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93" name="Google Shape;9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166" name="Google Shape;16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200" name="Google Shape;20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246" name="Google Shape;24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HAY QUE AJUSTAR LOS CUADROS  - POS REGISTRO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HAY QUE AJUSTAR LOS CUADROS  - POS REGISTRO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EL CUADRO TIENE FALTA ORTOGRAFICA </a:t>
            </a:r>
            <a:endParaRPr/>
          </a:p>
        </p:txBody>
      </p:sp>
      <p:sp>
        <p:nvSpPr>
          <p:cNvPr id="334" name="Google Shape;33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DIAGRAMACIÓN DE DIAPOSITIVA LIBRE</a:t>
            </a:r>
            <a:endParaRPr/>
          </a:p>
        </p:txBody>
      </p:sp>
      <p:sp>
        <p:nvSpPr>
          <p:cNvPr id="358" name="Google Shape;35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5" name="Google Shape;38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391" name="Google Shape;39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4" name="Google Shape;434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CONTENIDO: DIAGRAMACIÓN DE DIAPOSITIVA LIBRE. </a:t>
            </a:r>
            <a:endParaRPr/>
          </a:p>
        </p:txBody>
      </p:sp>
      <p:sp>
        <p:nvSpPr>
          <p:cNvPr id="440" name="Google Shape;44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CAMBIAR EL NOMBRE DE LA INSTITUCIÓN TOMANDO EN CUENTA LA TIPOGRAFÍA GUBERNAMENTAL</a:t>
            </a:r>
            <a:endParaRPr/>
          </a:p>
        </p:txBody>
      </p:sp>
      <p:sp>
        <p:nvSpPr>
          <p:cNvPr id="454" name="Google Shape;45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3.png"/><Relationship Id="rId5" Type="http://schemas.openxmlformats.org/officeDocument/2006/relationships/image" Target="../media/image26.png"/><Relationship Id="rId6" Type="http://schemas.openxmlformats.org/officeDocument/2006/relationships/image" Target="../media/image40.png"/><Relationship Id="rId7" Type="http://schemas.openxmlformats.org/officeDocument/2006/relationships/image" Target="../media/image24.png"/><Relationship Id="rId8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13.png"/><Relationship Id="rId7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13.png"/><Relationship Id="rId7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23.png"/><Relationship Id="rId5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Relationship Id="rId7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Zona 7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30965" y="3657758"/>
            <a:ext cx="4426045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El Oro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Loja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32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Zamora Chinchipe</a:t>
            </a:r>
            <a:endParaRPr b="1" i="1" sz="3500" u="none" cap="none" strike="noStrike">
              <a:solidFill>
                <a:srgbClr val="3D3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SIÓN&#10;&#10;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&#10;&#10;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190" y="1175365"/>
            <a:ext cx="5659972" cy="505504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623668" y="3272405"/>
            <a:ext cx="2107274" cy="2631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Agencia de Regulación y Control Fito y Zoosanitario – AGROCALIDAD es la encargada de la regulación y control de la sanidad del sector agropecuario y la inocuidad de los alimentos en la producción primaria, impulsando la productividad y competitividad para el desarrollo del sector y mejorar la calidad de vida de los productores agropecuarios.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3251557" y="3503238"/>
            <a:ext cx="2075990" cy="2169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VISIÓN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2029 la Agencia de Regulación y Control Fito y Zoosanitario – AGROCALIDAD será reconocida nacional e internacionalmente por su alto grado de eficiencia en su gestión.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4958" y="1468263"/>
            <a:ext cx="5908852" cy="428861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3458307" y="496494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La Agencia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3458307" y="270716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 b="1" i="0" sz="24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5"/>
          <p:cNvGrpSpPr/>
          <p:nvPr/>
        </p:nvGrpSpPr>
        <p:grpSpPr>
          <a:xfrm>
            <a:off x="196971" y="536223"/>
            <a:ext cx="11746671" cy="6801789"/>
            <a:chOff x="196971" y="536223"/>
            <a:chExt cx="11746671" cy="6801789"/>
          </a:xfrm>
        </p:grpSpPr>
        <p:sp>
          <p:nvSpPr>
            <p:cNvPr id="108" name="Google Shape;108;p15"/>
            <p:cNvSpPr txBox="1"/>
            <p:nvPr/>
          </p:nvSpPr>
          <p:spPr>
            <a:xfrm>
              <a:off x="196971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inocuidad de los productos agropecuarios para consumo interno y exportación.</a:t>
              </a:r>
              <a:endParaRPr/>
            </a:p>
          </p:txBody>
        </p:sp>
        <p:sp>
          <p:nvSpPr>
            <p:cNvPr id="109" name="Google Shape;109;p15"/>
            <p:cNvSpPr txBox="1"/>
            <p:nvPr/>
          </p:nvSpPr>
          <p:spPr>
            <a:xfrm>
              <a:off x="2775109" y="1596216"/>
              <a:ext cx="2742256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Fortalecimiento de capacidades institucionales.</a:t>
              </a: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7097890" y="1273108"/>
              <a:ext cx="3396502" cy="1077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garantía de la calidad, seguridad y eficacia de los insumos agropecuarios de producción local e importados.</a:t>
              </a: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9201386" y="3347436"/>
              <a:ext cx="27422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Incrementar la calidad fito y zoosanitaria de los productos agropecuarios de consumo interno y exportación.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Gemini_Generated_Image_aai9reaai9reaai9.png"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100" y="2074334"/>
              <a:ext cx="9574688" cy="5263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17111" y="2595539"/>
              <a:ext cx="701976" cy="6943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24318" y="917221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81646" y="536223"/>
              <a:ext cx="828991" cy="726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195231" y="2569214"/>
              <a:ext cx="754567" cy="720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Animal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1984110" y="4427054"/>
            <a:ext cx="6549271" cy="34206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8"/>
          <p:cNvGrpSpPr/>
          <p:nvPr/>
        </p:nvGrpSpPr>
        <p:grpSpPr>
          <a:xfrm>
            <a:off x="310753" y="1796825"/>
            <a:ext cx="5647604" cy="4755511"/>
            <a:chOff x="310753" y="1796825"/>
            <a:chExt cx="5647604" cy="4755511"/>
          </a:xfrm>
        </p:grpSpPr>
        <p:pic>
          <p:nvPicPr>
            <p:cNvPr descr="Gemini_Generated_Image_a9lanfa9lanfa9la.png" id="136" name="Google Shape;13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10753" y="1796825"/>
              <a:ext cx="5647604" cy="4755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/>
            <p:nvPr/>
          </p:nvSpPr>
          <p:spPr>
            <a:xfrm>
              <a:off x="2350916" y="2386314"/>
              <a:ext cx="2999445" cy="1044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41 Operativos de carretera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90 Granjas registradas</a:t>
              </a: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>
              <a:off x="2350916" y="3662524"/>
              <a:ext cx="2999445" cy="1044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41 Operativos de carretera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90 Granjas registradas</a:t>
              </a:r>
              <a:endParaRPr/>
            </a:p>
          </p:txBody>
        </p:sp>
        <p:sp>
          <p:nvSpPr>
            <p:cNvPr id="139" name="Google Shape;139;p18"/>
            <p:cNvSpPr/>
            <p:nvPr/>
          </p:nvSpPr>
          <p:spPr>
            <a:xfrm>
              <a:off x="2350916" y="4913504"/>
              <a:ext cx="2999445" cy="1044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Zamora Chinchipe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41 Operativos de carretera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90 Granjas registradas</a:t>
              </a:r>
              <a:endParaRPr/>
            </a:p>
          </p:txBody>
        </p:sp>
      </p:grpSp>
      <p:grpSp>
        <p:nvGrpSpPr>
          <p:cNvPr id="140" name="Google Shape;140;p18"/>
          <p:cNvGrpSpPr/>
          <p:nvPr/>
        </p:nvGrpSpPr>
        <p:grpSpPr>
          <a:xfrm>
            <a:off x="1504385" y="775302"/>
            <a:ext cx="3875717" cy="830956"/>
            <a:chOff x="2301802" y="509474"/>
            <a:chExt cx="3875717" cy="830956"/>
          </a:xfrm>
        </p:grpSpPr>
        <p:sp>
          <p:nvSpPr>
            <p:cNvPr id="141" name="Google Shape;141;p18"/>
            <p:cNvSpPr txBox="1"/>
            <p:nvPr/>
          </p:nvSpPr>
          <p:spPr>
            <a:xfrm>
              <a:off x="2788143" y="509474"/>
              <a:ext cx="3389376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Influenza Aviar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Alerta zoosanitaria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2" name="Google Shape;14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01802" y="571383"/>
              <a:ext cx="707137" cy="7071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18"/>
          <p:cNvGrpSpPr/>
          <p:nvPr/>
        </p:nvGrpSpPr>
        <p:grpSpPr>
          <a:xfrm>
            <a:off x="6766013" y="797228"/>
            <a:ext cx="4210779" cy="830956"/>
            <a:chOff x="1966738" y="634778"/>
            <a:chExt cx="4210779" cy="830956"/>
          </a:xfrm>
        </p:grpSpPr>
        <p:sp>
          <p:nvSpPr>
            <p:cNvPr id="144" name="Google Shape;144;p18"/>
            <p:cNvSpPr txBox="1"/>
            <p:nvPr/>
          </p:nvSpPr>
          <p:spPr>
            <a:xfrm>
              <a:off x="2788142" y="634778"/>
              <a:ext cx="3389375" cy="830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Vacunación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Peste Porcina Clásica</a:t>
              </a:r>
              <a:endParaRPr b="1" i="0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5" name="Google Shape;145;p18" title="pig (1)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966738" y="668023"/>
              <a:ext cx="764466" cy="7644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Google Shape;146;p18"/>
          <p:cNvGrpSpPr/>
          <p:nvPr/>
        </p:nvGrpSpPr>
        <p:grpSpPr>
          <a:xfrm>
            <a:off x="6159500" y="2479766"/>
            <a:ext cx="5794376" cy="3412766"/>
            <a:chOff x="6159500" y="2577458"/>
            <a:chExt cx="5794376" cy="3412766"/>
          </a:xfrm>
        </p:grpSpPr>
        <p:pic>
          <p:nvPicPr>
            <p:cNvPr descr="Gemini_Generated_Image_p8r5o6p8r5o6p8r5.png" id="147" name="Google Shape;147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159500" y="2667001"/>
              <a:ext cx="5794376" cy="2857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8"/>
            <p:cNvSpPr txBox="1"/>
            <p:nvPr/>
          </p:nvSpPr>
          <p:spPr>
            <a:xfrm>
              <a:off x="6398209" y="4420088"/>
              <a:ext cx="3483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  <p:sp>
          <p:nvSpPr>
            <p:cNvPr id="149" name="Google Shape;149;p18"/>
            <p:cNvSpPr txBox="1"/>
            <p:nvPr/>
          </p:nvSpPr>
          <p:spPr>
            <a:xfrm>
              <a:off x="8206072" y="5528559"/>
              <a:ext cx="1500287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/>
            </a:p>
          </p:txBody>
        </p:sp>
        <p:sp>
          <p:nvSpPr>
            <p:cNvPr id="150" name="Google Shape;150;p18"/>
            <p:cNvSpPr txBox="1"/>
            <p:nvPr/>
          </p:nvSpPr>
          <p:spPr>
            <a:xfrm>
              <a:off x="6289534" y="5534837"/>
              <a:ext cx="1516012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/>
            </a:p>
          </p:txBody>
        </p:sp>
        <p:sp>
          <p:nvSpPr>
            <p:cNvPr id="151" name="Google Shape;151;p18"/>
            <p:cNvSpPr txBox="1"/>
            <p:nvPr/>
          </p:nvSpPr>
          <p:spPr>
            <a:xfrm>
              <a:off x="10108024" y="5528559"/>
              <a:ext cx="1500287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ZAMORA CHINCHIPE</a:t>
              </a:r>
              <a:endParaRPr/>
            </a:p>
          </p:txBody>
        </p:sp>
        <p:sp>
          <p:nvSpPr>
            <p:cNvPr id="152" name="Google Shape;152;p18"/>
            <p:cNvSpPr txBox="1"/>
            <p:nvPr/>
          </p:nvSpPr>
          <p:spPr>
            <a:xfrm>
              <a:off x="6975086" y="2577458"/>
              <a:ext cx="4154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endParaRPr/>
            </a:p>
          </p:txBody>
        </p:sp>
        <p:sp>
          <p:nvSpPr>
            <p:cNvPr id="153" name="Google Shape;153;p18"/>
            <p:cNvSpPr txBox="1"/>
            <p:nvPr/>
          </p:nvSpPr>
          <p:spPr>
            <a:xfrm>
              <a:off x="8570909" y="4428550"/>
              <a:ext cx="3483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  <p:sp>
          <p:nvSpPr>
            <p:cNvPr id="154" name="Google Shape;154;p18"/>
            <p:cNvSpPr txBox="1"/>
            <p:nvPr/>
          </p:nvSpPr>
          <p:spPr>
            <a:xfrm>
              <a:off x="9091307" y="3606659"/>
              <a:ext cx="4267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23</a:t>
              </a:r>
              <a:endParaRPr/>
            </a:p>
          </p:txBody>
        </p:sp>
        <p:sp>
          <p:nvSpPr>
            <p:cNvPr id="155" name="Google Shape;155;p18"/>
            <p:cNvSpPr txBox="1"/>
            <p:nvPr/>
          </p:nvSpPr>
          <p:spPr>
            <a:xfrm>
              <a:off x="10536189" y="4691052"/>
              <a:ext cx="3483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56" name="Google Shape;156;p18"/>
            <p:cNvSpPr txBox="1"/>
            <p:nvPr/>
          </p:nvSpPr>
          <p:spPr>
            <a:xfrm>
              <a:off x="11112369" y="4008316"/>
              <a:ext cx="4959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Sanidad Vegetal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20"/>
          <p:cNvGrpSpPr/>
          <p:nvPr/>
        </p:nvGrpSpPr>
        <p:grpSpPr>
          <a:xfrm>
            <a:off x="4864084" y="332912"/>
            <a:ext cx="3443538" cy="461624"/>
            <a:chOff x="4575010" y="332912"/>
            <a:chExt cx="3443538" cy="461624"/>
          </a:xfrm>
        </p:grpSpPr>
        <p:sp>
          <p:nvSpPr>
            <p:cNvPr id="170" name="Google Shape;170;p20"/>
            <p:cNvSpPr txBox="1"/>
            <p:nvPr/>
          </p:nvSpPr>
          <p:spPr>
            <a:xfrm>
              <a:off x="5105227" y="332912"/>
              <a:ext cx="2913321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Foc R4T</a:t>
              </a:r>
              <a:endParaRPr/>
            </a:p>
          </p:txBody>
        </p:sp>
        <p:pic>
          <p:nvPicPr>
            <p:cNvPr id="171" name="Google Shape;171;p20" title="platano (1)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5010" y="358902"/>
              <a:ext cx="426477" cy="40964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20"/>
          <p:cNvGrpSpPr/>
          <p:nvPr/>
        </p:nvGrpSpPr>
        <p:grpSpPr>
          <a:xfrm>
            <a:off x="1508477" y="887502"/>
            <a:ext cx="9639619" cy="5400868"/>
            <a:chOff x="1978223" y="887502"/>
            <a:chExt cx="9639619" cy="5400868"/>
          </a:xfrm>
        </p:grpSpPr>
        <p:pic>
          <p:nvPicPr>
            <p:cNvPr id="173" name="Google Shape;17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78223" y="951738"/>
              <a:ext cx="8235553" cy="5018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0"/>
            <p:cNvSpPr txBox="1"/>
            <p:nvPr/>
          </p:nvSpPr>
          <p:spPr>
            <a:xfrm>
              <a:off x="2289272" y="5857483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DESINFECCIÓN VEHÍCULOS</a:t>
              </a:r>
              <a:endParaRPr/>
            </a:p>
          </p:txBody>
        </p:sp>
        <p:grpSp>
          <p:nvGrpSpPr>
            <p:cNvPr id="175" name="Google Shape;175;p20"/>
            <p:cNvGrpSpPr/>
            <p:nvPr/>
          </p:nvGrpSpPr>
          <p:grpSpPr>
            <a:xfrm>
              <a:off x="9655061" y="1610291"/>
              <a:ext cx="1962781" cy="889154"/>
              <a:chOff x="207324" y="939633"/>
              <a:chExt cx="1962781" cy="889154"/>
            </a:xfrm>
          </p:grpSpPr>
          <p:sp>
            <p:nvSpPr>
              <p:cNvPr id="176" name="Google Shape;176;p20"/>
              <p:cNvSpPr txBox="1"/>
              <p:nvPr/>
            </p:nvSpPr>
            <p:spPr>
              <a:xfrm>
                <a:off x="412779" y="939633"/>
                <a:ext cx="1757326" cy="889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EL ORO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LOJA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ZAMORA CHINCHIPE</a:t>
                </a:r>
                <a:endParaRPr/>
              </a:p>
            </p:txBody>
          </p:sp>
          <p:sp>
            <p:nvSpPr>
              <p:cNvPr id="177" name="Google Shape;177;p20"/>
              <p:cNvSpPr/>
              <p:nvPr/>
            </p:nvSpPr>
            <p:spPr>
              <a:xfrm>
                <a:off x="207324" y="1054778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0"/>
              <p:cNvSpPr/>
              <p:nvPr/>
            </p:nvSpPr>
            <p:spPr>
              <a:xfrm>
                <a:off x="207324" y="1318993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0"/>
              <p:cNvSpPr/>
              <p:nvPr/>
            </p:nvSpPr>
            <p:spPr>
              <a:xfrm>
                <a:off x="207324" y="1574149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0" name="Google Shape;180;p20"/>
            <p:cNvSpPr txBox="1"/>
            <p:nvPr/>
          </p:nvSpPr>
          <p:spPr>
            <a:xfrm>
              <a:off x="3924476" y="5857483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DESINFECCIÓN CALZADO</a:t>
              </a:r>
              <a:endParaRPr/>
            </a:p>
          </p:txBody>
        </p:sp>
        <p:sp>
          <p:nvSpPr>
            <p:cNvPr id="181" name="Google Shape;181;p20"/>
            <p:cNvSpPr txBox="1"/>
            <p:nvPr/>
          </p:nvSpPr>
          <p:spPr>
            <a:xfrm>
              <a:off x="5559680" y="5857483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MONITOREO MUSÁCEAS</a:t>
              </a:r>
              <a:endParaRPr/>
            </a:p>
          </p:txBody>
        </p:sp>
        <p:sp>
          <p:nvSpPr>
            <p:cNvPr id="182" name="Google Shape;182;p20"/>
            <p:cNvSpPr txBox="1"/>
            <p:nvPr/>
          </p:nvSpPr>
          <p:spPr>
            <a:xfrm>
              <a:off x="7194884" y="5857483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PUNTOS DESINFECCIÓN</a:t>
              </a:r>
              <a:endParaRPr/>
            </a:p>
          </p:txBody>
        </p:sp>
        <p:sp>
          <p:nvSpPr>
            <p:cNvPr id="183" name="Google Shape;183;p20"/>
            <p:cNvSpPr txBox="1"/>
            <p:nvPr/>
          </p:nvSpPr>
          <p:spPr>
            <a:xfrm>
              <a:off x="8830087" y="5857483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ENVÍO MUESTRAS</a:t>
              </a:r>
              <a:endParaRPr/>
            </a:p>
          </p:txBody>
        </p:sp>
        <p:sp>
          <p:nvSpPr>
            <p:cNvPr id="184" name="Google Shape;184;p20"/>
            <p:cNvSpPr txBox="1"/>
            <p:nvPr/>
          </p:nvSpPr>
          <p:spPr>
            <a:xfrm>
              <a:off x="9236683" y="5002716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0"/>
            <p:cNvSpPr txBox="1"/>
            <p:nvPr/>
          </p:nvSpPr>
          <p:spPr>
            <a:xfrm>
              <a:off x="8480790" y="4800697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0"/>
            <p:cNvSpPr txBox="1"/>
            <p:nvPr/>
          </p:nvSpPr>
          <p:spPr>
            <a:xfrm>
              <a:off x="8087385" y="4928287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0"/>
            <p:cNvSpPr txBox="1"/>
            <p:nvPr/>
          </p:nvSpPr>
          <p:spPr>
            <a:xfrm>
              <a:off x="7683348" y="4779431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0"/>
            <p:cNvSpPr txBox="1"/>
            <p:nvPr/>
          </p:nvSpPr>
          <p:spPr>
            <a:xfrm>
              <a:off x="5801385" y="3950091"/>
              <a:ext cx="7397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9.595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0"/>
            <p:cNvSpPr txBox="1"/>
            <p:nvPr/>
          </p:nvSpPr>
          <p:spPr>
            <a:xfrm>
              <a:off x="6411982" y="4620510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0"/>
            <p:cNvSpPr txBox="1"/>
            <p:nvPr/>
          </p:nvSpPr>
          <p:spPr>
            <a:xfrm>
              <a:off x="6709694" y="4886324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281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0"/>
            <p:cNvSpPr txBox="1"/>
            <p:nvPr/>
          </p:nvSpPr>
          <p:spPr>
            <a:xfrm>
              <a:off x="5046473" y="4726268"/>
              <a:ext cx="7397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2.515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0"/>
            <p:cNvSpPr txBox="1"/>
            <p:nvPr/>
          </p:nvSpPr>
          <p:spPr>
            <a:xfrm>
              <a:off x="4780659" y="4332864"/>
              <a:ext cx="7397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6.051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0"/>
            <p:cNvSpPr txBox="1"/>
            <p:nvPr/>
          </p:nvSpPr>
          <p:spPr>
            <a:xfrm>
              <a:off x="4163970" y="1749152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159.625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0"/>
            <p:cNvSpPr txBox="1"/>
            <p:nvPr/>
          </p:nvSpPr>
          <p:spPr>
            <a:xfrm>
              <a:off x="3313366" y="3658359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26.695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0"/>
            <p:cNvSpPr txBox="1"/>
            <p:nvPr/>
          </p:nvSpPr>
          <p:spPr>
            <a:xfrm>
              <a:off x="2207579" y="4556147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28.304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0"/>
            <p:cNvSpPr txBox="1"/>
            <p:nvPr/>
          </p:nvSpPr>
          <p:spPr>
            <a:xfrm>
              <a:off x="2462762" y="887502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205.729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1"/>
          <p:cNvGrpSpPr/>
          <p:nvPr/>
        </p:nvGrpSpPr>
        <p:grpSpPr>
          <a:xfrm>
            <a:off x="5083236" y="332912"/>
            <a:ext cx="3005234" cy="461624"/>
            <a:chOff x="4575010" y="332912"/>
            <a:chExt cx="3005234" cy="461624"/>
          </a:xfrm>
        </p:grpSpPr>
        <p:sp>
          <p:nvSpPr>
            <p:cNvPr id="204" name="Google Shape;204;p21"/>
            <p:cNvSpPr txBox="1"/>
            <p:nvPr/>
          </p:nvSpPr>
          <p:spPr>
            <a:xfrm>
              <a:off x="5105228" y="332912"/>
              <a:ext cx="2475016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Acciones Moko</a:t>
              </a:r>
              <a:endParaRPr/>
            </a:p>
          </p:txBody>
        </p:sp>
        <p:pic>
          <p:nvPicPr>
            <p:cNvPr id="205" name="Google Shape;205;p21" title="platano (1)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5010" y="358902"/>
              <a:ext cx="426477" cy="40964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6" name="Google Shape;206;p21"/>
          <p:cNvGrpSpPr/>
          <p:nvPr/>
        </p:nvGrpSpPr>
        <p:grpSpPr>
          <a:xfrm>
            <a:off x="906379" y="1907961"/>
            <a:ext cx="10257806" cy="4560318"/>
            <a:chOff x="906379" y="1907961"/>
            <a:chExt cx="10257806" cy="4560318"/>
          </a:xfrm>
        </p:grpSpPr>
        <p:pic>
          <p:nvPicPr>
            <p:cNvPr id="207" name="Google Shape;207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51930" y="2137144"/>
              <a:ext cx="9612255" cy="3773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1"/>
            <p:cNvSpPr txBox="1"/>
            <p:nvPr/>
          </p:nvSpPr>
          <p:spPr>
            <a:xfrm>
              <a:off x="1419764" y="5868115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MONITOREO MUSÁCEAS</a:t>
              </a:r>
              <a:endParaRPr/>
            </a:p>
          </p:txBody>
        </p:sp>
        <p:grpSp>
          <p:nvGrpSpPr>
            <p:cNvPr id="209" name="Google Shape;209;p21"/>
            <p:cNvGrpSpPr/>
            <p:nvPr/>
          </p:nvGrpSpPr>
          <p:grpSpPr>
            <a:xfrm>
              <a:off x="906379" y="1907961"/>
              <a:ext cx="1962781" cy="889154"/>
              <a:chOff x="207324" y="939633"/>
              <a:chExt cx="1962781" cy="889154"/>
            </a:xfrm>
          </p:grpSpPr>
          <p:sp>
            <p:nvSpPr>
              <p:cNvPr id="210" name="Google Shape;210;p21"/>
              <p:cNvSpPr txBox="1"/>
              <p:nvPr/>
            </p:nvSpPr>
            <p:spPr>
              <a:xfrm>
                <a:off x="412779" y="939633"/>
                <a:ext cx="1757326" cy="889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EL ORO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LOJA</a:t>
                </a:r>
                <a:endParaRPr/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ZAMORA CHINCHIPE</a:t>
                </a:r>
                <a:endParaRPr/>
              </a:p>
            </p:txBody>
          </p:sp>
          <p:sp>
            <p:nvSpPr>
              <p:cNvPr id="211" name="Google Shape;211;p21"/>
              <p:cNvSpPr/>
              <p:nvPr/>
            </p:nvSpPr>
            <p:spPr>
              <a:xfrm>
                <a:off x="207324" y="1054778"/>
                <a:ext cx="214029" cy="214029"/>
              </a:xfrm>
              <a:prstGeom prst="rect">
                <a:avLst/>
              </a:prstGeom>
              <a:solidFill>
                <a:srgbClr val="5481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21"/>
              <p:cNvSpPr/>
              <p:nvPr/>
            </p:nvSpPr>
            <p:spPr>
              <a:xfrm>
                <a:off x="207324" y="1318993"/>
                <a:ext cx="214029" cy="21402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21"/>
              <p:cNvSpPr/>
              <p:nvPr/>
            </p:nvSpPr>
            <p:spPr>
              <a:xfrm>
                <a:off x="207324" y="1574149"/>
                <a:ext cx="214029" cy="2140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4" name="Google Shape;214;p21"/>
            <p:cNvSpPr txBox="1"/>
            <p:nvPr/>
          </p:nvSpPr>
          <p:spPr>
            <a:xfrm>
              <a:off x="3054968" y="5868115"/>
              <a:ext cx="1495919" cy="2616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MUESTRAS</a:t>
              </a:r>
              <a:endParaRPr/>
            </a:p>
          </p:txBody>
        </p:sp>
        <p:sp>
          <p:nvSpPr>
            <p:cNvPr id="215" name="Google Shape;215;p21"/>
            <p:cNvSpPr txBox="1"/>
            <p:nvPr/>
          </p:nvSpPr>
          <p:spPr>
            <a:xfrm>
              <a:off x="4690172" y="5868115"/>
              <a:ext cx="1495919" cy="60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SEGUIMIENTO FINCAS AFECTADAS</a:t>
              </a:r>
              <a:endParaRPr/>
            </a:p>
          </p:txBody>
        </p:sp>
        <p:sp>
          <p:nvSpPr>
            <p:cNvPr id="216" name="Google Shape;216;p21"/>
            <p:cNvSpPr txBox="1"/>
            <p:nvPr/>
          </p:nvSpPr>
          <p:spPr>
            <a:xfrm>
              <a:off x="6325376" y="5868115"/>
              <a:ext cx="1495919" cy="60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INSPECCIÓN PASAJEROS Y EQUIPAJE</a:t>
              </a:r>
              <a:endParaRPr/>
            </a:p>
          </p:txBody>
        </p:sp>
        <p:sp>
          <p:nvSpPr>
            <p:cNvPr id="217" name="Google Shape;217;p21"/>
            <p:cNvSpPr txBox="1"/>
            <p:nvPr/>
          </p:nvSpPr>
          <p:spPr>
            <a:xfrm>
              <a:off x="7960579" y="5868115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INSPECCIÓN VEHÍCULOS</a:t>
              </a:r>
              <a:endParaRPr/>
            </a:p>
          </p:txBody>
        </p:sp>
        <p:sp>
          <p:nvSpPr>
            <p:cNvPr id="218" name="Google Shape;218;p21"/>
            <p:cNvSpPr txBox="1"/>
            <p:nvPr/>
          </p:nvSpPr>
          <p:spPr>
            <a:xfrm>
              <a:off x="3855331" y="5122930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1"/>
            <p:cNvSpPr txBox="1"/>
            <p:nvPr/>
          </p:nvSpPr>
          <p:spPr>
            <a:xfrm>
              <a:off x="4895457" y="4684116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358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1"/>
            <p:cNvSpPr txBox="1"/>
            <p:nvPr/>
          </p:nvSpPr>
          <p:spPr>
            <a:xfrm>
              <a:off x="6251100" y="3048026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91.966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1"/>
            <p:cNvSpPr txBox="1"/>
            <p:nvPr/>
          </p:nvSpPr>
          <p:spPr>
            <a:xfrm>
              <a:off x="3297047" y="4767021"/>
              <a:ext cx="61931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1"/>
            <p:cNvSpPr txBox="1"/>
            <p:nvPr/>
          </p:nvSpPr>
          <p:spPr>
            <a:xfrm>
              <a:off x="1588542" y="4566779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9.172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1"/>
            <p:cNvSpPr txBox="1"/>
            <p:nvPr/>
          </p:nvSpPr>
          <p:spPr>
            <a:xfrm>
              <a:off x="7856615" y="1987817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135.660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1"/>
            <p:cNvSpPr txBox="1"/>
            <p:nvPr/>
          </p:nvSpPr>
          <p:spPr>
            <a:xfrm>
              <a:off x="9587360" y="5868115"/>
              <a:ext cx="1495919" cy="4308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DECOMISO PRODUCTO</a:t>
              </a:r>
              <a:endParaRPr/>
            </a:p>
          </p:txBody>
        </p:sp>
        <p:sp>
          <p:nvSpPr>
            <p:cNvPr id="225" name="Google Shape;225;p21"/>
            <p:cNvSpPr txBox="1"/>
            <p:nvPr/>
          </p:nvSpPr>
          <p:spPr>
            <a:xfrm>
              <a:off x="2189781" y="5013347"/>
              <a:ext cx="5253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377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1"/>
            <p:cNvSpPr txBox="1"/>
            <p:nvPr/>
          </p:nvSpPr>
          <p:spPr>
            <a:xfrm>
              <a:off x="2603478" y="4921668"/>
              <a:ext cx="5426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1"/>
            <p:cNvSpPr txBox="1"/>
            <p:nvPr/>
          </p:nvSpPr>
          <p:spPr>
            <a:xfrm>
              <a:off x="4312531" y="5005971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1"/>
            <p:cNvSpPr txBox="1"/>
            <p:nvPr/>
          </p:nvSpPr>
          <p:spPr>
            <a:xfrm>
              <a:off x="5460847" y="5122930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1"/>
            <p:cNvSpPr txBox="1"/>
            <p:nvPr/>
          </p:nvSpPr>
          <p:spPr>
            <a:xfrm>
              <a:off x="5843619" y="5005971"/>
              <a:ext cx="2516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1"/>
            <p:cNvSpPr txBox="1"/>
            <p:nvPr/>
          </p:nvSpPr>
          <p:spPr>
            <a:xfrm>
              <a:off x="6723885" y="4907021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3.981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1"/>
            <p:cNvSpPr txBox="1"/>
            <p:nvPr/>
          </p:nvSpPr>
          <p:spPr>
            <a:xfrm>
              <a:off x="7074760" y="4683737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2.541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1"/>
            <p:cNvSpPr txBox="1"/>
            <p:nvPr/>
          </p:nvSpPr>
          <p:spPr>
            <a:xfrm>
              <a:off x="8288925" y="4762900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3.981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1"/>
            <p:cNvSpPr txBox="1"/>
            <p:nvPr/>
          </p:nvSpPr>
          <p:spPr>
            <a:xfrm>
              <a:off x="8818500" y="4758165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2.538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1"/>
            <p:cNvSpPr txBox="1"/>
            <p:nvPr/>
          </p:nvSpPr>
          <p:spPr>
            <a:xfrm>
              <a:off x="9531252" y="5141316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1"/>
            <p:cNvSpPr txBox="1"/>
            <p:nvPr/>
          </p:nvSpPr>
          <p:spPr>
            <a:xfrm>
              <a:off x="9967187" y="5088153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1"/>
            <p:cNvSpPr txBox="1"/>
            <p:nvPr/>
          </p:nvSpPr>
          <p:spPr>
            <a:xfrm>
              <a:off x="10413754" y="4758543"/>
              <a:ext cx="5426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135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/>
          <p:nvPr/>
        </p:nvSpPr>
        <p:spPr>
          <a:xfrm>
            <a:off x="530966" y="1646032"/>
            <a:ext cx="788382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4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Inocuidad de Alimentos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23"/>
          <p:cNvGrpSpPr/>
          <p:nvPr/>
        </p:nvGrpSpPr>
        <p:grpSpPr>
          <a:xfrm>
            <a:off x="996387" y="1492481"/>
            <a:ext cx="2647257" cy="1103405"/>
            <a:chOff x="905386" y="1236634"/>
            <a:chExt cx="2647257" cy="1103405"/>
          </a:xfrm>
        </p:grpSpPr>
        <p:pic>
          <p:nvPicPr>
            <p:cNvPr id="249" name="Google Shape;249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50255" y="1236634"/>
              <a:ext cx="1157519" cy="4700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p23"/>
            <p:cNvSpPr txBox="1"/>
            <p:nvPr/>
          </p:nvSpPr>
          <p:spPr>
            <a:xfrm>
              <a:off x="905386" y="1755304"/>
              <a:ext cx="2647257" cy="584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Buenas Prácticas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Agropecuarias</a:t>
              </a:r>
              <a:endParaRPr b="1" i="0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" name="Google Shape;251;p23"/>
          <p:cNvGrpSpPr/>
          <p:nvPr/>
        </p:nvGrpSpPr>
        <p:grpSpPr>
          <a:xfrm>
            <a:off x="4976712" y="1492481"/>
            <a:ext cx="2078540" cy="982821"/>
            <a:chOff x="5056730" y="1236634"/>
            <a:chExt cx="2078540" cy="982821"/>
          </a:xfrm>
        </p:grpSpPr>
        <p:sp>
          <p:nvSpPr>
            <p:cNvPr id="252" name="Google Shape;252;p23"/>
            <p:cNvSpPr txBox="1"/>
            <p:nvPr/>
          </p:nvSpPr>
          <p:spPr>
            <a:xfrm>
              <a:off x="5056730" y="1819386"/>
              <a:ext cx="2078540" cy="400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Capacitaciones</a:t>
              </a:r>
              <a:endParaRPr b="1" i="0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3" name="Google Shape;253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74081" y="1236634"/>
              <a:ext cx="643838" cy="6285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4" name="Google Shape;254;p23"/>
          <p:cNvGrpSpPr/>
          <p:nvPr/>
        </p:nvGrpSpPr>
        <p:grpSpPr>
          <a:xfrm>
            <a:off x="8294240" y="1492481"/>
            <a:ext cx="2961778" cy="1113407"/>
            <a:chOff x="8294240" y="1236634"/>
            <a:chExt cx="2961778" cy="1113407"/>
          </a:xfrm>
        </p:grpSpPr>
        <p:sp>
          <p:nvSpPr>
            <p:cNvPr id="255" name="Google Shape;255;p23"/>
            <p:cNvSpPr txBox="1"/>
            <p:nvPr/>
          </p:nvSpPr>
          <p:spPr>
            <a:xfrm>
              <a:off x="8294240" y="1765306"/>
              <a:ext cx="2961778" cy="584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Control de leche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cruda</a:t>
              </a:r>
              <a:endParaRPr b="1" i="0" sz="20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6" name="Google Shape;256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540108" y="1236634"/>
              <a:ext cx="470042" cy="4700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3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23"/>
          <p:cNvGrpSpPr/>
          <p:nvPr/>
        </p:nvGrpSpPr>
        <p:grpSpPr>
          <a:xfrm>
            <a:off x="10185956" y="230296"/>
            <a:ext cx="1753580" cy="756297"/>
            <a:chOff x="10185956" y="230296"/>
            <a:chExt cx="1753580" cy="756297"/>
          </a:xfrm>
        </p:grpSpPr>
        <p:sp>
          <p:nvSpPr>
            <p:cNvPr id="259" name="Google Shape;259;p23"/>
            <p:cNvSpPr txBox="1"/>
            <p:nvPr/>
          </p:nvSpPr>
          <p:spPr>
            <a:xfrm>
              <a:off x="10185956" y="230296"/>
              <a:ext cx="1500724" cy="75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ZAMORA CHINCHIPE</a:t>
              </a:r>
              <a:endParaRPr/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11725507" y="24963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11725507" y="513848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3"/>
            <p:cNvSpPr/>
            <p:nvPr/>
          </p:nvSpPr>
          <p:spPr>
            <a:xfrm>
              <a:off x="11725507" y="769004"/>
              <a:ext cx="214029" cy="2140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p23"/>
          <p:cNvGrpSpPr/>
          <p:nvPr/>
        </p:nvGrpSpPr>
        <p:grpSpPr>
          <a:xfrm>
            <a:off x="613298" y="3415471"/>
            <a:ext cx="3242090" cy="2945300"/>
            <a:chOff x="235316" y="3763124"/>
            <a:chExt cx="3242090" cy="2945300"/>
          </a:xfrm>
        </p:grpSpPr>
        <p:pic>
          <p:nvPicPr>
            <p:cNvPr id="264" name="Google Shape;264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49099" y="3932739"/>
              <a:ext cx="3207041" cy="25537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23"/>
            <p:cNvSpPr txBox="1"/>
            <p:nvPr/>
          </p:nvSpPr>
          <p:spPr>
            <a:xfrm>
              <a:off x="2115188" y="6455926"/>
              <a:ext cx="1223542" cy="246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BPA</a:t>
              </a:r>
              <a:endParaRPr/>
            </a:p>
          </p:txBody>
        </p:sp>
        <p:sp>
          <p:nvSpPr>
            <p:cNvPr id="266" name="Google Shape;266;p23"/>
            <p:cNvSpPr txBox="1"/>
            <p:nvPr/>
          </p:nvSpPr>
          <p:spPr>
            <a:xfrm>
              <a:off x="482918" y="6462203"/>
              <a:ext cx="1236367" cy="246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EQUIVALENCIA</a:t>
              </a:r>
              <a:endParaRPr/>
            </a:p>
          </p:txBody>
        </p:sp>
        <p:sp>
          <p:nvSpPr>
            <p:cNvPr id="267" name="Google Shape;267;p23"/>
            <p:cNvSpPr txBox="1"/>
            <p:nvPr/>
          </p:nvSpPr>
          <p:spPr>
            <a:xfrm>
              <a:off x="745680" y="3763124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288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3"/>
            <p:cNvSpPr txBox="1"/>
            <p:nvPr/>
          </p:nvSpPr>
          <p:spPr>
            <a:xfrm>
              <a:off x="235316" y="4677526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150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3"/>
            <p:cNvSpPr txBox="1"/>
            <p:nvPr/>
          </p:nvSpPr>
          <p:spPr>
            <a:xfrm>
              <a:off x="1213512" y="5301434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25</a:t>
              </a:r>
              <a:endParaRPr/>
            </a:p>
          </p:txBody>
        </p:sp>
        <p:sp>
          <p:nvSpPr>
            <p:cNvPr id="270" name="Google Shape;270;p23"/>
            <p:cNvSpPr txBox="1"/>
            <p:nvPr/>
          </p:nvSpPr>
          <p:spPr>
            <a:xfrm>
              <a:off x="2626802" y="5665227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71" name="Google Shape;271;p23"/>
            <p:cNvSpPr txBox="1"/>
            <p:nvPr/>
          </p:nvSpPr>
          <p:spPr>
            <a:xfrm>
              <a:off x="2212972" y="5312067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46</a:t>
              </a:r>
              <a:endParaRPr/>
            </a:p>
          </p:txBody>
        </p:sp>
      </p:grpSp>
      <p:grpSp>
        <p:nvGrpSpPr>
          <p:cNvPr id="272" name="Google Shape;272;p23"/>
          <p:cNvGrpSpPr/>
          <p:nvPr/>
        </p:nvGrpSpPr>
        <p:grpSpPr>
          <a:xfrm>
            <a:off x="4335819" y="3064959"/>
            <a:ext cx="3301573" cy="3289535"/>
            <a:chOff x="4842486" y="2967785"/>
            <a:chExt cx="3301573" cy="3289535"/>
          </a:xfrm>
        </p:grpSpPr>
        <p:sp>
          <p:nvSpPr>
            <p:cNvPr id="273" name="Google Shape;273;p23"/>
            <p:cNvSpPr txBox="1"/>
            <p:nvPr/>
          </p:nvSpPr>
          <p:spPr>
            <a:xfrm>
              <a:off x="6630615" y="6004822"/>
              <a:ext cx="1388517" cy="246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CAPACITADOS</a:t>
              </a:r>
              <a:endParaRPr/>
            </a:p>
          </p:txBody>
        </p:sp>
        <p:sp>
          <p:nvSpPr>
            <p:cNvPr id="274" name="Google Shape;274;p23"/>
            <p:cNvSpPr txBox="1"/>
            <p:nvPr/>
          </p:nvSpPr>
          <p:spPr>
            <a:xfrm>
              <a:off x="5011170" y="6011099"/>
              <a:ext cx="1236367" cy="246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EVENTOS</a:t>
              </a:r>
              <a:endParaRPr/>
            </a:p>
          </p:txBody>
        </p:sp>
        <p:pic>
          <p:nvPicPr>
            <p:cNvPr id="275" name="Google Shape;275;p2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888169" y="3084064"/>
              <a:ext cx="3148181" cy="29207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23"/>
            <p:cNvSpPr txBox="1"/>
            <p:nvPr/>
          </p:nvSpPr>
          <p:spPr>
            <a:xfrm>
              <a:off x="4842486" y="5107669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3"/>
            <p:cNvSpPr txBox="1"/>
            <p:nvPr/>
          </p:nvSpPr>
          <p:spPr>
            <a:xfrm>
              <a:off x="5266692" y="4890853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3"/>
            <p:cNvSpPr txBox="1"/>
            <p:nvPr/>
          </p:nvSpPr>
          <p:spPr>
            <a:xfrm>
              <a:off x="5672045" y="5069962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35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3"/>
            <p:cNvSpPr txBox="1"/>
            <p:nvPr/>
          </p:nvSpPr>
          <p:spPr>
            <a:xfrm>
              <a:off x="6859822" y="2967785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1.290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3"/>
            <p:cNvSpPr txBox="1"/>
            <p:nvPr/>
          </p:nvSpPr>
          <p:spPr>
            <a:xfrm>
              <a:off x="6379055" y="3693649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891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3"/>
            <p:cNvSpPr txBox="1"/>
            <p:nvPr/>
          </p:nvSpPr>
          <p:spPr>
            <a:xfrm>
              <a:off x="7293455" y="3872758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792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2" name="Google Shape;282;p23"/>
          <p:cNvGrpSpPr/>
          <p:nvPr/>
        </p:nvGrpSpPr>
        <p:grpSpPr>
          <a:xfrm>
            <a:off x="8357880" y="2925404"/>
            <a:ext cx="3259028" cy="3569754"/>
            <a:chOff x="8611326" y="2835178"/>
            <a:chExt cx="3259028" cy="3569754"/>
          </a:xfrm>
        </p:grpSpPr>
        <p:sp>
          <p:nvSpPr>
            <p:cNvPr id="283" name="Google Shape;283;p23"/>
            <p:cNvSpPr txBox="1"/>
            <p:nvPr/>
          </p:nvSpPr>
          <p:spPr>
            <a:xfrm>
              <a:off x="10271352" y="6004822"/>
              <a:ext cx="1388517" cy="4001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LITROS DECOMISADOS</a:t>
              </a:r>
              <a:endParaRPr/>
            </a:p>
          </p:txBody>
        </p:sp>
        <p:sp>
          <p:nvSpPr>
            <p:cNvPr id="284" name="Google Shape;284;p23"/>
            <p:cNvSpPr txBox="1"/>
            <p:nvPr/>
          </p:nvSpPr>
          <p:spPr>
            <a:xfrm>
              <a:off x="8870731" y="6011099"/>
              <a:ext cx="1236367" cy="246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LITROS</a:t>
              </a:r>
              <a:endParaRPr/>
            </a:p>
          </p:txBody>
        </p:sp>
        <p:pic>
          <p:nvPicPr>
            <p:cNvPr id="285" name="Google Shape;285;p2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611326" y="2989067"/>
              <a:ext cx="3259028" cy="29026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23"/>
            <p:cNvSpPr txBox="1"/>
            <p:nvPr/>
          </p:nvSpPr>
          <p:spPr>
            <a:xfrm>
              <a:off x="9349827" y="2835178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58.500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3"/>
            <p:cNvSpPr txBox="1"/>
            <p:nvPr/>
          </p:nvSpPr>
          <p:spPr>
            <a:xfrm>
              <a:off x="8654883" y="4286026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5.942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3"/>
            <p:cNvSpPr txBox="1"/>
            <p:nvPr/>
          </p:nvSpPr>
          <p:spPr>
            <a:xfrm>
              <a:off x="9971619" y="4017802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21.741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3"/>
            <p:cNvSpPr txBox="1"/>
            <p:nvPr/>
          </p:nvSpPr>
          <p:spPr>
            <a:xfrm>
              <a:off x="10837251" y="4956586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220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 txBox="1"/>
          <p:nvPr/>
        </p:nvSpPr>
        <p:spPr>
          <a:xfrm>
            <a:off x="530966" y="1646032"/>
            <a:ext cx="11074012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0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Registro de Insumos Agropecuarios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5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5"/>
          <p:cNvSpPr txBox="1"/>
          <p:nvPr/>
        </p:nvSpPr>
        <p:spPr>
          <a:xfrm>
            <a:off x="8508500" y="2890236"/>
            <a:ext cx="3184233" cy="1672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Instruir y fortalecer conocimientos sobre temas relacionados con el </a:t>
            </a: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 USO Y MANEJO RESPONSABLE DE INSUMOS AGROPECUARIOS.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5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Acciones y resultados</a:t>
            </a:r>
            <a:endParaRPr/>
          </a:p>
        </p:txBody>
      </p:sp>
      <p:pic>
        <p:nvPicPr>
          <p:cNvPr id="304" name="Google Shape;3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97" y="1343245"/>
            <a:ext cx="3438026" cy="481435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5"/>
          <p:cNvSpPr txBox="1"/>
          <p:nvPr/>
        </p:nvSpPr>
        <p:spPr>
          <a:xfrm>
            <a:off x="4582350" y="1426361"/>
            <a:ext cx="39261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185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capacitados</a:t>
            </a:r>
            <a:endParaRPr/>
          </a:p>
        </p:txBody>
      </p:sp>
      <p:sp>
        <p:nvSpPr>
          <p:cNvPr id="306" name="Google Shape;306;p25"/>
          <p:cNvSpPr txBox="1"/>
          <p:nvPr/>
        </p:nvSpPr>
        <p:spPr>
          <a:xfrm>
            <a:off x="4992039" y="3429000"/>
            <a:ext cx="265262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Buen uso y manejo responsable de insumos agropecuarios</a:t>
            </a:r>
            <a:endParaRPr/>
          </a:p>
        </p:txBody>
      </p:sp>
      <p:sp>
        <p:nvSpPr>
          <p:cNvPr id="307" name="Google Shape;307;p25"/>
          <p:cNvSpPr txBox="1"/>
          <p:nvPr/>
        </p:nvSpPr>
        <p:spPr>
          <a:xfrm>
            <a:off x="4582349" y="5352494"/>
            <a:ext cx="31518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Asegurar que los productos obtenidos estén libres de residuos tóxicos y sean seguros para el consumo</a:t>
            </a:r>
            <a:endParaRPr/>
          </a:p>
        </p:txBody>
      </p:sp>
      <p:pic>
        <p:nvPicPr>
          <p:cNvPr id="308" name="Google Shape;30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3811" y="1249044"/>
            <a:ext cx="701953" cy="68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89297" y="3455062"/>
            <a:ext cx="542572" cy="5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5" title="alimentos-para-mascotas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8600" y="5606506"/>
            <a:ext cx="492375" cy="49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57599" y="255661"/>
            <a:ext cx="696739" cy="672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6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Acciones y resultados</a:t>
            </a:r>
            <a:endParaRPr/>
          </a:p>
        </p:txBody>
      </p:sp>
      <p:grpSp>
        <p:nvGrpSpPr>
          <p:cNvPr id="318" name="Google Shape;318;p26"/>
          <p:cNvGrpSpPr/>
          <p:nvPr/>
        </p:nvGrpSpPr>
        <p:grpSpPr>
          <a:xfrm>
            <a:off x="799715" y="1005605"/>
            <a:ext cx="4414665" cy="4544119"/>
            <a:chOff x="1267548" y="1360522"/>
            <a:chExt cx="3976478" cy="4093083"/>
          </a:xfrm>
        </p:grpSpPr>
        <p:pic>
          <p:nvPicPr>
            <p:cNvPr id="319" name="Google Shape;319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67548" y="1360522"/>
              <a:ext cx="3976478" cy="36261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26"/>
            <p:cNvSpPr txBox="1"/>
            <p:nvPr/>
          </p:nvSpPr>
          <p:spPr>
            <a:xfrm>
              <a:off x="3160094" y="2415120"/>
              <a:ext cx="1617925" cy="693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36%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6"/>
            <p:cNvSpPr txBox="1"/>
            <p:nvPr/>
          </p:nvSpPr>
          <p:spPr>
            <a:xfrm>
              <a:off x="1972792" y="2364027"/>
              <a:ext cx="1239210" cy="8594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ZAMORA CHINCHIPE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36%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6"/>
            <p:cNvSpPr txBox="1"/>
            <p:nvPr/>
          </p:nvSpPr>
          <p:spPr>
            <a:xfrm>
              <a:off x="2446657" y="3713429"/>
              <a:ext cx="1617925" cy="693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28%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6"/>
            <p:cNvSpPr txBox="1"/>
            <p:nvPr/>
          </p:nvSpPr>
          <p:spPr>
            <a:xfrm>
              <a:off x="2124799" y="5037763"/>
              <a:ext cx="2261641" cy="4158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INSPECCIONES POSREGISTRO DE ALMACENES</a:t>
              </a:r>
              <a:endParaRPr/>
            </a:p>
          </p:txBody>
        </p:sp>
      </p:grpSp>
      <p:pic>
        <p:nvPicPr>
          <p:cNvPr id="324" name="Google Shape;32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599" y="255661"/>
            <a:ext cx="696739" cy="6726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5" name="Google Shape;325;p26"/>
          <p:cNvGrpSpPr/>
          <p:nvPr/>
        </p:nvGrpSpPr>
        <p:grpSpPr>
          <a:xfrm>
            <a:off x="6594459" y="1005605"/>
            <a:ext cx="4414665" cy="4544118"/>
            <a:chOff x="1267548" y="1360522"/>
            <a:chExt cx="3976478" cy="4093082"/>
          </a:xfrm>
        </p:grpSpPr>
        <p:pic>
          <p:nvPicPr>
            <p:cNvPr id="326" name="Google Shape;32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67548" y="1360522"/>
              <a:ext cx="3976478" cy="36261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26"/>
            <p:cNvSpPr txBox="1"/>
            <p:nvPr/>
          </p:nvSpPr>
          <p:spPr>
            <a:xfrm>
              <a:off x="3160094" y="2415120"/>
              <a:ext cx="1617925" cy="693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469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6"/>
            <p:cNvSpPr txBox="1"/>
            <p:nvPr/>
          </p:nvSpPr>
          <p:spPr>
            <a:xfrm>
              <a:off x="1972792" y="2364027"/>
              <a:ext cx="1239210" cy="8594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ZAMORA CHINCHIPE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397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6"/>
            <p:cNvSpPr txBox="1"/>
            <p:nvPr/>
          </p:nvSpPr>
          <p:spPr>
            <a:xfrm>
              <a:off x="2446657" y="3713429"/>
              <a:ext cx="1617925" cy="693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382</a:t>
              </a:r>
              <a:endParaRPr/>
            </a:p>
          </p:txBody>
        </p:sp>
        <p:sp>
          <p:nvSpPr>
            <p:cNvPr id="330" name="Google Shape;330;p26"/>
            <p:cNvSpPr txBox="1"/>
            <p:nvPr/>
          </p:nvSpPr>
          <p:spPr>
            <a:xfrm>
              <a:off x="2124799" y="5037763"/>
              <a:ext cx="2261641" cy="4158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CONTROL POSREGISTRO DE INSUMOS AGROPECUARIOS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Actividades relevantes</a:t>
            </a:r>
            <a:endParaRPr/>
          </a:p>
        </p:txBody>
      </p:sp>
      <p:pic>
        <p:nvPicPr>
          <p:cNvPr id="337" name="Google Shape;3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676" y="1286539"/>
            <a:ext cx="3306330" cy="462994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4382028" y="1009059"/>
            <a:ext cx="334742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 objetivo del plan estratégico 2021- 2025: Incrementar la garantía de la inocuidad de los productos agropecuarios para consumo interno y exportación.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7"/>
          <p:cNvSpPr txBox="1"/>
          <p:nvPr/>
        </p:nvSpPr>
        <p:spPr>
          <a:xfrm>
            <a:off x="4732296" y="2975503"/>
            <a:ext cx="305073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Segundo objetivo del plan estratégico 2021 - 2025: Incrementar la garantía de la calidad, seguridad y eficacia de los insumos agropecuarios de producción local e importados.</a:t>
            </a:r>
            <a:endParaRPr/>
          </a:p>
        </p:txBody>
      </p:sp>
      <p:sp>
        <p:nvSpPr>
          <p:cNvPr id="340" name="Google Shape;340;p27"/>
          <p:cNvSpPr txBox="1"/>
          <p:nvPr/>
        </p:nvSpPr>
        <p:spPr>
          <a:xfrm>
            <a:off x="4382028" y="5162067"/>
            <a:ext cx="334742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Tercer objetivo del plan estratégico 2021 - 2015: Incrementar la calidad fito y zoosanitaria de los productos agropecuarios para consumo interno y exportación.</a:t>
            </a:r>
            <a:endParaRPr/>
          </a:p>
        </p:txBody>
      </p:sp>
      <p:pic>
        <p:nvPicPr>
          <p:cNvPr id="341" name="Google Shape;34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6783" y="1192284"/>
            <a:ext cx="675064" cy="658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6164" y="3330974"/>
            <a:ext cx="521788" cy="52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7" title="alimentos-para-mascotas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53544" y="5384245"/>
            <a:ext cx="473514" cy="4735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Google Shape;344;p27"/>
          <p:cNvGrpSpPr/>
          <p:nvPr/>
        </p:nvGrpSpPr>
        <p:grpSpPr>
          <a:xfrm>
            <a:off x="8253473" y="1354026"/>
            <a:ext cx="3720356" cy="3720356"/>
            <a:chOff x="8333996" y="1746642"/>
            <a:chExt cx="3720356" cy="3720356"/>
          </a:xfrm>
        </p:grpSpPr>
        <p:pic>
          <p:nvPicPr>
            <p:cNvPr id="345" name="Google Shape;345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333996" y="1746642"/>
              <a:ext cx="3720356" cy="37203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27"/>
            <p:cNvSpPr txBox="1"/>
            <p:nvPr/>
          </p:nvSpPr>
          <p:spPr>
            <a:xfrm>
              <a:off x="8870801" y="3187448"/>
              <a:ext cx="1538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71%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7"/>
            <p:cNvSpPr txBox="1"/>
            <p:nvPr/>
          </p:nvSpPr>
          <p:spPr>
            <a:xfrm>
              <a:off x="10203728" y="2602673"/>
              <a:ext cx="153865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29%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7"/>
            <p:cNvSpPr txBox="1"/>
            <p:nvPr/>
          </p:nvSpPr>
          <p:spPr>
            <a:xfrm>
              <a:off x="9054559" y="4982196"/>
              <a:ext cx="2295397" cy="4616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TRÁMITE DE REGISTROS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PLAGUICIDAS ATENDIDOS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8"/>
          <p:cNvSpPr txBox="1"/>
          <p:nvPr/>
        </p:nvSpPr>
        <p:spPr>
          <a:xfrm>
            <a:off x="530966" y="1646032"/>
            <a:ext cx="11074012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0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Laboratorios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"/>
          <p:cNvSpPr txBox="1"/>
          <p:nvPr/>
        </p:nvSpPr>
        <p:spPr>
          <a:xfrm>
            <a:off x="3458307" y="332912"/>
            <a:ext cx="527538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Análisis de Laboratorio</a:t>
            </a:r>
            <a:endParaRPr/>
          </a:p>
        </p:txBody>
      </p:sp>
      <p:pic>
        <p:nvPicPr>
          <p:cNvPr descr="observacion.png" id="361" name="Google Shape;3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8307" y="229495"/>
            <a:ext cx="668457" cy="6684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2" name="Google Shape;362;p29"/>
          <p:cNvGrpSpPr/>
          <p:nvPr/>
        </p:nvGrpSpPr>
        <p:grpSpPr>
          <a:xfrm>
            <a:off x="114929" y="1871406"/>
            <a:ext cx="5873643" cy="3373038"/>
            <a:chOff x="69123" y="2175106"/>
            <a:chExt cx="6902560" cy="3963911"/>
          </a:xfrm>
        </p:grpSpPr>
        <p:pic>
          <p:nvPicPr>
            <p:cNvPr descr="Gemini_Generated_Image_s1hrvxs1hrvxs1hr.png" id="363" name="Google Shape;363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123" y="2175106"/>
              <a:ext cx="6902560" cy="3963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p29"/>
            <p:cNvSpPr txBox="1"/>
            <p:nvPr/>
          </p:nvSpPr>
          <p:spPr>
            <a:xfrm>
              <a:off x="1053860" y="3587084"/>
              <a:ext cx="2229317" cy="18807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Laboratorio de Diagnóstico Rápido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CEBAF - Huaquillas, responsable Ing. Danny Reyes</a:t>
              </a:r>
              <a:endParaRPr/>
            </a:p>
          </p:txBody>
        </p:sp>
        <p:sp>
          <p:nvSpPr>
            <p:cNvPr id="365" name="Google Shape;365;p29"/>
            <p:cNvSpPr txBox="1"/>
            <p:nvPr/>
          </p:nvSpPr>
          <p:spPr>
            <a:xfrm>
              <a:off x="3790291" y="3587084"/>
              <a:ext cx="2229317" cy="15552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Laboratorio Regional de Loja</a:t>
              </a:r>
              <a:endParaRPr/>
            </a:p>
            <a:p>
              <a:pPr indent="0" lvl="0" marL="0" marR="0" rtl="0" algn="just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Ubicado en la Av. Turunuma y Cádiz, frente al MAGP</a:t>
              </a:r>
              <a:endParaRPr/>
            </a:p>
          </p:txBody>
        </p:sp>
      </p:grpSp>
      <p:grpSp>
        <p:nvGrpSpPr>
          <p:cNvPr id="366" name="Google Shape;366;p29"/>
          <p:cNvGrpSpPr/>
          <p:nvPr/>
        </p:nvGrpSpPr>
        <p:grpSpPr>
          <a:xfrm>
            <a:off x="10637782" y="1385499"/>
            <a:ext cx="1062430" cy="525465"/>
            <a:chOff x="10877106" y="230296"/>
            <a:chExt cx="1062430" cy="525465"/>
          </a:xfrm>
        </p:grpSpPr>
        <p:sp>
          <p:nvSpPr>
            <p:cNvPr id="367" name="Google Shape;367;p29"/>
            <p:cNvSpPr txBox="1"/>
            <p:nvPr/>
          </p:nvSpPr>
          <p:spPr>
            <a:xfrm>
              <a:off x="10877106" y="230296"/>
              <a:ext cx="809573" cy="5254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endParaRPr/>
            </a:p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11725507" y="249633"/>
              <a:ext cx="214029" cy="214029"/>
            </a:xfrm>
            <a:prstGeom prst="rect">
              <a:avLst/>
            </a:prstGeom>
            <a:solidFill>
              <a:srgbClr val="5481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11725507" y="513848"/>
              <a:ext cx="214029" cy="2140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29"/>
          <p:cNvGrpSpPr/>
          <p:nvPr/>
        </p:nvGrpSpPr>
        <p:grpSpPr>
          <a:xfrm>
            <a:off x="6531867" y="1940826"/>
            <a:ext cx="5660133" cy="4917174"/>
            <a:chOff x="6531867" y="1940826"/>
            <a:chExt cx="5660133" cy="4917174"/>
          </a:xfrm>
        </p:grpSpPr>
        <p:sp>
          <p:nvSpPr>
            <p:cNvPr id="371" name="Google Shape;371;p29"/>
            <p:cNvSpPr/>
            <p:nvPr/>
          </p:nvSpPr>
          <p:spPr>
            <a:xfrm>
              <a:off x="9083564" y="5767108"/>
              <a:ext cx="3108436" cy="10908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9"/>
            <p:cNvSpPr txBox="1"/>
            <p:nvPr/>
          </p:nvSpPr>
          <p:spPr>
            <a:xfrm>
              <a:off x="8511198" y="5537919"/>
              <a:ext cx="1223542" cy="553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MUESTRAS DIAGNÓSTICO ANIMAL</a:t>
              </a:r>
              <a:endParaRPr/>
            </a:p>
          </p:txBody>
        </p:sp>
        <p:sp>
          <p:nvSpPr>
            <p:cNvPr id="373" name="Google Shape;373;p29"/>
            <p:cNvSpPr txBox="1"/>
            <p:nvPr/>
          </p:nvSpPr>
          <p:spPr>
            <a:xfrm>
              <a:off x="6878928" y="5544196"/>
              <a:ext cx="1236367" cy="553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MUESTRAS DIAGNÓSTICO VEGETAL</a:t>
              </a:r>
              <a:endParaRPr/>
            </a:p>
          </p:txBody>
        </p:sp>
        <p:sp>
          <p:nvSpPr>
            <p:cNvPr id="374" name="Google Shape;374;p29"/>
            <p:cNvSpPr txBox="1"/>
            <p:nvPr/>
          </p:nvSpPr>
          <p:spPr>
            <a:xfrm>
              <a:off x="10276203" y="5537919"/>
              <a:ext cx="1223542" cy="553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Nº MUESTRAS CALIDAD LECHE CRUDA</a:t>
              </a:r>
              <a:endParaRPr/>
            </a:p>
          </p:txBody>
        </p:sp>
        <p:pic>
          <p:nvPicPr>
            <p:cNvPr id="375" name="Google Shape;375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31867" y="2027922"/>
              <a:ext cx="5330347" cy="34574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29"/>
            <p:cNvSpPr txBox="1"/>
            <p:nvPr/>
          </p:nvSpPr>
          <p:spPr>
            <a:xfrm>
              <a:off x="7200559" y="2919021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1.504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9"/>
            <p:cNvSpPr txBox="1"/>
            <p:nvPr/>
          </p:nvSpPr>
          <p:spPr>
            <a:xfrm>
              <a:off x="6626401" y="3695198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486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9"/>
            <p:cNvSpPr txBox="1"/>
            <p:nvPr/>
          </p:nvSpPr>
          <p:spPr>
            <a:xfrm>
              <a:off x="8316978" y="3886584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451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9"/>
            <p:cNvSpPr txBox="1"/>
            <p:nvPr/>
          </p:nvSpPr>
          <p:spPr>
            <a:xfrm>
              <a:off x="8880503" y="1940826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2.127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9"/>
            <p:cNvSpPr txBox="1"/>
            <p:nvPr/>
          </p:nvSpPr>
          <p:spPr>
            <a:xfrm>
              <a:off x="10475387" y="4279988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42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9"/>
            <p:cNvSpPr txBox="1"/>
            <p:nvPr/>
          </p:nvSpPr>
          <p:spPr>
            <a:xfrm>
              <a:off x="10975118" y="4513904"/>
              <a:ext cx="850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39</a:t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0"/>
          <p:cNvSpPr txBox="1"/>
          <p:nvPr/>
        </p:nvSpPr>
        <p:spPr>
          <a:xfrm>
            <a:off x="530966" y="1646032"/>
            <a:ext cx="11074012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1" lang="en-US" sz="40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Recurso Humano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1"/>
          <p:cNvSpPr txBox="1"/>
          <p:nvPr/>
        </p:nvSpPr>
        <p:spPr>
          <a:xfrm>
            <a:off x="617886" y="2139767"/>
            <a:ext cx="268257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Bajo dependencia</a:t>
            </a:r>
            <a:endParaRPr/>
          </a:p>
        </p:txBody>
      </p:sp>
      <p:grpSp>
        <p:nvGrpSpPr>
          <p:cNvPr id="394" name="Google Shape;394;p31"/>
          <p:cNvGrpSpPr/>
          <p:nvPr/>
        </p:nvGrpSpPr>
        <p:grpSpPr>
          <a:xfrm>
            <a:off x="2416568" y="900216"/>
            <a:ext cx="2307265" cy="626138"/>
            <a:chOff x="4433777" y="267657"/>
            <a:chExt cx="2307265" cy="626138"/>
          </a:xfrm>
        </p:grpSpPr>
        <p:sp>
          <p:nvSpPr>
            <p:cNvPr id="395" name="Google Shape;395;p31"/>
            <p:cNvSpPr txBox="1"/>
            <p:nvPr/>
          </p:nvSpPr>
          <p:spPr>
            <a:xfrm>
              <a:off x="4936233" y="332912"/>
              <a:ext cx="1804809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Personal</a:t>
              </a:r>
              <a:endParaRPr/>
            </a:p>
          </p:txBody>
        </p:sp>
        <p:pic>
          <p:nvPicPr>
            <p:cNvPr id="396" name="Google Shape;396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33777" y="267657"/>
              <a:ext cx="626138" cy="6261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7" name="Google Shape;397;p31"/>
          <p:cNvSpPr txBox="1"/>
          <p:nvPr/>
        </p:nvSpPr>
        <p:spPr>
          <a:xfrm>
            <a:off x="4249703" y="2139767"/>
            <a:ext cx="2883545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Servicios profesionales</a:t>
            </a:r>
            <a:endParaRPr/>
          </a:p>
        </p:txBody>
      </p:sp>
      <p:sp>
        <p:nvSpPr>
          <p:cNvPr id="398" name="Google Shape;398;p31"/>
          <p:cNvSpPr txBox="1"/>
          <p:nvPr/>
        </p:nvSpPr>
        <p:spPr>
          <a:xfrm>
            <a:off x="8613115" y="1956111"/>
            <a:ext cx="246401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Atención ciudadana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7</a:t>
            </a:r>
            <a:endParaRPr b="1" i="0" sz="1800" u="none" cap="none" strike="noStrike">
              <a:solidFill>
                <a:srgbClr val="2E2D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9" name="Google Shape;399;p31"/>
          <p:cNvGrpSpPr/>
          <p:nvPr/>
        </p:nvGrpSpPr>
        <p:grpSpPr>
          <a:xfrm>
            <a:off x="7974416" y="933572"/>
            <a:ext cx="3806458" cy="523921"/>
            <a:chOff x="7974416" y="544468"/>
            <a:chExt cx="3806458" cy="523921"/>
          </a:xfrm>
        </p:grpSpPr>
        <p:sp>
          <p:nvSpPr>
            <p:cNvPr id="400" name="Google Shape;400;p31"/>
            <p:cNvSpPr txBox="1"/>
            <p:nvPr/>
          </p:nvSpPr>
          <p:spPr>
            <a:xfrm>
              <a:off x="8444978" y="575617"/>
              <a:ext cx="3335896" cy="461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E2D91"/>
                  </a:solidFill>
                  <a:latin typeface="Arial"/>
                  <a:ea typeface="Arial"/>
                  <a:cs typeface="Arial"/>
                  <a:sym typeface="Arial"/>
                </a:rPr>
                <a:t>Aporte a la sociedad</a:t>
              </a:r>
              <a:endParaRPr/>
            </a:p>
          </p:txBody>
        </p:sp>
        <p:pic>
          <p:nvPicPr>
            <p:cNvPr id="401" name="Google Shape;401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74416" y="544468"/>
              <a:ext cx="523921" cy="5239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2" name="Google Shape;402;p31"/>
          <p:cNvGrpSpPr/>
          <p:nvPr/>
        </p:nvGrpSpPr>
        <p:grpSpPr>
          <a:xfrm>
            <a:off x="369922" y="2645246"/>
            <a:ext cx="3232520" cy="3611618"/>
            <a:chOff x="65829" y="1629628"/>
            <a:chExt cx="3232520" cy="3611618"/>
          </a:xfrm>
        </p:grpSpPr>
        <p:sp>
          <p:nvSpPr>
            <p:cNvPr id="403" name="Google Shape;403;p31"/>
            <p:cNvSpPr txBox="1"/>
            <p:nvPr/>
          </p:nvSpPr>
          <p:spPr>
            <a:xfrm>
              <a:off x="342559" y="4871914"/>
              <a:ext cx="1244318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ADMINISTRATIVO</a:t>
              </a:r>
              <a:endParaRPr/>
            </a:p>
          </p:txBody>
        </p:sp>
        <p:sp>
          <p:nvSpPr>
            <p:cNvPr id="404" name="Google Shape;404;p31"/>
            <p:cNvSpPr txBox="1"/>
            <p:nvPr/>
          </p:nvSpPr>
          <p:spPr>
            <a:xfrm>
              <a:off x="1834641" y="4871914"/>
              <a:ext cx="1244318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grpSp>
          <p:nvGrpSpPr>
            <p:cNvPr id="405" name="Google Shape;405;p31"/>
            <p:cNvGrpSpPr/>
            <p:nvPr/>
          </p:nvGrpSpPr>
          <p:grpSpPr>
            <a:xfrm>
              <a:off x="65829" y="1629628"/>
              <a:ext cx="3232520" cy="3328610"/>
              <a:chOff x="151068" y="1490146"/>
              <a:chExt cx="3232520" cy="3328610"/>
            </a:xfrm>
          </p:grpSpPr>
          <p:pic>
            <p:nvPicPr>
              <p:cNvPr id="406" name="Google Shape;406;p3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56976" y="2118089"/>
                <a:ext cx="3126612" cy="270066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07" name="Google Shape;407;p31"/>
              <p:cNvSpPr txBox="1"/>
              <p:nvPr/>
            </p:nvSpPr>
            <p:spPr>
              <a:xfrm>
                <a:off x="1980743" y="2132637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46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8" name="Google Shape;408;p31"/>
              <p:cNvGrpSpPr/>
              <p:nvPr/>
            </p:nvGrpSpPr>
            <p:grpSpPr>
              <a:xfrm>
                <a:off x="151068" y="1490146"/>
                <a:ext cx="1483855" cy="689869"/>
                <a:chOff x="9981970" y="-285337"/>
                <a:chExt cx="1483855" cy="689869"/>
              </a:xfrm>
            </p:grpSpPr>
            <p:sp>
              <p:nvSpPr>
                <p:cNvPr id="409" name="Google Shape;409;p31"/>
                <p:cNvSpPr txBox="1"/>
                <p:nvPr/>
              </p:nvSpPr>
              <p:spPr>
                <a:xfrm>
                  <a:off x="10114494" y="-285337"/>
                  <a:ext cx="1351331" cy="6898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9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EL ORO</a:t>
                  </a:r>
                  <a:endParaRPr/>
                </a:p>
                <a:p>
                  <a:pPr indent="0" lvl="0" marL="0" marR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9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LOJA</a:t>
                  </a:r>
                  <a:endParaRPr/>
                </a:p>
                <a:p>
                  <a:pPr indent="0" lvl="0" marL="0" marR="0" rtl="0" algn="l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US" sz="9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ZAMORA CHINCHIPE</a:t>
                  </a:r>
                  <a:endParaRPr b="0" i="0" sz="1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" name="Google Shape;410;p31"/>
                <p:cNvSpPr/>
                <p:nvPr/>
              </p:nvSpPr>
              <p:spPr>
                <a:xfrm>
                  <a:off x="9981970" y="-230771"/>
                  <a:ext cx="161794" cy="161794"/>
                </a:xfrm>
                <a:prstGeom prst="rect">
                  <a:avLst/>
                </a:prstGeom>
                <a:solidFill>
                  <a:srgbClr val="54813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0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" name="Google Shape;411;p31"/>
                <p:cNvSpPr/>
                <p:nvPr/>
              </p:nvSpPr>
              <p:spPr>
                <a:xfrm>
                  <a:off x="9981970" y="1549"/>
                  <a:ext cx="161794" cy="16179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0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" name="Google Shape;412;p31"/>
                <p:cNvSpPr/>
                <p:nvPr/>
              </p:nvSpPr>
              <p:spPr>
                <a:xfrm>
                  <a:off x="9981970" y="219492"/>
                  <a:ext cx="161794" cy="16179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0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3" name="Google Shape;413;p31"/>
              <p:cNvSpPr txBox="1"/>
              <p:nvPr/>
            </p:nvSpPr>
            <p:spPr>
              <a:xfrm>
                <a:off x="2380938" y="3546190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23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31"/>
              <p:cNvSpPr txBox="1"/>
              <p:nvPr/>
            </p:nvSpPr>
            <p:spPr>
              <a:xfrm>
                <a:off x="2700170" y="3836419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31"/>
              <p:cNvSpPr txBox="1"/>
              <p:nvPr/>
            </p:nvSpPr>
            <p:spPr>
              <a:xfrm>
                <a:off x="1164491" y="4113418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31"/>
              <p:cNvSpPr txBox="1"/>
              <p:nvPr/>
            </p:nvSpPr>
            <p:spPr>
              <a:xfrm>
                <a:off x="836227" y="3946745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31"/>
              <p:cNvSpPr txBox="1"/>
              <p:nvPr/>
            </p:nvSpPr>
            <p:spPr>
              <a:xfrm>
                <a:off x="464140" y="3566650"/>
                <a:ext cx="57582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13</a:t>
                </a:r>
                <a:endParaRPr b="1" i="0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18" name="Google Shape;418;p31"/>
          <p:cNvGrpSpPr/>
          <p:nvPr/>
        </p:nvGrpSpPr>
        <p:grpSpPr>
          <a:xfrm>
            <a:off x="4058408" y="2607421"/>
            <a:ext cx="3533170" cy="3266324"/>
            <a:chOff x="4058408" y="2765917"/>
            <a:chExt cx="3533170" cy="3266324"/>
          </a:xfrm>
        </p:grpSpPr>
        <p:pic>
          <p:nvPicPr>
            <p:cNvPr id="419" name="Google Shape;419;p3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58408" y="2765917"/>
              <a:ext cx="3126612" cy="3126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1"/>
            <p:cNvSpPr txBox="1"/>
            <p:nvPr/>
          </p:nvSpPr>
          <p:spPr>
            <a:xfrm>
              <a:off x="5000532" y="5662909"/>
              <a:ext cx="1244318" cy="3693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PERSONAL TÉCNICO</a:t>
              </a:r>
              <a:endParaRPr/>
            </a:p>
          </p:txBody>
        </p:sp>
        <p:sp>
          <p:nvSpPr>
            <p:cNvPr id="421" name="Google Shape;421;p31"/>
            <p:cNvSpPr txBox="1"/>
            <p:nvPr/>
          </p:nvSpPr>
          <p:spPr>
            <a:xfrm>
              <a:off x="4705054" y="3853186"/>
              <a:ext cx="9166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ORO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1"/>
            <p:cNvSpPr txBox="1"/>
            <p:nvPr/>
          </p:nvSpPr>
          <p:spPr>
            <a:xfrm>
              <a:off x="5731315" y="3452974"/>
              <a:ext cx="1153767" cy="621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ZAMORA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CHINCHIPE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1"/>
            <p:cNvSpPr txBox="1"/>
            <p:nvPr/>
          </p:nvSpPr>
          <p:spPr>
            <a:xfrm>
              <a:off x="6674918" y="4275011"/>
              <a:ext cx="9166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LOJA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4" name="Google Shape;424;p31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5" name="Google Shape;425;p31"/>
          <p:cNvGrpSpPr/>
          <p:nvPr/>
        </p:nvGrpSpPr>
        <p:grpSpPr>
          <a:xfrm>
            <a:off x="8319798" y="2571324"/>
            <a:ext cx="2851940" cy="2797305"/>
            <a:chOff x="8319798" y="2606849"/>
            <a:chExt cx="2851940" cy="2797305"/>
          </a:xfrm>
        </p:grpSpPr>
        <p:pic>
          <p:nvPicPr>
            <p:cNvPr id="426" name="Google Shape;426;p3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319798" y="2606849"/>
              <a:ext cx="2851940" cy="2797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1"/>
            <p:cNvSpPr txBox="1"/>
            <p:nvPr/>
          </p:nvSpPr>
          <p:spPr>
            <a:xfrm>
              <a:off x="9774417" y="3819056"/>
              <a:ext cx="1153767" cy="4862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HOMBRES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3.678</a:t>
              </a:r>
              <a:endParaRPr/>
            </a:p>
          </p:txBody>
        </p:sp>
        <p:sp>
          <p:nvSpPr>
            <p:cNvPr id="428" name="Google Shape;428;p31"/>
            <p:cNvSpPr txBox="1"/>
            <p:nvPr/>
          </p:nvSpPr>
          <p:spPr>
            <a:xfrm>
              <a:off x="8673770" y="3307359"/>
              <a:ext cx="1153767" cy="4862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MUJERES</a:t>
              </a:r>
              <a:b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1.501</a:t>
              </a:r>
              <a:endParaRPr/>
            </a:p>
          </p:txBody>
        </p:sp>
      </p:grpSp>
      <p:sp>
        <p:nvSpPr>
          <p:cNvPr id="429" name="Google Shape;429;p31"/>
          <p:cNvSpPr txBox="1"/>
          <p:nvPr/>
        </p:nvSpPr>
        <p:spPr>
          <a:xfrm>
            <a:off x="8187608" y="5277064"/>
            <a:ext cx="3315033" cy="927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Montubios, afroecuatorianos, pueblo indígena, cholos, mestizos, wichwa, kichuas, Shuar.</a:t>
            </a:r>
            <a:endParaRPr/>
          </a:p>
        </p:txBody>
      </p:sp>
      <p:sp>
        <p:nvSpPr>
          <p:cNvPr id="430" name="Google Shape;430;p31"/>
          <p:cNvSpPr txBox="1"/>
          <p:nvPr/>
        </p:nvSpPr>
        <p:spPr>
          <a:xfrm>
            <a:off x="8187608" y="6307230"/>
            <a:ext cx="3315033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USUARIOS ATENDIDOS: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5.179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2"/>
          <p:cNvSpPr txBox="1"/>
          <p:nvPr/>
        </p:nvSpPr>
        <p:spPr>
          <a:xfrm>
            <a:off x="305187" y="1849513"/>
            <a:ext cx="7883829" cy="63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1" lang="en-US" sz="3500" u="none" cap="none" strike="noStrike">
                <a:solidFill>
                  <a:srgbClr val="3D3EA4"/>
                </a:solidFill>
                <a:latin typeface="Arial"/>
                <a:ea typeface="Arial"/>
                <a:cs typeface="Arial"/>
                <a:sym typeface="Arial"/>
              </a:rPr>
              <a:t>Administrativo – financiero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3"/>
          <p:cNvSpPr/>
          <p:nvPr/>
        </p:nvSpPr>
        <p:spPr>
          <a:xfrm>
            <a:off x="9083564" y="5767108"/>
            <a:ext cx="3108436" cy="10908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33"/>
          <p:cNvSpPr txBox="1"/>
          <p:nvPr/>
        </p:nvSpPr>
        <p:spPr>
          <a:xfrm>
            <a:off x="2230189" y="332912"/>
            <a:ext cx="773161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Asignación y ejecución presupuestaria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E2D91"/>
                </a:solidFill>
                <a:latin typeface="Arial"/>
                <a:ea typeface="Arial"/>
                <a:cs typeface="Arial"/>
                <a:sym typeface="Arial"/>
              </a:rPr>
              <a:t>Zona 7 (El Oro, Loja, Zamora Chinchipe)</a:t>
            </a:r>
            <a:endParaRPr/>
          </a:p>
        </p:txBody>
      </p:sp>
      <p:grpSp>
        <p:nvGrpSpPr>
          <p:cNvPr id="444" name="Google Shape;444;p33"/>
          <p:cNvGrpSpPr/>
          <p:nvPr/>
        </p:nvGrpSpPr>
        <p:grpSpPr>
          <a:xfrm>
            <a:off x="643983" y="1358153"/>
            <a:ext cx="10449840" cy="5365377"/>
            <a:chOff x="590195" y="1210236"/>
            <a:chExt cx="10449840" cy="5365377"/>
          </a:xfrm>
        </p:grpSpPr>
        <p:pic>
          <p:nvPicPr>
            <p:cNvPr id="445" name="Google Shape;44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90195" y="1210236"/>
              <a:ext cx="10449840" cy="53653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3"/>
            <p:cNvSpPr txBox="1"/>
            <p:nvPr/>
          </p:nvSpPr>
          <p:spPr>
            <a:xfrm>
              <a:off x="4182036" y="2623725"/>
              <a:ext cx="25146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TOTAL DE PRESUPUESTO INSTITUCIONAL ASIGNADO</a:t>
              </a:r>
              <a:endParaRPr/>
            </a:p>
          </p:txBody>
        </p:sp>
        <p:sp>
          <p:nvSpPr>
            <p:cNvPr id="447" name="Google Shape;447;p33"/>
            <p:cNvSpPr txBox="1"/>
            <p:nvPr/>
          </p:nvSpPr>
          <p:spPr>
            <a:xfrm>
              <a:off x="4446996" y="4004722"/>
              <a:ext cx="198468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EJECUTADO</a:t>
              </a:r>
              <a:endParaRPr/>
            </a:p>
          </p:txBody>
        </p:sp>
        <p:sp>
          <p:nvSpPr>
            <p:cNvPr id="448" name="Google Shape;448;p33"/>
            <p:cNvSpPr txBox="1"/>
            <p:nvPr/>
          </p:nvSpPr>
          <p:spPr>
            <a:xfrm>
              <a:off x="4446996" y="5066044"/>
              <a:ext cx="19846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PORCENTAJE DE EJECUCIÓN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3"/>
            <p:cNvSpPr txBox="1"/>
            <p:nvPr/>
          </p:nvSpPr>
          <p:spPr>
            <a:xfrm>
              <a:off x="7180730" y="262372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708.862,36</a:t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3"/>
            <p:cNvSpPr txBox="1"/>
            <p:nvPr/>
          </p:nvSpPr>
          <p:spPr>
            <a:xfrm>
              <a:off x="7180730" y="3850834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694.544,99</a:t>
              </a:r>
              <a:endParaRPr b="1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3"/>
            <p:cNvSpPr txBox="1"/>
            <p:nvPr/>
          </p:nvSpPr>
          <p:spPr>
            <a:xfrm>
              <a:off x="7180730" y="5034175"/>
              <a:ext cx="22368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97,98%</a:t>
              </a:r>
              <a:endParaRPr b="1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