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3" name="Google Shape;9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31" name="Google Shape;13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52" name="Google Shape;15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44" name="Google Shape;34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11" name="Google Shape;41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45" name="Google Shape;44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71" name="Google Shape;47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94" name="Google Shape;494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7" name="Google Shape;517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523" name="Google Shape;52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570" name="Google Shape;57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0" name="Google Shape;61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Incluir fotos</a:t>
            </a:r>
            <a:endParaRPr/>
          </a:p>
        </p:txBody>
      </p:sp>
      <p:sp>
        <p:nvSpPr>
          <p:cNvPr id="611" name="Google Shape;61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Incluir fotos</a:t>
            </a:r>
            <a:endParaRPr/>
          </a:p>
        </p:txBody>
      </p:sp>
      <p:sp>
        <p:nvSpPr>
          <p:cNvPr id="643" name="Google Shape;643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8" name="Google Shape;678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684" name="Google Shape;684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16" name="Google Shape;716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7" name="Google Shape;75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58" name="Google Shape;758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8" name="Google Shape;7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799" name="Google Shape;799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2" name="Google Shape;84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3" name="Google Shape;843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8" name="Google Shape;84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849" name="Google Shape;849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2" name="Google Shape;87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3" name="Google Shape;87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8" name="Google Shape;87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879" name="Google Shape;87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4" name="Google Shape;91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915" name="Google Shape;915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1" name="Google Shape;95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52" name="Google Shape;952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7" name="Google Shape;96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68" name="Google Shape;968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4" name="Google Shape;984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5" name="Google Shape;985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0" name="Google Shape;99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91" name="Google Shape;991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5" name="Google Shape;1005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006" name="Google Shape;1006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1030" name="Google Shape;1030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6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33.png"/><Relationship Id="rId5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29.png"/><Relationship Id="rId5" Type="http://schemas.openxmlformats.org/officeDocument/2006/relationships/image" Target="../media/image22.png"/><Relationship Id="rId6" Type="http://schemas.openxmlformats.org/officeDocument/2006/relationships/image" Target="../media/image49.png"/><Relationship Id="rId7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38.png"/><Relationship Id="rId6" Type="http://schemas.openxmlformats.org/officeDocument/2006/relationships/image" Target="../media/image4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5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Relationship Id="rId4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9.png"/><Relationship Id="rId4" Type="http://schemas.openxmlformats.org/officeDocument/2006/relationships/image" Target="../media/image50.png"/><Relationship Id="rId5" Type="http://schemas.openxmlformats.org/officeDocument/2006/relationships/image" Target="../media/image4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8.png"/><Relationship Id="rId4" Type="http://schemas.openxmlformats.org/officeDocument/2006/relationships/image" Target="../media/image51.png"/><Relationship Id="rId11" Type="http://schemas.openxmlformats.org/officeDocument/2006/relationships/image" Target="../media/image66.png"/><Relationship Id="rId10" Type="http://schemas.openxmlformats.org/officeDocument/2006/relationships/image" Target="../media/image63.png"/><Relationship Id="rId9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62.png"/><Relationship Id="rId7" Type="http://schemas.openxmlformats.org/officeDocument/2006/relationships/image" Target="../media/image69.png"/><Relationship Id="rId8" Type="http://schemas.openxmlformats.org/officeDocument/2006/relationships/image" Target="../media/image5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6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3.png"/><Relationship Id="rId4" Type="http://schemas.openxmlformats.org/officeDocument/2006/relationships/image" Target="../media/image65.png"/><Relationship Id="rId5" Type="http://schemas.openxmlformats.org/officeDocument/2006/relationships/image" Target="../media/image7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7.png"/><Relationship Id="rId4" Type="http://schemas.openxmlformats.org/officeDocument/2006/relationships/image" Target="../media/image4.png"/><Relationship Id="rId5" Type="http://schemas.openxmlformats.org/officeDocument/2006/relationships/image" Target="../media/image68.png"/><Relationship Id="rId6" Type="http://schemas.openxmlformats.org/officeDocument/2006/relationships/image" Target="../media/image7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2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5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65998" y="3661073"/>
            <a:ext cx="4321215" cy="206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Guayas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Los Ríos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b="1" i="1" sz="3500" u="none" cap="none" strike="noStrik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5"/>
          <p:cNvGrpSpPr/>
          <p:nvPr/>
        </p:nvGrpSpPr>
        <p:grpSpPr>
          <a:xfrm>
            <a:off x="196971" y="536222"/>
            <a:ext cx="11746671" cy="6804000"/>
            <a:chOff x="196971" y="536223"/>
            <a:chExt cx="11746671" cy="6801789"/>
          </a:xfrm>
        </p:grpSpPr>
        <p:sp>
          <p:nvSpPr>
            <p:cNvPr id="108" name="Google Shape;108;p15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09" name="Google Shape;109;p15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aai9reaai9reaai9.png"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Compromisos 2025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18633"/>
            <a:ext cx="12192000" cy="5558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406067" y="2295545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5 controles a mercados en los cantones Samborondón, Simón Bolívar, Lomas de Sargentillo, Milagro y Naranjal, además de 3 controles de carretera en los cantones Durán, Milagro, Puerto Inca y Balzar.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realizó una socialización al personal del mercado municipal de la Aurora del cantón Daule, con la participación de comerciantes expendedores de cárnicos, con un total 62 participantes.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466140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6378890" y="4241913"/>
            <a:ext cx="2621389" cy="738664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101 participantes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 en reunión con GAD Santa Elena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9288476" y="5028444"/>
            <a:ext cx="2702370" cy="738664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1.656 kg controlados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Total de carne verificada en Guaranda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9288476" y="5945502"/>
            <a:ext cx="2702370" cy="553998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40 kg decomisados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Carne sin procedencia en Guaranda</a:t>
            </a:r>
            <a:endParaRPr/>
          </a:p>
        </p:txBody>
      </p:sp>
      <p:sp>
        <p:nvSpPr>
          <p:cNvPr id="140" name="Google Shape;140;p18"/>
          <p:cNvSpPr txBox="1"/>
          <p:nvPr/>
        </p:nvSpPr>
        <p:spPr>
          <a:xfrm>
            <a:off x="3373254" y="2295545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operativos de control coordinados con Gobiernos Autónomos Descentralizados y Policía del Medio Ambiente: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Urdaneta: 9 locales inspeccionados, ausencia de Certificados Sanitarios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Montalvo: 10 locales, no presentó CSOM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Mocache: 8 locales, ninguno presentó CSOM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Buena Fe: 9 locales, 7 sin CSOM, certificados manuales por falta de Sistema.</a:t>
            </a:r>
            <a:endParaRPr/>
          </a:p>
        </p:txBody>
      </p:sp>
      <p:sp>
        <p:nvSpPr>
          <p:cNvPr id="141" name="Google Shape;141;p18"/>
          <p:cNvSpPr txBox="1"/>
          <p:nvPr/>
        </p:nvSpPr>
        <p:spPr>
          <a:xfrm>
            <a:off x="3390797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6297909" y="2295545"/>
            <a:ext cx="2702370" cy="149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coordinó con el administrador del mercado Elías Rivera, contando con participación activa de 101 personas. Se realizaron operativos mensuales en mercados para verificar cumplimiento normativo.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6294190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9254463" y="2295545"/>
            <a:ext cx="2702370" cy="2292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Durante operativos coordinados con GAD Municipal de Guaranda y respaldo de Policía de Medio Ambiente, se controlaron 1656 kg de carne y se decomisaron 40 kg por incumplir normas de inocuidad. En Chillanes se controlaron 498 kg y en Chimbo 743 kg, decomisando 9 kg de carne de ave por falta de certificados sanitarios.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9208213" y="1614294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8"/>
          <p:cNvGrpSpPr/>
          <p:nvPr/>
        </p:nvGrpSpPr>
        <p:grpSpPr>
          <a:xfrm>
            <a:off x="3159218" y="332912"/>
            <a:ext cx="5873564" cy="830956"/>
            <a:chOff x="3210000" y="332912"/>
            <a:chExt cx="5873564" cy="830956"/>
          </a:xfrm>
        </p:grpSpPr>
        <p:sp>
          <p:nvSpPr>
            <p:cNvPr id="147" name="Google Shape;147;p18"/>
            <p:cNvSpPr txBox="1"/>
            <p:nvPr/>
          </p:nvSpPr>
          <p:spPr>
            <a:xfrm>
              <a:off x="3808179" y="332912"/>
              <a:ext cx="5275385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 de productos cárnicos en coordinación con GADs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8" name="Google Shape;148;p18" title="carne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10000" y="487677"/>
              <a:ext cx="598179" cy="5214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798" y="1020909"/>
            <a:ext cx="12192000" cy="555869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402342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326999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6230392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9144415" y="1316570"/>
            <a:ext cx="270237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6768746" y="7100627"/>
            <a:ext cx="4654815" cy="804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968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3326999" y="4785960"/>
            <a:ext cx="8520787" cy="63465"/>
          </a:xfrm>
          <a:prstGeom prst="rect">
            <a:avLst/>
          </a:prstGeom>
          <a:solidFill>
            <a:srgbClr val="D6D9D7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288366" y="1929634"/>
            <a:ext cx="2702370" cy="3293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fitosanitarios con destino a China.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Envío de solicitudes de inspección para Turquía.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certificación de cacao.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Procesos fitosanitarios para exportación de pitahaya.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para Estados Unidos de fruta fresca de pitahaya.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fruta fresca de mango a varios destinos.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3287452" y="1929634"/>
            <a:ext cx="2702370" cy="1292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Norma europea de acceso a mercados.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Reglamento europeo sobre deforestación en cacao.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6286538" y="1929634"/>
            <a:ext cx="2702370" cy="1892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Requisitos de exportación de arándanos para Emiratos Árabes Unidos.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fitosanitaria de productos vegetales.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Protocolos de escamas y cochinillas para musáceas.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9285624" y="1929634"/>
            <a:ext cx="2702370" cy="1892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 desarrollados: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Resolución 325 y planes de trabajo para exportación hacia China.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fitosanitaria y protocolos de escamas y cochinillas.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 de trabajo a China.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288366" y="5237169"/>
            <a:ext cx="2702370" cy="369332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111 participantes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3326999" y="3683384"/>
            <a:ext cx="2702369" cy="369332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29 participantes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6256020" y="4045898"/>
            <a:ext cx="2702369" cy="369332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32 participantes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9185041" y="4024523"/>
            <a:ext cx="2702369" cy="369332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51 participantes</a:t>
            </a:r>
            <a:endParaRPr/>
          </a:p>
        </p:txBody>
      </p:sp>
      <p:grpSp>
        <p:nvGrpSpPr>
          <p:cNvPr id="170" name="Google Shape;170;p19"/>
          <p:cNvGrpSpPr/>
          <p:nvPr/>
        </p:nvGrpSpPr>
        <p:grpSpPr>
          <a:xfrm>
            <a:off x="4188700" y="251355"/>
            <a:ext cx="3808932" cy="601822"/>
            <a:chOff x="3918809" y="252848"/>
            <a:chExt cx="3808932" cy="601822"/>
          </a:xfrm>
        </p:grpSpPr>
        <p:sp>
          <p:nvSpPr>
            <p:cNvPr id="171" name="Google Shape;171;p19"/>
            <p:cNvSpPr txBox="1"/>
            <p:nvPr/>
          </p:nvSpPr>
          <p:spPr>
            <a:xfrm>
              <a:off x="4561964" y="332912"/>
              <a:ext cx="316577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Compromisos 2025</a:t>
              </a:r>
              <a:endParaRPr/>
            </a:p>
          </p:txBody>
        </p:sp>
        <p:pic>
          <p:nvPicPr>
            <p:cNvPr id="172" name="Google Shape;172;p19" title="apreton-de-manos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918809" y="252848"/>
              <a:ext cx="643155" cy="601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9"/>
          <p:cNvSpPr txBox="1"/>
          <p:nvPr/>
        </p:nvSpPr>
        <p:spPr>
          <a:xfrm>
            <a:off x="3527181" y="5060320"/>
            <a:ext cx="8221083" cy="8925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Solicitud de Ampliación de PFI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 fecha 25 de julio de 2025 a las 11:30, el Ing. Andrés Donoso, responsable de la Gestión de Control y Seguimiento Cuarentenario, informó que la normativa, armonizada con la Normativa Comunitaria Andina, no permite ampliar días adicionales al Permiso Fitosanitario de Importación más allá de la ampliación ordinaria.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556390" y="2006232"/>
            <a:ext cx="385894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realizaron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368 eventos de capacitación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la zona 5, alcanzando a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4.578 personas vinculadas al sector ganadero. 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1"/>
          <p:cNvGrpSpPr/>
          <p:nvPr/>
        </p:nvGrpSpPr>
        <p:grpSpPr>
          <a:xfrm>
            <a:off x="4489926" y="415817"/>
            <a:ext cx="3212145" cy="626615"/>
            <a:chOff x="4241278" y="242729"/>
            <a:chExt cx="3212145" cy="626615"/>
          </a:xfrm>
        </p:grpSpPr>
        <p:sp>
          <p:nvSpPr>
            <p:cNvPr id="188" name="Google Shape;188;p21"/>
            <p:cNvSpPr txBox="1"/>
            <p:nvPr/>
          </p:nvSpPr>
          <p:spPr>
            <a:xfrm>
              <a:off x="4986670" y="332912"/>
              <a:ext cx="246675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pic>
          <p:nvPicPr>
            <p:cNvPr id="189" name="Google Shape;18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41278" y="242729"/>
              <a:ext cx="641897" cy="6266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21"/>
          <p:cNvSpPr txBox="1"/>
          <p:nvPr/>
        </p:nvSpPr>
        <p:spPr>
          <a:xfrm>
            <a:off x="556390" y="3511977"/>
            <a:ext cx="3858949" cy="13234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Temas: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Prevención, reconocimiento de síntomas, vigilancia epidemiológica, certificación zoosanitaria control de movilización, bienestar animal y cuarentena animal.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1"/>
          <p:cNvGrpSpPr/>
          <p:nvPr/>
        </p:nvGrpSpPr>
        <p:grpSpPr>
          <a:xfrm>
            <a:off x="4810874" y="1530254"/>
            <a:ext cx="6985592" cy="4916536"/>
            <a:chOff x="4619237" y="1530254"/>
            <a:chExt cx="6985592" cy="4916536"/>
          </a:xfrm>
        </p:grpSpPr>
        <p:pic>
          <p:nvPicPr>
            <p:cNvPr id="192" name="Google Shape;192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19237" y="2135911"/>
              <a:ext cx="6985592" cy="405541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3" name="Google Shape;193;p21"/>
            <p:cNvGrpSpPr/>
            <p:nvPr/>
          </p:nvGrpSpPr>
          <p:grpSpPr>
            <a:xfrm>
              <a:off x="4951356" y="1530254"/>
              <a:ext cx="1643510" cy="1166088"/>
              <a:chOff x="207324" y="738786"/>
              <a:chExt cx="1643510" cy="1166088"/>
            </a:xfrm>
          </p:grpSpPr>
          <p:sp>
            <p:nvSpPr>
              <p:cNvPr id="194" name="Google Shape;194;p21"/>
              <p:cNvSpPr txBox="1"/>
              <p:nvPr/>
            </p:nvSpPr>
            <p:spPr>
              <a:xfrm>
                <a:off x="412780" y="738786"/>
                <a:ext cx="1438054" cy="1166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195" name="Google Shape;195;p21"/>
              <p:cNvSpPr/>
              <p:nvPr/>
            </p:nvSpPr>
            <p:spPr>
              <a:xfrm>
                <a:off x="207324" y="829937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1"/>
              <p:cNvSpPr/>
              <p:nvPr/>
            </p:nvSpPr>
            <p:spPr>
              <a:xfrm>
                <a:off x="207324" y="1102078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21"/>
              <p:cNvSpPr/>
              <p:nvPr/>
            </p:nvSpPr>
            <p:spPr>
              <a:xfrm>
                <a:off x="207324" y="1374219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21"/>
              <p:cNvSpPr/>
              <p:nvPr/>
            </p:nvSpPr>
            <p:spPr>
              <a:xfrm>
                <a:off x="207324" y="1646359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9" name="Google Shape;199;p21"/>
            <p:cNvSpPr txBox="1"/>
            <p:nvPr/>
          </p:nvSpPr>
          <p:spPr>
            <a:xfrm>
              <a:off x="4951356" y="3866473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1"/>
            <p:cNvSpPr txBox="1"/>
            <p:nvPr/>
          </p:nvSpPr>
          <p:spPr>
            <a:xfrm>
              <a:off x="5599942" y="4142919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1"/>
            <p:cNvSpPr txBox="1"/>
            <p:nvPr/>
          </p:nvSpPr>
          <p:spPr>
            <a:xfrm>
              <a:off x="6291058" y="4472528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1"/>
            <p:cNvSpPr txBox="1"/>
            <p:nvPr/>
          </p:nvSpPr>
          <p:spPr>
            <a:xfrm>
              <a:off x="6960909" y="4695812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1"/>
            <p:cNvSpPr txBox="1"/>
            <p:nvPr/>
          </p:nvSpPr>
          <p:spPr>
            <a:xfrm>
              <a:off x="8548579" y="2292857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1.176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1"/>
            <p:cNvSpPr txBox="1"/>
            <p:nvPr/>
          </p:nvSpPr>
          <p:spPr>
            <a:xfrm>
              <a:off x="9229061" y="2112101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1.192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1"/>
            <p:cNvSpPr txBox="1"/>
            <p:nvPr/>
          </p:nvSpPr>
          <p:spPr>
            <a:xfrm>
              <a:off x="9898912" y="2516138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1.093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1"/>
            <p:cNvSpPr txBox="1"/>
            <p:nvPr/>
          </p:nvSpPr>
          <p:spPr>
            <a:xfrm>
              <a:off x="10547498" y="2409813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1.117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1"/>
            <p:cNvSpPr txBox="1"/>
            <p:nvPr/>
          </p:nvSpPr>
          <p:spPr>
            <a:xfrm>
              <a:off x="5367328" y="6077458"/>
              <a:ext cx="1516012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EVENTOS</a:t>
              </a:r>
              <a:endParaRPr/>
            </a:p>
          </p:txBody>
        </p:sp>
        <p:sp>
          <p:nvSpPr>
            <p:cNvPr id="208" name="Google Shape;208;p21"/>
            <p:cNvSpPr txBox="1"/>
            <p:nvPr/>
          </p:nvSpPr>
          <p:spPr>
            <a:xfrm>
              <a:off x="8886117" y="6077458"/>
              <a:ext cx="2025590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/>
        </p:nvSpPr>
        <p:spPr>
          <a:xfrm>
            <a:off x="739118" y="4494785"/>
            <a:ext cx="258486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Rabia bovina</a:t>
            </a: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754025" y="4960213"/>
            <a:ext cx="1077746" cy="892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1926117" y="4960213"/>
            <a:ext cx="1390046" cy="892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255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283268" y="1830549"/>
            <a:ext cx="3496562" cy="2431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programa de certificación ha reconocido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 predios libres de brucelosis y tuberculosis,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garantizando la sanidad del ganado.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Adicionalmente, se han certificado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141 granjas de producción avícola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cumplen con estándares sanitarios nacionales.</a:t>
            </a:r>
            <a:endParaRPr/>
          </a:p>
        </p:txBody>
      </p:sp>
      <p:grpSp>
        <p:nvGrpSpPr>
          <p:cNvPr id="219" name="Google Shape;219;p22"/>
          <p:cNvGrpSpPr/>
          <p:nvPr/>
        </p:nvGrpSpPr>
        <p:grpSpPr>
          <a:xfrm>
            <a:off x="4723858" y="363283"/>
            <a:ext cx="2744284" cy="555062"/>
            <a:chOff x="4957787" y="472567"/>
            <a:chExt cx="2744284" cy="555062"/>
          </a:xfrm>
        </p:grpSpPr>
        <p:sp>
          <p:nvSpPr>
            <p:cNvPr id="220" name="Google Shape;220;p22"/>
            <p:cNvSpPr txBox="1"/>
            <p:nvPr/>
          </p:nvSpPr>
          <p:spPr>
            <a:xfrm>
              <a:off x="5235318" y="506000"/>
              <a:ext cx="246675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Programas</a:t>
              </a:r>
              <a:endParaRPr/>
            </a:p>
          </p:txBody>
        </p:sp>
        <p:pic>
          <p:nvPicPr>
            <p:cNvPr id="221" name="Google Shape;221;p22" title="vaca (1)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57787" y="472567"/>
              <a:ext cx="555062" cy="5550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2" name="Google Shape;222;p22"/>
          <p:cNvGrpSpPr/>
          <p:nvPr/>
        </p:nvGrpSpPr>
        <p:grpSpPr>
          <a:xfrm>
            <a:off x="4327274" y="1359974"/>
            <a:ext cx="4103150" cy="5025459"/>
            <a:chOff x="5031052" y="1522772"/>
            <a:chExt cx="4128006" cy="5055902"/>
          </a:xfrm>
        </p:grpSpPr>
        <p:grpSp>
          <p:nvGrpSpPr>
            <p:cNvPr id="223" name="Google Shape;223;p22"/>
            <p:cNvGrpSpPr/>
            <p:nvPr/>
          </p:nvGrpSpPr>
          <p:grpSpPr>
            <a:xfrm>
              <a:off x="5142993" y="1530254"/>
              <a:ext cx="1643510" cy="1166088"/>
              <a:chOff x="5142993" y="1530254"/>
              <a:chExt cx="1643510" cy="1166088"/>
            </a:xfrm>
          </p:grpSpPr>
          <p:sp>
            <p:nvSpPr>
              <p:cNvPr id="224" name="Google Shape;224;p22"/>
              <p:cNvSpPr txBox="1"/>
              <p:nvPr/>
            </p:nvSpPr>
            <p:spPr>
              <a:xfrm>
                <a:off x="5348449" y="1530254"/>
                <a:ext cx="1438054" cy="1166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225" name="Google Shape;225;p22"/>
              <p:cNvSpPr/>
              <p:nvPr/>
            </p:nvSpPr>
            <p:spPr>
              <a:xfrm>
                <a:off x="5142993" y="1621405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22"/>
              <p:cNvSpPr/>
              <p:nvPr/>
            </p:nvSpPr>
            <p:spPr>
              <a:xfrm>
                <a:off x="5142993" y="1893546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22"/>
              <p:cNvSpPr/>
              <p:nvPr/>
            </p:nvSpPr>
            <p:spPr>
              <a:xfrm>
                <a:off x="5142993" y="2165687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22"/>
              <p:cNvSpPr/>
              <p:nvPr/>
            </p:nvSpPr>
            <p:spPr>
              <a:xfrm>
                <a:off x="5142993" y="2437827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9" name="Google Shape;229;p22"/>
            <p:cNvSpPr txBox="1"/>
            <p:nvPr/>
          </p:nvSpPr>
          <p:spPr>
            <a:xfrm>
              <a:off x="6037355" y="6209342"/>
              <a:ext cx="2342329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CERTIFICACIONES</a:t>
              </a:r>
              <a:endParaRPr/>
            </a:p>
          </p:txBody>
        </p:sp>
        <p:sp>
          <p:nvSpPr>
            <p:cNvPr id="230" name="Google Shape;230;p22"/>
            <p:cNvSpPr txBox="1"/>
            <p:nvPr/>
          </p:nvSpPr>
          <p:spPr>
            <a:xfrm>
              <a:off x="5089647" y="5687129"/>
              <a:ext cx="1741141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LIBRES BT</a:t>
              </a:r>
              <a:endParaRPr/>
            </a:p>
          </p:txBody>
        </p:sp>
        <p:sp>
          <p:nvSpPr>
            <p:cNvPr id="231" name="Google Shape;231;p22"/>
            <p:cNvSpPr txBox="1"/>
            <p:nvPr/>
          </p:nvSpPr>
          <p:spPr>
            <a:xfrm>
              <a:off x="7195595" y="5687129"/>
              <a:ext cx="1818369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GRANJAS AVÍCOLAS</a:t>
              </a:r>
              <a:endParaRPr/>
            </a:p>
          </p:txBody>
        </p:sp>
        <p:pic>
          <p:nvPicPr>
            <p:cNvPr id="232" name="Google Shape;23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31052" y="1706879"/>
              <a:ext cx="4128006" cy="3973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2"/>
            <p:cNvSpPr txBox="1"/>
            <p:nvPr/>
          </p:nvSpPr>
          <p:spPr>
            <a:xfrm>
              <a:off x="5142993" y="4034324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2"/>
            <p:cNvSpPr txBox="1"/>
            <p:nvPr/>
          </p:nvSpPr>
          <p:spPr>
            <a:xfrm>
              <a:off x="5520945" y="420501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2"/>
            <p:cNvSpPr txBox="1"/>
            <p:nvPr/>
          </p:nvSpPr>
          <p:spPr>
            <a:xfrm>
              <a:off x="5789169" y="4497620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2"/>
            <p:cNvSpPr txBox="1"/>
            <p:nvPr/>
          </p:nvSpPr>
          <p:spPr>
            <a:xfrm>
              <a:off x="6142737" y="396117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2"/>
            <p:cNvSpPr txBox="1"/>
            <p:nvPr/>
          </p:nvSpPr>
          <p:spPr>
            <a:xfrm>
              <a:off x="7374129" y="1522772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2"/>
            <p:cNvSpPr txBox="1"/>
            <p:nvPr/>
          </p:nvSpPr>
          <p:spPr>
            <a:xfrm>
              <a:off x="7825233" y="3790484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2"/>
            <p:cNvSpPr txBox="1"/>
            <p:nvPr/>
          </p:nvSpPr>
          <p:spPr>
            <a:xfrm>
              <a:off x="8093457" y="4046516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2"/>
            <p:cNvSpPr txBox="1"/>
            <p:nvPr/>
          </p:nvSpPr>
          <p:spPr>
            <a:xfrm>
              <a:off x="8422641" y="4351316"/>
              <a:ext cx="6283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22"/>
          <p:cNvGrpSpPr/>
          <p:nvPr/>
        </p:nvGrpSpPr>
        <p:grpSpPr>
          <a:xfrm>
            <a:off x="8590980" y="1676902"/>
            <a:ext cx="3419475" cy="4787699"/>
            <a:chOff x="8590980" y="1676902"/>
            <a:chExt cx="3419475" cy="4787699"/>
          </a:xfrm>
        </p:grpSpPr>
        <p:pic>
          <p:nvPicPr>
            <p:cNvPr id="242" name="Google Shape;242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634642" y="1676902"/>
              <a:ext cx="3375813" cy="3197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22"/>
            <p:cNvSpPr txBox="1"/>
            <p:nvPr/>
          </p:nvSpPr>
          <p:spPr>
            <a:xfrm>
              <a:off x="10418447" y="2850511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58%</a:t>
              </a:r>
              <a:endParaRPr/>
            </a:p>
          </p:txBody>
        </p:sp>
        <p:sp>
          <p:nvSpPr>
            <p:cNvPr id="244" name="Google Shape;244;p22"/>
            <p:cNvSpPr txBox="1"/>
            <p:nvPr/>
          </p:nvSpPr>
          <p:spPr>
            <a:xfrm>
              <a:off x="8988204" y="242937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49%</a:t>
              </a:r>
              <a:endParaRPr/>
            </a:p>
          </p:txBody>
        </p:sp>
        <p:sp>
          <p:nvSpPr>
            <p:cNvPr id="245" name="Google Shape;245;p22"/>
            <p:cNvSpPr txBox="1"/>
            <p:nvPr/>
          </p:nvSpPr>
          <p:spPr>
            <a:xfrm>
              <a:off x="8590980" y="397590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29%</a:t>
              </a:r>
              <a:endParaRPr/>
            </a:p>
          </p:txBody>
        </p:sp>
        <p:sp>
          <p:nvSpPr>
            <p:cNvPr id="246" name="Google Shape;246;p22"/>
            <p:cNvSpPr txBox="1"/>
            <p:nvPr/>
          </p:nvSpPr>
          <p:spPr>
            <a:xfrm>
              <a:off x="9935343" y="3623636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56%</a:t>
              </a:r>
              <a:endParaRPr/>
            </a:p>
          </p:txBody>
        </p:sp>
        <p:sp>
          <p:nvSpPr>
            <p:cNvPr id="247" name="Google Shape;247;p22"/>
            <p:cNvSpPr txBox="1"/>
            <p:nvPr/>
          </p:nvSpPr>
          <p:spPr>
            <a:xfrm>
              <a:off x="9158435" y="4852887"/>
              <a:ext cx="2328225" cy="646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NOTIFICACIONES DE EVENTOS SANITARIOS ATENDIDOS</a:t>
              </a:r>
              <a:endParaRPr/>
            </a:p>
          </p:txBody>
        </p:sp>
        <p:sp>
          <p:nvSpPr>
            <p:cNvPr id="248" name="Google Shape;248;p22"/>
            <p:cNvSpPr txBox="1"/>
            <p:nvPr/>
          </p:nvSpPr>
          <p:spPr>
            <a:xfrm>
              <a:off x="9644371" y="5572049"/>
              <a:ext cx="1390046" cy="89255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-US" sz="4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192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TOTAL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3"/>
          <p:cNvSpPr txBox="1"/>
          <p:nvPr/>
        </p:nvSpPr>
        <p:spPr>
          <a:xfrm>
            <a:off x="3767228" y="332912"/>
            <a:ext cx="5275385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Vacunación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Fiebre Aftosa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23" title="vac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2776" y="399402"/>
            <a:ext cx="697975" cy="697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23"/>
          <p:cNvGrpSpPr/>
          <p:nvPr/>
        </p:nvGrpSpPr>
        <p:grpSpPr>
          <a:xfrm>
            <a:off x="10148095" y="1473554"/>
            <a:ext cx="1645085" cy="1166088"/>
            <a:chOff x="10276683" y="1094372"/>
            <a:chExt cx="1645085" cy="1166088"/>
          </a:xfrm>
        </p:grpSpPr>
        <p:sp>
          <p:nvSpPr>
            <p:cNvPr id="257" name="Google Shape;257;p23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3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23"/>
          <p:cNvGrpSpPr/>
          <p:nvPr/>
        </p:nvGrpSpPr>
        <p:grpSpPr>
          <a:xfrm>
            <a:off x="439079" y="1554795"/>
            <a:ext cx="5275386" cy="4635238"/>
            <a:chOff x="797590" y="1235284"/>
            <a:chExt cx="5275386" cy="4635238"/>
          </a:xfrm>
        </p:grpSpPr>
        <p:pic>
          <p:nvPicPr>
            <p:cNvPr id="263" name="Google Shape;263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7590" y="1283066"/>
              <a:ext cx="5275386" cy="40318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3"/>
            <p:cNvSpPr txBox="1"/>
            <p:nvPr/>
          </p:nvSpPr>
          <p:spPr>
            <a:xfrm>
              <a:off x="2912930" y="5503414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/>
            </a:p>
          </p:txBody>
        </p:sp>
        <p:sp>
          <p:nvSpPr>
            <p:cNvPr id="265" name="Google Shape;265;p23"/>
            <p:cNvSpPr txBox="1"/>
            <p:nvPr/>
          </p:nvSpPr>
          <p:spPr>
            <a:xfrm>
              <a:off x="1456578" y="5021048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266" name="Google Shape;266;p23"/>
            <p:cNvSpPr txBox="1"/>
            <p:nvPr/>
          </p:nvSpPr>
          <p:spPr>
            <a:xfrm>
              <a:off x="3549846" y="5021048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267" name="Google Shape;267;p23"/>
            <p:cNvSpPr txBox="1"/>
            <p:nvPr/>
          </p:nvSpPr>
          <p:spPr>
            <a:xfrm>
              <a:off x="970009" y="1235284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3"/>
            <p:cNvSpPr txBox="1"/>
            <p:nvPr/>
          </p:nvSpPr>
          <p:spPr>
            <a:xfrm>
              <a:off x="1527222" y="299264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3"/>
            <p:cNvSpPr txBox="1"/>
            <p:nvPr/>
          </p:nvSpPr>
          <p:spPr>
            <a:xfrm>
              <a:off x="1957435" y="340698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3"/>
            <p:cNvSpPr txBox="1"/>
            <p:nvPr/>
          </p:nvSpPr>
          <p:spPr>
            <a:xfrm>
              <a:off x="2455909" y="234970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3"/>
            <p:cNvSpPr txBox="1"/>
            <p:nvPr/>
          </p:nvSpPr>
          <p:spPr>
            <a:xfrm>
              <a:off x="3486197" y="3821324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3"/>
            <p:cNvSpPr txBox="1"/>
            <p:nvPr/>
          </p:nvSpPr>
          <p:spPr>
            <a:xfrm>
              <a:off x="3971973" y="399277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3"/>
            <p:cNvSpPr txBox="1"/>
            <p:nvPr/>
          </p:nvSpPr>
          <p:spPr>
            <a:xfrm>
              <a:off x="4500611" y="409278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3"/>
            <p:cNvSpPr txBox="1"/>
            <p:nvPr/>
          </p:nvSpPr>
          <p:spPr>
            <a:xfrm>
              <a:off x="4986386" y="383561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" name="Google Shape;275;p23"/>
          <p:cNvGrpSpPr/>
          <p:nvPr/>
        </p:nvGrpSpPr>
        <p:grpSpPr>
          <a:xfrm>
            <a:off x="6286608" y="1405631"/>
            <a:ext cx="5905392" cy="5452369"/>
            <a:chOff x="6286608" y="1405631"/>
            <a:chExt cx="5905392" cy="5452369"/>
          </a:xfrm>
        </p:grpSpPr>
        <p:sp>
          <p:nvSpPr>
            <p:cNvPr id="276" name="Google Shape;276;p23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" name="Google Shape;277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86608" y="1405631"/>
              <a:ext cx="5370923" cy="4162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23"/>
            <p:cNvSpPr txBox="1"/>
            <p:nvPr/>
          </p:nvSpPr>
          <p:spPr>
            <a:xfrm>
              <a:off x="8396886" y="5822925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/>
            </a:p>
          </p:txBody>
        </p:sp>
        <p:sp>
          <p:nvSpPr>
            <p:cNvPr id="279" name="Google Shape;279;p23"/>
            <p:cNvSpPr txBox="1"/>
            <p:nvPr/>
          </p:nvSpPr>
          <p:spPr>
            <a:xfrm>
              <a:off x="6926247" y="5340559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280" name="Google Shape;280;p23"/>
            <p:cNvSpPr txBox="1"/>
            <p:nvPr/>
          </p:nvSpPr>
          <p:spPr>
            <a:xfrm>
              <a:off x="9019515" y="5340559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281" name="Google Shape;281;p23"/>
            <p:cNvSpPr txBox="1"/>
            <p:nvPr/>
          </p:nvSpPr>
          <p:spPr>
            <a:xfrm>
              <a:off x="9032861" y="4056532"/>
              <a:ext cx="973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3"/>
            <p:cNvSpPr txBox="1"/>
            <p:nvPr/>
          </p:nvSpPr>
          <p:spPr>
            <a:xfrm>
              <a:off x="9573911" y="4250011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3"/>
            <p:cNvSpPr txBox="1"/>
            <p:nvPr/>
          </p:nvSpPr>
          <p:spPr>
            <a:xfrm>
              <a:off x="10100737" y="4346926"/>
              <a:ext cx="973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3"/>
            <p:cNvSpPr txBox="1"/>
            <p:nvPr/>
          </p:nvSpPr>
          <p:spPr>
            <a:xfrm>
              <a:off x="10636506" y="4156202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3"/>
            <p:cNvSpPr txBox="1"/>
            <p:nvPr/>
          </p:nvSpPr>
          <p:spPr>
            <a:xfrm>
              <a:off x="6439678" y="1420117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3"/>
            <p:cNvSpPr txBox="1"/>
            <p:nvPr/>
          </p:nvSpPr>
          <p:spPr>
            <a:xfrm>
              <a:off x="7010389" y="3265919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3"/>
            <p:cNvSpPr txBox="1"/>
            <p:nvPr/>
          </p:nvSpPr>
          <p:spPr>
            <a:xfrm>
              <a:off x="7496958" y="3690229"/>
              <a:ext cx="973138" cy="276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3"/>
            <p:cNvSpPr txBox="1"/>
            <p:nvPr/>
          </p:nvSpPr>
          <p:spPr>
            <a:xfrm>
              <a:off x="7954157" y="2608790"/>
              <a:ext cx="9731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9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157.161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4"/>
          <p:cNvSpPr txBox="1"/>
          <p:nvPr/>
        </p:nvSpPr>
        <p:spPr>
          <a:xfrm>
            <a:off x="8388238" y="1581342"/>
            <a:ext cx="3702061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Operativos en carretera</a:t>
            </a:r>
            <a:endParaRPr/>
          </a:p>
        </p:txBody>
      </p:sp>
      <p:sp>
        <p:nvSpPr>
          <p:cNvPr id="296" name="Google Shape;296;p24"/>
          <p:cNvSpPr txBox="1"/>
          <p:nvPr/>
        </p:nvSpPr>
        <p:spPr>
          <a:xfrm>
            <a:off x="9101427" y="2061538"/>
            <a:ext cx="2275683" cy="7078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172</a:t>
            </a: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8677284" y="5010588"/>
            <a:ext cx="3078359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CZE</a:t>
            </a:r>
            <a:endParaRPr/>
          </a:p>
        </p:txBody>
      </p:sp>
      <p:sp>
        <p:nvSpPr>
          <p:cNvPr id="298" name="Google Shape;298;p24"/>
          <p:cNvSpPr txBox="1"/>
          <p:nvPr/>
        </p:nvSpPr>
        <p:spPr>
          <a:xfrm>
            <a:off x="8605216" y="5494037"/>
            <a:ext cx="1611247" cy="103105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234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(proteína animal, derivados)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4"/>
          <p:cNvSpPr txBox="1"/>
          <p:nvPr/>
        </p:nvSpPr>
        <p:spPr>
          <a:xfrm>
            <a:off x="8539719" y="3116286"/>
            <a:ext cx="3399098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Seguimiento cuarentenario de animales y materiales importados</a:t>
            </a:r>
            <a:endParaRPr/>
          </a:p>
        </p:txBody>
      </p:sp>
      <p:sp>
        <p:nvSpPr>
          <p:cNvPr id="300" name="Google Shape;300;p24"/>
          <p:cNvSpPr txBox="1"/>
          <p:nvPr/>
        </p:nvSpPr>
        <p:spPr>
          <a:xfrm>
            <a:off x="9101427" y="3950425"/>
            <a:ext cx="2275683" cy="7078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95</a:t>
            </a:r>
            <a:endParaRPr/>
          </a:p>
        </p:txBody>
      </p:sp>
      <p:sp>
        <p:nvSpPr>
          <p:cNvPr id="301" name="Google Shape;301;p24"/>
          <p:cNvSpPr txBox="1"/>
          <p:nvPr/>
        </p:nvSpPr>
        <p:spPr>
          <a:xfrm>
            <a:off x="10327570" y="5490784"/>
            <a:ext cx="1611248" cy="9233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2.040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(mascotas)</a:t>
            </a:r>
            <a:endParaRPr/>
          </a:p>
        </p:txBody>
      </p:sp>
      <p:sp>
        <p:nvSpPr>
          <p:cNvPr id="302" name="Google Shape;302;p24"/>
          <p:cNvSpPr txBox="1"/>
          <p:nvPr/>
        </p:nvSpPr>
        <p:spPr>
          <a:xfrm>
            <a:off x="3586557" y="332912"/>
            <a:ext cx="5275385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Vacunación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Peste Porcina Clásica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24" title="pig 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6557" y="399402"/>
            <a:ext cx="764466" cy="7644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24"/>
          <p:cNvGrpSpPr/>
          <p:nvPr/>
        </p:nvGrpSpPr>
        <p:grpSpPr>
          <a:xfrm>
            <a:off x="354918" y="2261592"/>
            <a:ext cx="7861784" cy="4263496"/>
            <a:chOff x="171475" y="2261592"/>
            <a:chExt cx="7861784" cy="4263496"/>
          </a:xfrm>
        </p:grpSpPr>
        <p:sp>
          <p:nvSpPr>
            <p:cNvPr id="305" name="Google Shape;305;p24"/>
            <p:cNvSpPr txBox="1"/>
            <p:nvPr/>
          </p:nvSpPr>
          <p:spPr>
            <a:xfrm>
              <a:off x="1412499" y="6157980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/>
            </a:p>
          </p:txBody>
        </p:sp>
        <p:sp>
          <p:nvSpPr>
            <p:cNvPr id="306" name="Google Shape;306;p24"/>
            <p:cNvSpPr txBox="1"/>
            <p:nvPr/>
          </p:nvSpPr>
          <p:spPr>
            <a:xfrm>
              <a:off x="171475" y="5675614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307" name="Google Shape;307;p24"/>
            <p:cNvSpPr txBox="1"/>
            <p:nvPr/>
          </p:nvSpPr>
          <p:spPr>
            <a:xfrm>
              <a:off x="1990783" y="5675614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308" name="Google Shape;308;p24"/>
            <p:cNvSpPr txBox="1"/>
            <p:nvPr/>
          </p:nvSpPr>
          <p:spPr>
            <a:xfrm>
              <a:off x="4194835" y="5675614"/>
              <a:ext cx="1730657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DOSIS APLICADAS</a:t>
              </a:r>
              <a:endParaRPr/>
            </a:p>
          </p:txBody>
        </p:sp>
        <p:sp>
          <p:nvSpPr>
            <p:cNvPr id="309" name="Google Shape;309;p24"/>
            <p:cNvSpPr txBox="1"/>
            <p:nvPr/>
          </p:nvSpPr>
          <p:spPr>
            <a:xfrm>
              <a:off x="6014143" y="5675614"/>
              <a:ext cx="1807420" cy="275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PREDIOS ATENDIDOS</a:t>
              </a:r>
              <a:endParaRPr/>
            </a:p>
          </p:txBody>
        </p:sp>
        <p:sp>
          <p:nvSpPr>
            <p:cNvPr id="310" name="Google Shape;310;p24"/>
            <p:cNvSpPr txBox="1"/>
            <p:nvPr/>
          </p:nvSpPr>
          <p:spPr>
            <a:xfrm>
              <a:off x="5484627" y="6157980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/>
            </a:p>
          </p:txBody>
        </p:sp>
        <p:grpSp>
          <p:nvGrpSpPr>
            <p:cNvPr id="311" name="Google Shape;311;p24"/>
            <p:cNvGrpSpPr/>
            <p:nvPr/>
          </p:nvGrpSpPr>
          <p:grpSpPr>
            <a:xfrm>
              <a:off x="244504" y="2261592"/>
              <a:ext cx="7788755" cy="3031714"/>
              <a:chOff x="244504" y="2261592"/>
              <a:chExt cx="7788755" cy="3031714"/>
            </a:xfrm>
          </p:grpSpPr>
          <p:pic>
            <p:nvPicPr>
              <p:cNvPr id="312" name="Google Shape;312;p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59414" y="2416511"/>
                <a:ext cx="7424928" cy="287679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3" name="Google Shape;313;p24"/>
              <p:cNvSpPr txBox="1"/>
              <p:nvPr/>
            </p:nvSpPr>
            <p:spPr>
              <a:xfrm>
                <a:off x="244504" y="2261592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372.638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4"/>
              <p:cNvSpPr txBox="1"/>
              <p:nvPr/>
            </p:nvSpPr>
            <p:spPr>
              <a:xfrm>
                <a:off x="719992" y="3041880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278.007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4"/>
              <p:cNvSpPr txBox="1"/>
              <p:nvPr/>
            </p:nvSpPr>
            <p:spPr>
              <a:xfrm>
                <a:off x="991703" y="3834360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23.087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4"/>
              <p:cNvSpPr txBox="1"/>
              <p:nvPr/>
            </p:nvSpPr>
            <p:spPr>
              <a:xfrm>
                <a:off x="1394039" y="315160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98.350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4"/>
              <p:cNvSpPr txBox="1"/>
              <p:nvPr/>
            </p:nvSpPr>
            <p:spPr>
              <a:xfrm>
                <a:off x="2158648" y="412696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9.110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4"/>
              <p:cNvSpPr txBox="1"/>
              <p:nvPr/>
            </p:nvSpPr>
            <p:spPr>
              <a:xfrm>
                <a:off x="2463448" y="4935158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3.222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24"/>
              <p:cNvSpPr txBox="1"/>
              <p:nvPr/>
            </p:nvSpPr>
            <p:spPr>
              <a:xfrm>
                <a:off x="2760127" y="43442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1.300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4"/>
              <p:cNvSpPr txBox="1"/>
              <p:nvPr/>
            </p:nvSpPr>
            <p:spPr>
              <a:xfrm>
                <a:off x="3406303" y="488067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11.829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4"/>
              <p:cNvSpPr txBox="1"/>
              <p:nvPr/>
            </p:nvSpPr>
            <p:spPr>
              <a:xfrm>
                <a:off x="3906175" y="3015297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216.263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4"/>
              <p:cNvSpPr txBox="1"/>
              <p:nvPr/>
            </p:nvSpPr>
            <p:spPr>
              <a:xfrm>
                <a:off x="4393855" y="250323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361.735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4"/>
              <p:cNvSpPr txBox="1"/>
              <p:nvPr/>
            </p:nvSpPr>
            <p:spPr>
              <a:xfrm>
                <a:off x="4710847" y="390531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30.205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4"/>
              <p:cNvSpPr txBox="1"/>
              <p:nvPr/>
            </p:nvSpPr>
            <p:spPr>
              <a:xfrm>
                <a:off x="5064415" y="3173793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103.055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4"/>
              <p:cNvSpPr txBox="1"/>
              <p:nvPr/>
            </p:nvSpPr>
            <p:spPr>
              <a:xfrm>
                <a:off x="5808127" y="4173537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7.839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4"/>
              <p:cNvSpPr txBox="1"/>
              <p:nvPr/>
            </p:nvSpPr>
            <p:spPr>
              <a:xfrm>
                <a:off x="6027583" y="49538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3.369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4"/>
              <p:cNvSpPr txBox="1"/>
              <p:nvPr/>
            </p:nvSpPr>
            <p:spPr>
              <a:xfrm>
                <a:off x="6588415" y="43442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2.163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4"/>
              <p:cNvSpPr txBox="1"/>
              <p:nvPr/>
            </p:nvSpPr>
            <p:spPr>
              <a:xfrm>
                <a:off x="7060121" y="4953825"/>
                <a:ext cx="97313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16.681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9" name="Google Shape;329;p24"/>
          <p:cNvGrpSpPr/>
          <p:nvPr/>
        </p:nvGrpSpPr>
        <p:grpSpPr>
          <a:xfrm>
            <a:off x="415056" y="814891"/>
            <a:ext cx="1657995" cy="1184940"/>
            <a:chOff x="10423628" y="1094372"/>
            <a:chExt cx="1657995" cy="1184940"/>
          </a:xfrm>
        </p:grpSpPr>
        <p:sp>
          <p:nvSpPr>
            <p:cNvPr id="330" name="Google Shape;330;p24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7" name="Google Shape;347;p26"/>
          <p:cNvGrpSpPr/>
          <p:nvPr/>
        </p:nvGrpSpPr>
        <p:grpSpPr>
          <a:xfrm>
            <a:off x="3458307" y="313529"/>
            <a:ext cx="5275385" cy="481007"/>
            <a:chOff x="3458307" y="313529"/>
            <a:chExt cx="5275385" cy="481007"/>
          </a:xfrm>
        </p:grpSpPr>
        <p:sp>
          <p:nvSpPr>
            <p:cNvPr id="348" name="Google Shape;348;p26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Foc R4T y Moko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9" name="Google Shape;34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50644" y="313529"/>
              <a:ext cx="444475" cy="4810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0" name="Google Shape;350;p26"/>
          <p:cNvGrpSpPr/>
          <p:nvPr/>
        </p:nvGrpSpPr>
        <p:grpSpPr>
          <a:xfrm>
            <a:off x="10148095" y="461618"/>
            <a:ext cx="1645085" cy="1166088"/>
            <a:chOff x="10276683" y="1094372"/>
            <a:chExt cx="1645085" cy="1166088"/>
          </a:xfrm>
        </p:grpSpPr>
        <p:sp>
          <p:nvSpPr>
            <p:cNvPr id="351" name="Google Shape;351;p26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352" name="Google Shape;352;p26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6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6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6" name="Google Shape;356;p26"/>
          <p:cNvGrpSpPr/>
          <p:nvPr/>
        </p:nvGrpSpPr>
        <p:grpSpPr>
          <a:xfrm>
            <a:off x="-38160" y="1752365"/>
            <a:ext cx="5282856" cy="4239634"/>
            <a:chOff x="587066" y="1752365"/>
            <a:chExt cx="5282856" cy="4239634"/>
          </a:xfrm>
        </p:grpSpPr>
        <p:grpSp>
          <p:nvGrpSpPr>
            <p:cNvPr id="357" name="Google Shape;357;p26"/>
            <p:cNvGrpSpPr/>
            <p:nvPr/>
          </p:nvGrpSpPr>
          <p:grpSpPr>
            <a:xfrm>
              <a:off x="1265557" y="1752365"/>
              <a:ext cx="4022624" cy="409644"/>
              <a:chOff x="1265557" y="1510867"/>
              <a:chExt cx="4022624" cy="409644"/>
            </a:xfrm>
          </p:grpSpPr>
          <p:sp>
            <p:nvSpPr>
              <p:cNvPr id="358" name="Google Shape;358;p26"/>
              <p:cNvSpPr txBox="1"/>
              <p:nvPr/>
            </p:nvSpPr>
            <p:spPr>
              <a:xfrm>
                <a:off x="1274602" y="1520442"/>
                <a:ext cx="4013579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000" u="none" cap="none" strike="noStrik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Monitoreo de musáceas</a:t>
                </a:r>
                <a:endParaRPr/>
              </a:p>
            </p:txBody>
          </p:sp>
          <p:pic>
            <p:nvPicPr>
              <p:cNvPr id="359" name="Google Shape;359;p26" title="platano (1).png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265557" y="1510867"/>
                <a:ext cx="426477" cy="4096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60" name="Google Shape;360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4537" y="2475424"/>
              <a:ext cx="5275385" cy="3514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26"/>
            <p:cNvSpPr txBox="1"/>
            <p:nvPr/>
          </p:nvSpPr>
          <p:spPr>
            <a:xfrm>
              <a:off x="869976" y="5715000"/>
              <a:ext cx="120965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sp>
          <p:nvSpPr>
            <p:cNvPr id="362" name="Google Shape;362;p26"/>
            <p:cNvSpPr txBox="1"/>
            <p:nvPr/>
          </p:nvSpPr>
          <p:spPr>
            <a:xfrm>
              <a:off x="2309310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</a:t>
              </a:r>
              <a:endParaRPr/>
            </a:p>
          </p:txBody>
        </p:sp>
        <p:sp>
          <p:nvSpPr>
            <p:cNvPr id="363" name="Google Shape;363;p26"/>
            <p:cNvSpPr txBox="1"/>
            <p:nvPr/>
          </p:nvSpPr>
          <p:spPr>
            <a:xfrm>
              <a:off x="3415268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FOC R4T</a:t>
              </a:r>
              <a:endParaRPr/>
            </a:p>
          </p:txBody>
        </p:sp>
        <p:sp>
          <p:nvSpPr>
            <p:cNvPr id="364" name="Google Shape;364;p26"/>
            <p:cNvSpPr txBox="1"/>
            <p:nvPr/>
          </p:nvSpPr>
          <p:spPr>
            <a:xfrm>
              <a:off x="4521226" y="5715000"/>
              <a:ext cx="876274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OTROS</a:t>
              </a:r>
              <a:endParaRPr/>
            </a:p>
          </p:txBody>
        </p:sp>
        <p:sp>
          <p:nvSpPr>
            <p:cNvPr id="365" name="Google Shape;365;p26"/>
            <p:cNvSpPr txBox="1"/>
            <p:nvPr/>
          </p:nvSpPr>
          <p:spPr>
            <a:xfrm>
              <a:off x="587066" y="339623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19.198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6"/>
            <p:cNvSpPr txBox="1"/>
            <p:nvPr/>
          </p:nvSpPr>
          <p:spPr>
            <a:xfrm>
              <a:off x="1149379" y="251559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42.709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6"/>
            <p:cNvSpPr txBox="1"/>
            <p:nvPr/>
          </p:nvSpPr>
          <p:spPr>
            <a:xfrm>
              <a:off x="895379" y="534134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6"/>
            <p:cNvSpPr txBox="1"/>
            <p:nvPr/>
          </p:nvSpPr>
          <p:spPr>
            <a:xfrm>
              <a:off x="1625629" y="508734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1.733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6"/>
            <p:cNvSpPr txBox="1"/>
            <p:nvPr/>
          </p:nvSpPr>
          <p:spPr>
            <a:xfrm>
              <a:off x="1909173" y="400455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5.890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6"/>
            <p:cNvSpPr txBox="1"/>
            <p:nvPr/>
          </p:nvSpPr>
          <p:spPr>
            <a:xfrm>
              <a:off x="2243383" y="344308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15.409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6"/>
            <p:cNvSpPr txBox="1"/>
            <p:nvPr/>
          </p:nvSpPr>
          <p:spPr>
            <a:xfrm>
              <a:off x="2272328" y="492692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6"/>
            <p:cNvSpPr txBox="1"/>
            <p:nvPr/>
          </p:nvSpPr>
          <p:spPr>
            <a:xfrm>
              <a:off x="2633276" y="421839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6"/>
            <p:cNvSpPr txBox="1"/>
            <p:nvPr/>
          </p:nvSpPr>
          <p:spPr>
            <a:xfrm>
              <a:off x="3033487" y="3890870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5.568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6"/>
            <p:cNvSpPr txBox="1"/>
            <p:nvPr/>
          </p:nvSpPr>
          <p:spPr>
            <a:xfrm>
              <a:off x="3381067" y="295508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26.779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6"/>
            <p:cNvSpPr txBox="1"/>
            <p:nvPr/>
          </p:nvSpPr>
          <p:spPr>
            <a:xfrm>
              <a:off x="3795488" y="394434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753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6"/>
            <p:cNvSpPr txBox="1"/>
            <p:nvPr/>
          </p:nvSpPr>
          <p:spPr>
            <a:xfrm>
              <a:off x="3461278" y="471971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340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6"/>
            <p:cNvSpPr txBox="1"/>
            <p:nvPr/>
          </p:nvSpPr>
          <p:spPr>
            <a:xfrm>
              <a:off x="4236645" y="4051297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7.740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6"/>
            <p:cNvSpPr txBox="1"/>
            <p:nvPr/>
          </p:nvSpPr>
          <p:spPr>
            <a:xfrm>
              <a:off x="4196540" y="525445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521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6"/>
            <p:cNvSpPr txBox="1"/>
            <p:nvPr/>
          </p:nvSpPr>
          <p:spPr>
            <a:xfrm>
              <a:off x="4771383" y="510740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6"/>
            <p:cNvSpPr txBox="1"/>
            <p:nvPr/>
          </p:nvSpPr>
          <p:spPr>
            <a:xfrm>
              <a:off x="4811487" y="4291930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735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26"/>
          <p:cNvGrpSpPr/>
          <p:nvPr/>
        </p:nvGrpSpPr>
        <p:grpSpPr>
          <a:xfrm>
            <a:off x="5580523" y="1722162"/>
            <a:ext cx="6611477" cy="4747423"/>
            <a:chOff x="5580523" y="1722162"/>
            <a:chExt cx="6611477" cy="4747423"/>
          </a:xfrm>
        </p:grpSpPr>
        <p:pic>
          <p:nvPicPr>
            <p:cNvPr descr="Gemini_Generated_Image_jyh3k7jyh3k7jyh3.png" id="382" name="Google Shape;382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57335" y="1915810"/>
              <a:ext cx="6316133" cy="384636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3" name="Google Shape;383;p26"/>
            <p:cNvGrpSpPr/>
            <p:nvPr/>
          </p:nvGrpSpPr>
          <p:grpSpPr>
            <a:xfrm>
              <a:off x="7037931" y="1722162"/>
              <a:ext cx="4013579" cy="470049"/>
              <a:chOff x="7037931" y="1480664"/>
              <a:chExt cx="4013579" cy="470049"/>
            </a:xfrm>
          </p:grpSpPr>
          <p:sp>
            <p:nvSpPr>
              <p:cNvPr id="384" name="Google Shape;384;p26"/>
              <p:cNvSpPr txBox="1"/>
              <p:nvPr/>
            </p:nvSpPr>
            <p:spPr>
              <a:xfrm>
                <a:off x="7037931" y="1520442"/>
                <a:ext cx="4013579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000" u="none" cap="none" strike="noStrik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Capacitaciones</a:t>
                </a:r>
                <a:endParaRPr/>
              </a:p>
            </p:txBody>
          </p:sp>
          <p:pic>
            <p:nvPicPr>
              <p:cNvPr id="385" name="Google Shape;385;p2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534166" y="1480664"/>
                <a:ext cx="481513" cy="4700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86" name="Google Shape;386;p26"/>
            <p:cNvSpPr txBox="1"/>
            <p:nvPr/>
          </p:nvSpPr>
          <p:spPr>
            <a:xfrm>
              <a:off x="5580523" y="5726281"/>
              <a:ext cx="157488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sp>
          <p:nvSpPr>
            <p:cNvPr id="387" name="Google Shape;387;p26"/>
            <p:cNvSpPr txBox="1"/>
            <p:nvPr/>
          </p:nvSpPr>
          <p:spPr>
            <a:xfrm>
              <a:off x="7305160" y="5726281"/>
              <a:ext cx="142853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6709196" y="6100253"/>
              <a:ext cx="1044707" cy="367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</a:t>
              </a:r>
              <a:endParaRPr/>
            </a:p>
          </p:txBody>
        </p:sp>
        <p:sp>
          <p:nvSpPr>
            <p:cNvPr id="389" name="Google Shape;389;p26"/>
            <p:cNvSpPr txBox="1"/>
            <p:nvPr/>
          </p:nvSpPr>
          <p:spPr>
            <a:xfrm>
              <a:off x="8939917" y="5726281"/>
              <a:ext cx="157488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/>
            </a:p>
          </p:txBody>
        </p:sp>
        <p:sp>
          <p:nvSpPr>
            <p:cNvPr id="390" name="Google Shape;390;p26"/>
            <p:cNvSpPr txBox="1"/>
            <p:nvPr/>
          </p:nvSpPr>
          <p:spPr>
            <a:xfrm>
              <a:off x="10664554" y="5726281"/>
              <a:ext cx="142853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CAPACITADOS</a:t>
              </a:r>
              <a:endParaRPr/>
            </a:p>
          </p:txBody>
        </p:sp>
        <p:sp>
          <p:nvSpPr>
            <p:cNvPr id="391" name="Google Shape;391;p26"/>
            <p:cNvSpPr txBox="1"/>
            <p:nvPr/>
          </p:nvSpPr>
          <p:spPr>
            <a:xfrm>
              <a:off x="9984152" y="6100253"/>
              <a:ext cx="1226835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FOC R4T</a:t>
              </a:r>
              <a:endParaRPr/>
            </a:p>
          </p:txBody>
        </p:sp>
        <p:sp>
          <p:nvSpPr>
            <p:cNvPr id="392" name="Google Shape;392;p26"/>
            <p:cNvSpPr txBox="1"/>
            <p:nvPr/>
          </p:nvSpPr>
          <p:spPr>
            <a:xfrm>
              <a:off x="5825054" y="4546821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6"/>
            <p:cNvSpPr txBox="1"/>
            <p:nvPr/>
          </p:nvSpPr>
          <p:spPr>
            <a:xfrm>
              <a:off x="6212102" y="442586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6"/>
            <p:cNvSpPr txBox="1"/>
            <p:nvPr/>
          </p:nvSpPr>
          <p:spPr>
            <a:xfrm>
              <a:off x="6393530" y="539348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6"/>
            <p:cNvSpPr txBox="1"/>
            <p:nvPr/>
          </p:nvSpPr>
          <p:spPr>
            <a:xfrm>
              <a:off x="6562864" y="461939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6"/>
            <p:cNvSpPr txBox="1"/>
            <p:nvPr/>
          </p:nvSpPr>
          <p:spPr>
            <a:xfrm>
              <a:off x="7070864" y="361548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542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6"/>
            <p:cNvSpPr txBox="1"/>
            <p:nvPr/>
          </p:nvSpPr>
          <p:spPr>
            <a:xfrm>
              <a:off x="7590959" y="310748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884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6"/>
            <p:cNvSpPr txBox="1"/>
            <p:nvPr/>
          </p:nvSpPr>
          <p:spPr>
            <a:xfrm>
              <a:off x="8038483" y="356710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6"/>
            <p:cNvSpPr txBox="1"/>
            <p:nvPr/>
          </p:nvSpPr>
          <p:spPr>
            <a:xfrm>
              <a:off x="7554673" y="4994345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6"/>
            <p:cNvSpPr txBox="1"/>
            <p:nvPr/>
          </p:nvSpPr>
          <p:spPr>
            <a:xfrm>
              <a:off x="8486007" y="465567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6"/>
            <p:cNvSpPr txBox="1"/>
            <p:nvPr/>
          </p:nvSpPr>
          <p:spPr>
            <a:xfrm>
              <a:off x="8909340" y="442586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6"/>
            <p:cNvSpPr txBox="1"/>
            <p:nvPr/>
          </p:nvSpPr>
          <p:spPr>
            <a:xfrm>
              <a:off x="9127054" y="536929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6"/>
            <p:cNvSpPr txBox="1"/>
            <p:nvPr/>
          </p:nvSpPr>
          <p:spPr>
            <a:xfrm>
              <a:off x="9381053" y="4704059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6"/>
            <p:cNvSpPr txBox="1"/>
            <p:nvPr/>
          </p:nvSpPr>
          <p:spPr>
            <a:xfrm>
              <a:off x="9949531" y="4075108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499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6"/>
            <p:cNvSpPr txBox="1"/>
            <p:nvPr/>
          </p:nvSpPr>
          <p:spPr>
            <a:xfrm>
              <a:off x="10953435" y="5333012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6"/>
            <p:cNvSpPr txBox="1"/>
            <p:nvPr/>
          </p:nvSpPr>
          <p:spPr>
            <a:xfrm>
              <a:off x="11218862" y="4087203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708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6"/>
            <p:cNvSpPr txBox="1"/>
            <p:nvPr/>
          </p:nvSpPr>
          <p:spPr>
            <a:xfrm>
              <a:off x="10130291" y="1946346"/>
              <a:ext cx="9731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4.226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7"/>
          <p:cNvSpPr txBox="1"/>
          <p:nvPr/>
        </p:nvSpPr>
        <p:spPr>
          <a:xfrm>
            <a:off x="1063545" y="5188428"/>
            <a:ext cx="3443247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Kits de bioseguridad</a:t>
            </a:r>
            <a:endParaRPr/>
          </a:p>
        </p:txBody>
      </p:sp>
      <p:sp>
        <p:nvSpPr>
          <p:cNvPr id="414" name="Google Shape;414;p27"/>
          <p:cNvSpPr txBox="1"/>
          <p:nvPr/>
        </p:nvSpPr>
        <p:spPr>
          <a:xfrm>
            <a:off x="1063545" y="5737194"/>
            <a:ext cx="1645016" cy="101566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eventos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7"/>
          <p:cNvSpPr txBox="1"/>
          <p:nvPr/>
        </p:nvSpPr>
        <p:spPr>
          <a:xfrm>
            <a:off x="2861776" y="5737194"/>
            <a:ext cx="1645016" cy="101566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180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entregados</a:t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27"/>
          <p:cNvGrpSpPr/>
          <p:nvPr/>
        </p:nvGrpSpPr>
        <p:grpSpPr>
          <a:xfrm>
            <a:off x="3458307" y="313529"/>
            <a:ext cx="5275385" cy="481007"/>
            <a:chOff x="3458307" y="313529"/>
            <a:chExt cx="5275385" cy="481007"/>
          </a:xfrm>
        </p:grpSpPr>
        <p:sp>
          <p:nvSpPr>
            <p:cNvPr id="418" name="Google Shape;418;p27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Foc R4T y Moko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9" name="Google Shape;41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50644" y="313529"/>
              <a:ext cx="444475" cy="4810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0" name="Google Shape;420;p27"/>
          <p:cNvGrpSpPr/>
          <p:nvPr/>
        </p:nvGrpSpPr>
        <p:grpSpPr>
          <a:xfrm>
            <a:off x="969667" y="1167817"/>
            <a:ext cx="3785777" cy="4134572"/>
            <a:chOff x="969667" y="1478262"/>
            <a:chExt cx="3785777" cy="4134572"/>
          </a:xfrm>
        </p:grpSpPr>
        <p:grpSp>
          <p:nvGrpSpPr>
            <p:cNvPr id="421" name="Google Shape;421;p27"/>
            <p:cNvGrpSpPr/>
            <p:nvPr/>
          </p:nvGrpSpPr>
          <p:grpSpPr>
            <a:xfrm>
              <a:off x="1118917" y="1478262"/>
              <a:ext cx="3574939" cy="412814"/>
              <a:chOff x="1118917" y="1478262"/>
              <a:chExt cx="3574939" cy="412814"/>
            </a:xfrm>
          </p:grpSpPr>
          <p:sp>
            <p:nvSpPr>
              <p:cNvPr id="422" name="Google Shape;422;p27"/>
              <p:cNvSpPr txBox="1"/>
              <p:nvPr/>
            </p:nvSpPr>
            <p:spPr>
              <a:xfrm>
                <a:off x="1488159" y="1491007"/>
                <a:ext cx="3205697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000" u="none" cap="none" strike="noStrik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Tipos de desinfección</a:t>
                </a:r>
                <a:endParaRPr/>
              </a:p>
            </p:txBody>
          </p:sp>
          <p:pic>
            <p:nvPicPr>
              <p:cNvPr descr="desinfectante.png" id="423" name="Google Shape;423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18917" y="1478262"/>
                <a:ext cx="412084" cy="41208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Gemini_Generated_Image_npslftnpslftnpsl.png" id="424" name="Google Shape;424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69667" y="1792112"/>
              <a:ext cx="3785777" cy="38207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27"/>
            <p:cNvSpPr txBox="1"/>
            <p:nvPr/>
          </p:nvSpPr>
          <p:spPr>
            <a:xfrm>
              <a:off x="2116093" y="405215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CALZADO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1´369.776</a:t>
              </a:r>
              <a:endParaRPr/>
            </a:p>
          </p:txBody>
        </p:sp>
        <p:sp>
          <p:nvSpPr>
            <p:cNvPr id="426" name="Google Shape;426;p27"/>
            <p:cNvSpPr txBox="1"/>
            <p:nvPr/>
          </p:nvSpPr>
          <p:spPr>
            <a:xfrm>
              <a:off x="2878093" y="2626935"/>
              <a:ext cx="14900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ARCOS DE DESINFECCIÓN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694.024</a:t>
              </a:r>
              <a:endParaRPr/>
            </a:p>
          </p:txBody>
        </p:sp>
        <p:sp>
          <p:nvSpPr>
            <p:cNvPr id="427" name="Google Shape;427;p27"/>
            <p:cNvSpPr txBox="1"/>
            <p:nvPr/>
          </p:nvSpPr>
          <p:spPr>
            <a:xfrm>
              <a:off x="1283537" y="282449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MAQUINARIAS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762</a:t>
              </a:r>
              <a:endParaRPr/>
            </a:p>
          </p:txBody>
        </p:sp>
      </p:grpSp>
      <p:grpSp>
        <p:nvGrpSpPr>
          <p:cNvPr id="428" name="Google Shape;428;p27"/>
          <p:cNvGrpSpPr/>
          <p:nvPr/>
        </p:nvGrpSpPr>
        <p:grpSpPr>
          <a:xfrm>
            <a:off x="5313119" y="3653616"/>
            <a:ext cx="6542209" cy="3099241"/>
            <a:chOff x="5313119" y="3653616"/>
            <a:chExt cx="6542209" cy="3099241"/>
          </a:xfrm>
        </p:grpSpPr>
        <p:pic>
          <p:nvPicPr>
            <p:cNvPr id="429" name="Google Shape;429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313119" y="4320648"/>
              <a:ext cx="4041221" cy="21356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27"/>
            <p:cNvSpPr txBox="1"/>
            <p:nvPr/>
          </p:nvSpPr>
          <p:spPr>
            <a:xfrm>
              <a:off x="8746892" y="3653616"/>
              <a:ext cx="3108436" cy="400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 Drones (Ha.)</a:t>
              </a:r>
              <a:endParaRPr/>
            </a:p>
          </p:txBody>
        </p:sp>
        <p:sp>
          <p:nvSpPr>
            <p:cNvPr id="431" name="Google Shape;431;p27"/>
            <p:cNvSpPr txBox="1"/>
            <p:nvPr/>
          </p:nvSpPr>
          <p:spPr>
            <a:xfrm>
              <a:off x="9625117" y="4146472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119</a:t>
              </a: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1705,47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(2025)</a:t>
              </a:r>
              <a:endPara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7"/>
            <p:cNvSpPr txBox="1"/>
            <p:nvPr/>
          </p:nvSpPr>
          <p:spPr>
            <a:xfrm>
              <a:off x="9625117" y="5034166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399,671 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(2025)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7"/>
            <p:cNvSpPr txBox="1"/>
            <p:nvPr/>
          </p:nvSpPr>
          <p:spPr>
            <a:xfrm>
              <a:off x="9625117" y="5921860"/>
              <a:ext cx="1351986" cy="8309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vuelos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272,25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(2025)</a:t>
              </a:r>
              <a:endPara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27"/>
          <p:cNvGrpSpPr/>
          <p:nvPr/>
        </p:nvGrpSpPr>
        <p:grpSpPr>
          <a:xfrm>
            <a:off x="6434254" y="1058333"/>
            <a:ext cx="4941537" cy="1960953"/>
            <a:chOff x="6434254" y="1058333"/>
            <a:chExt cx="4941537" cy="1960953"/>
          </a:xfrm>
        </p:grpSpPr>
        <p:grpSp>
          <p:nvGrpSpPr>
            <p:cNvPr id="435" name="Google Shape;435;p27"/>
            <p:cNvGrpSpPr/>
            <p:nvPr/>
          </p:nvGrpSpPr>
          <p:grpSpPr>
            <a:xfrm>
              <a:off x="6832598" y="1058333"/>
              <a:ext cx="3468512" cy="618067"/>
              <a:chOff x="7143043" y="1058333"/>
              <a:chExt cx="3468512" cy="618067"/>
            </a:xfrm>
          </p:grpSpPr>
          <p:sp>
            <p:nvSpPr>
              <p:cNvPr id="436" name="Google Shape;436;p27"/>
              <p:cNvSpPr txBox="1"/>
              <p:nvPr/>
            </p:nvSpPr>
            <p:spPr>
              <a:xfrm>
                <a:off x="7620000" y="1171885"/>
                <a:ext cx="2991555" cy="4000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000" u="none" cap="none" strike="noStrike">
                    <a:solidFill>
                      <a:srgbClr val="2E2D91"/>
                    </a:solidFill>
                    <a:latin typeface="Arial"/>
                    <a:ea typeface="Arial"/>
                    <a:cs typeface="Arial"/>
                    <a:sym typeface="Arial"/>
                  </a:rPr>
                  <a:t>Alertas fitosanitarias</a:t>
                </a:r>
                <a:endParaRPr/>
              </a:p>
            </p:txBody>
          </p:sp>
          <p:pic>
            <p:nvPicPr>
              <p:cNvPr descr="senal-de-alerta.png" id="437" name="Google Shape;437;p27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7143043" y="1058333"/>
                <a:ext cx="618067" cy="6180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38" name="Google Shape;438;p27"/>
            <p:cNvSpPr txBox="1"/>
            <p:nvPr/>
          </p:nvSpPr>
          <p:spPr>
            <a:xfrm>
              <a:off x="6434254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10/10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5/0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  <p:sp>
          <p:nvSpPr>
            <p:cNvPr id="439" name="Google Shape;439;p27"/>
            <p:cNvSpPr txBox="1"/>
            <p:nvPr/>
          </p:nvSpPr>
          <p:spPr>
            <a:xfrm>
              <a:off x="7929892" y="1728132"/>
              <a:ext cx="1961411" cy="33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MOKO / FOC R4T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7"/>
            <p:cNvSpPr txBox="1"/>
            <p:nvPr/>
          </p:nvSpPr>
          <p:spPr>
            <a:xfrm>
              <a:off x="8118089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4/4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4/0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  <p:sp>
          <p:nvSpPr>
            <p:cNvPr id="441" name="Google Shape;441;p27"/>
            <p:cNvSpPr txBox="1"/>
            <p:nvPr/>
          </p:nvSpPr>
          <p:spPr>
            <a:xfrm>
              <a:off x="9790772" y="2219067"/>
              <a:ext cx="1585019" cy="8002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alertas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resultado (+)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mini_Generated_Image_bfx790bfx790bfx7.png" id="448" name="Google Shape;44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3962" y="2526971"/>
            <a:ext cx="7544078" cy="39923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9" name="Google Shape;449;p28"/>
          <p:cNvGrpSpPr/>
          <p:nvPr/>
        </p:nvGrpSpPr>
        <p:grpSpPr>
          <a:xfrm>
            <a:off x="5026032" y="332912"/>
            <a:ext cx="2479993" cy="467453"/>
            <a:chOff x="5181254" y="332912"/>
            <a:chExt cx="2479993" cy="467453"/>
          </a:xfrm>
        </p:grpSpPr>
        <p:sp>
          <p:nvSpPr>
            <p:cNvPr id="450" name="Google Shape;450;p28"/>
            <p:cNvSpPr txBox="1"/>
            <p:nvPr/>
          </p:nvSpPr>
          <p:spPr>
            <a:xfrm>
              <a:off x="5489222" y="332912"/>
              <a:ext cx="217202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pic>
          <p:nvPicPr>
            <p:cNvPr id="451" name="Google Shape;451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81254" y="338230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2" name="Google Shape;452;p28"/>
          <p:cNvSpPr txBox="1"/>
          <p:nvPr/>
        </p:nvSpPr>
        <p:spPr>
          <a:xfrm>
            <a:off x="4185080" y="967233"/>
            <a:ext cx="3833976" cy="34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Cultivos principales</a:t>
            </a:r>
            <a:endParaRPr b="1" i="0" sz="20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28"/>
          <p:cNvSpPr txBox="1"/>
          <p:nvPr/>
        </p:nvSpPr>
        <p:spPr>
          <a:xfrm>
            <a:off x="488600" y="5178776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Arroz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1.030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4" name="Google Shape;454;p28"/>
          <p:cNvCxnSpPr>
            <a:stCxn id="453" idx="3"/>
          </p:cNvCxnSpPr>
          <p:nvPr/>
        </p:nvCxnSpPr>
        <p:spPr>
          <a:xfrm>
            <a:off x="1538112" y="5486553"/>
            <a:ext cx="3767700" cy="27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55" name="Google Shape;455;p28"/>
          <p:cNvSpPr txBox="1"/>
          <p:nvPr/>
        </p:nvSpPr>
        <p:spPr>
          <a:xfrm>
            <a:off x="1165933" y="3358443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Naranja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150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28"/>
          <p:cNvCxnSpPr>
            <a:stCxn id="455" idx="3"/>
          </p:cNvCxnSpPr>
          <p:nvPr/>
        </p:nvCxnSpPr>
        <p:spPr>
          <a:xfrm>
            <a:off x="2215445" y="3666220"/>
            <a:ext cx="1100700" cy="1159800"/>
          </a:xfrm>
          <a:prstGeom prst="bentConnector2">
            <a:avLst/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57" name="Google Shape;457;p28"/>
          <p:cNvSpPr txBox="1"/>
          <p:nvPr/>
        </p:nvSpPr>
        <p:spPr>
          <a:xfrm>
            <a:off x="3127378" y="1989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Cacao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1.992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8" name="Google Shape;458;p28"/>
          <p:cNvCxnSpPr>
            <a:stCxn id="457" idx="2"/>
          </p:cNvCxnSpPr>
          <p:nvPr/>
        </p:nvCxnSpPr>
        <p:spPr>
          <a:xfrm flipH="1" rot="-5400000">
            <a:off x="3495534" y="2761818"/>
            <a:ext cx="1614000" cy="13008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59" name="Google Shape;459;p28"/>
          <p:cNvSpPr txBox="1"/>
          <p:nvPr/>
        </p:nvSpPr>
        <p:spPr>
          <a:xfrm>
            <a:off x="7981600" y="1989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Pitahaya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1.043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0" name="Google Shape;460;p28"/>
          <p:cNvCxnSpPr>
            <a:stCxn id="459" idx="2"/>
          </p:cNvCxnSpPr>
          <p:nvPr/>
        </p:nvCxnSpPr>
        <p:spPr>
          <a:xfrm rot="5400000">
            <a:off x="6988056" y="3025518"/>
            <a:ext cx="1938600" cy="1098000"/>
          </a:xfrm>
          <a:prstGeom prst="bentConnector3">
            <a:avLst>
              <a:gd fmla="val 49999" name="adj1"/>
            </a:avLst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61" name="Google Shape;461;p28"/>
          <p:cNvSpPr txBox="1"/>
          <p:nvPr/>
        </p:nvSpPr>
        <p:spPr>
          <a:xfrm>
            <a:off x="5554489" y="1608665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Mango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5.576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2" name="Google Shape;462;p28"/>
          <p:cNvCxnSpPr>
            <a:stCxn id="461" idx="2"/>
          </p:cNvCxnSpPr>
          <p:nvPr/>
        </p:nvCxnSpPr>
        <p:spPr>
          <a:xfrm flipH="1" rot="-5400000">
            <a:off x="4730295" y="3573168"/>
            <a:ext cx="2700600" cy="27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63" name="Google Shape;463;p28"/>
          <p:cNvSpPr txBox="1"/>
          <p:nvPr/>
        </p:nvSpPr>
        <p:spPr>
          <a:xfrm>
            <a:off x="10592155" y="5178777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73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10041822" y="3358444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Maíz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417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5" name="Google Shape;465;p28"/>
          <p:cNvCxnSpPr>
            <a:stCxn id="464" idx="1"/>
          </p:cNvCxnSpPr>
          <p:nvPr/>
        </p:nvCxnSpPr>
        <p:spPr>
          <a:xfrm flipH="1">
            <a:off x="7337922" y="3666221"/>
            <a:ext cx="2703900" cy="15549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466" name="Google Shape;466;p28"/>
          <p:cNvCxnSpPr>
            <a:stCxn id="463" idx="1"/>
          </p:cNvCxnSpPr>
          <p:nvPr/>
        </p:nvCxnSpPr>
        <p:spPr>
          <a:xfrm rot="10800000">
            <a:off x="8382055" y="5094154"/>
            <a:ext cx="2210100" cy="392400"/>
          </a:xfrm>
          <a:prstGeom prst="bentConnector3">
            <a:avLst>
              <a:gd fmla="val 50000" name="adj1"/>
            </a:avLst>
          </a:prstGeom>
          <a:noFill/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67" name="Google Shape;467;p28"/>
          <p:cNvSpPr txBox="1"/>
          <p:nvPr/>
        </p:nvSpPr>
        <p:spPr>
          <a:xfrm>
            <a:off x="10563933" y="6039554"/>
            <a:ext cx="1049512" cy="6155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Otros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1.279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29"/>
          <p:cNvGrpSpPr/>
          <p:nvPr/>
        </p:nvGrpSpPr>
        <p:grpSpPr>
          <a:xfrm>
            <a:off x="5026032" y="332912"/>
            <a:ext cx="2479993" cy="467453"/>
            <a:chOff x="5181254" y="332912"/>
            <a:chExt cx="2479993" cy="467453"/>
          </a:xfrm>
        </p:grpSpPr>
        <p:sp>
          <p:nvSpPr>
            <p:cNvPr id="474" name="Google Shape;474;p29"/>
            <p:cNvSpPr txBox="1"/>
            <p:nvPr/>
          </p:nvSpPr>
          <p:spPr>
            <a:xfrm>
              <a:off x="5489222" y="332912"/>
              <a:ext cx="217202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Monitoreo</a:t>
              </a:r>
              <a:endParaRPr/>
            </a:p>
          </p:txBody>
        </p:sp>
        <p:pic>
          <p:nvPicPr>
            <p:cNvPr id="475" name="Google Shape;47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81254" y="338230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6" name="Google Shape;476;p2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7" name="Google Shape;477;p29"/>
          <p:cNvGrpSpPr/>
          <p:nvPr/>
        </p:nvGrpSpPr>
        <p:grpSpPr>
          <a:xfrm>
            <a:off x="6878453" y="1476923"/>
            <a:ext cx="4074933" cy="4830823"/>
            <a:chOff x="6993823" y="1733401"/>
            <a:chExt cx="4074933" cy="4830823"/>
          </a:xfrm>
        </p:grpSpPr>
        <p:sp>
          <p:nvSpPr>
            <p:cNvPr id="478" name="Google Shape;478;p29"/>
            <p:cNvSpPr txBox="1"/>
            <p:nvPr/>
          </p:nvSpPr>
          <p:spPr>
            <a:xfrm>
              <a:off x="7303909" y="1733401"/>
              <a:ext cx="3764847" cy="651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Superficie (ha.) monitoreada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PROMOSCA</a:t>
              </a:r>
              <a:endParaRPr/>
            </a:p>
          </p:txBody>
        </p:sp>
        <p:sp>
          <p:nvSpPr>
            <p:cNvPr id="479" name="Google Shape;479;p29"/>
            <p:cNvSpPr txBox="1"/>
            <p:nvPr/>
          </p:nvSpPr>
          <p:spPr>
            <a:xfrm>
              <a:off x="6996512" y="3802448"/>
              <a:ext cx="1766489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(Mango, Pitahaya, Guanaba, Aguacate, Limón)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9"/>
            <p:cNvSpPr txBox="1"/>
            <p:nvPr/>
          </p:nvSpPr>
          <p:spPr>
            <a:xfrm>
              <a:off x="6993823" y="2568221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6.795 (2024)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7.063 (2025)</a:t>
              </a:r>
              <a:endParaRPr/>
            </a:p>
          </p:txBody>
        </p:sp>
        <p:sp>
          <p:nvSpPr>
            <p:cNvPr id="481" name="Google Shape;481;p29"/>
            <p:cNvSpPr txBox="1"/>
            <p:nvPr/>
          </p:nvSpPr>
          <p:spPr>
            <a:xfrm>
              <a:off x="9240179" y="3802448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(Pitahaya, Guanábana)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9"/>
            <p:cNvSpPr txBox="1"/>
            <p:nvPr/>
          </p:nvSpPr>
          <p:spPr>
            <a:xfrm>
              <a:off x="9237490" y="2568221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174 (2024)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180 (2025)</a:t>
              </a:r>
              <a:endParaRPr/>
            </a:p>
          </p:txBody>
        </p:sp>
        <p:sp>
          <p:nvSpPr>
            <p:cNvPr id="483" name="Google Shape;483;p29"/>
            <p:cNvSpPr txBox="1"/>
            <p:nvPr/>
          </p:nvSpPr>
          <p:spPr>
            <a:xfrm>
              <a:off x="6996512" y="6102559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(Pitahaya, Guanaba, Aguacate, Limón)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29"/>
            <p:cNvSpPr txBox="1"/>
            <p:nvPr/>
          </p:nvSpPr>
          <p:spPr>
            <a:xfrm>
              <a:off x="6993823" y="4868332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183,5 (2024)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199 (2025)</a:t>
              </a:r>
              <a:endParaRPr/>
            </a:p>
          </p:txBody>
        </p:sp>
        <p:sp>
          <p:nvSpPr>
            <p:cNvPr id="485" name="Google Shape;485;p29"/>
            <p:cNvSpPr txBox="1"/>
            <p:nvPr/>
          </p:nvSpPr>
          <p:spPr>
            <a:xfrm>
              <a:off x="9240179" y="6102559"/>
              <a:ext cx="17664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(Tomate de árbol, Pitahaya)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9"/>
            <p:cNvSpPr txBox="1"/>
            <p:nvPr/>
          </p:nvSpPr>
          <p:spPr>
            <a:xfrm>
              <a:off x="9237490" y="4868332"/>
              <a:ext cx="1769178" cy="1169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7,5 (2024)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 (2025)</a:t>
              </a:r>
              <a:endParaRPr/>
            </a:p>
          </p:txBody>
        </p:sp>
      </p:grpSp>
      <p:grpSp>
        <p:nvGrpSpPr>
          <p:cNvPr id="487" name="Google Shape;487;p29"/>
          <p:cNvGrpSpPr/>
          <p:nvPr/>
        </p:nvGrpSpPr>
        <p:grpSpPr>
          <a:xfrm>
            <a:off x="770824" y="1349923"/>
            <a:ext cx="5037667" cy="4876706"/>
            <a:chOff x="451554" y="1606401"/>
            <a:chExt cx="5037667" cy="4876706"/>
          </a:xfrm>
        </p:grpSpPr>
        <p:sp>
          <p:nvSpPr>
            <p:cNvPr id="488" name="Google Shape;488;p29"/>
            <p:cNvSpPr txBox="1"/>
            <p:nvPr/>
          </p:nvSpPr>
          <p:spPr>
            <a:xfrm>
              <a:off x="919344" y="1606401"/>
              <a:ext cx="3833977" cy="9284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Cajas para exportación monitoreadas en empacadora campaña de mango</a:t>
              </a:r>
              <a:endParaRPr b="1" i="0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29"/>
            <p:cNvSpPr txBox="1"/>
            <p:nvPr/>
          </p:nvSpPr>
          <p:spPr>
            <a:xfrm>
              <a:off x="1575154" y="5559777"/>
              <a:ext cx="2517067" cy="9233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16´388.883 (2024)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14´523.080 (2025)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d1i391d1i391d1i3.png" id="490" name="Google Shape;490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1554" y="2658671"/>
              <a:ext cx="5037667" cy="26622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30"/>
          <p:cNvGrpSpPr/>
          <p:nvPr/>
        </p:nvGrpSpPr>
        <p:grpSpPr>
          <a:xfrm>
            <a:off x="3880144" y="332912"/>
            <a:ext cx="4431711" cy="683224"/>
            <a:chOff x="3782453" y="332912"/>
            <a:chExt cx="4431711" cy="683224"/>
          </a:xfrm>
        </p:grpSpPr>
        <p:sp>
          <p:nvSpPr>
            <p:cNvPr id="497" name="Google Shape;497;p30"/>
            <p:cNvSpPr txBox="1"/>
            <p:nvPr/>
          </p:nvSpPr>
          <p:spPr>
            <a:xfrm>
              <a:off x="4473738" y="332912"/>
              <a:ext cx="3740426" cy="683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Trámites atendidos por servicios automatizados</a:t>
              </a:r>
              <a:endParaRPr/>
            </a:p>
          </p:txBody>
        </p:sp>
        <p:pic>
          <p:nvPicPr>
            <p:cNvPr id="498" name="Google Shape;49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82453" y="332912"/>
              <a:ext cx="602923" cy="5821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9" name="Google Shape;499;p30"/>
          <p:cNvGrpSpPr/>
          <p:nvPr/>
        </p:nvGrpSpPr>
        <p:grpSpPr>
          <a:xfrm>
            <a:off x="459314" y="1576024"/>
            <a:ext cx="3028826" cy="4543239"/>
            <a:chOff x="1128226" y="923283"/>
            <a:chExt cx="3803942" cy="5705913"/>
          </a:xfrm>
        </p:grpSpPr>
        <p:pic>
          <p:nvPicPr>
            <p:cNvPr id="500" name="Google Shape;500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28226" y="923283"/>
              <a:ext cx="3803942" cy="5705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0"/>
            <p:cNvSpPr txBox="1"/>
            <p:nvPr/>
          </p:nvSpPr>
          <p:spPr>
            <a:xfrm>
              <a:off x="1706587" y="2319858"/>
              <a:ext cx="1323609" cy="4251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</p:txBody>
        </p:sp>
        <p:sp>
          <p:nvSpPr>
            <p:cNvPr id="502" name="Google Shape;502;p30"/>
            <p:cNvSpPr txBox="1"/>
            <p:nvPr/>
          </p:nvSpPr>
          <p:spPr>
            <a:xfrm>
              <a:off x="1806447" y="3952697"/>
              <a:ext cx="2523108" cy="927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CFE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108.915</a:t>
              </a:r>
              <a:endPara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3" name="Google Shape;503;p30"/>
          <p:cNvGrpSpPr/>
          <p:nvPr/>
        </p:nvGrpSpPr>
        <p:grpSpPr>
          <a:xfrm>
            <a:off x="3171621" y="1576024"/>
            <a:ext cx="3028826" cy="4543239"/>
            <a:chOff x="1128226" y="923283"/>
            <a:chExt cx="3803942" cy="5705913"/>
          </a:xfrm>
        </p:grpSpPr>
        <p:pic>
          <p:nvPicPr>
            <p:cNvPr id="504" name="Google Shape;504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28226" y="923283"/>
              <a:ext cx="3803942" cy="5705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30"/>
            <p:cNvSpPr txBox="1"/>
            <p:nvPr/>
          </p:nvSpPr>
          <p:spPr>
            <a:xfrm>
              <a:off x="1706587" y="2319858"/>
              <a:ext cx="1323609" cy="7344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</p:txBody>
        </p:sp>
        <p:sp>
          <p:nvSpPr>
            <p:cNvPr id="506" name="Google Shape;506;p30"/>
            <p:cNvSpPr txBox="1"/>
            <p:nvPr/>
          </p:nvSpPr>
          <p:spPr>
            <a:xfrm>
              <a:off x="1710242" y="3900445"/>
              <a:ext cx="2728201" cy="927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R. INSPECCIÓN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254</a:t>
              </a:r>
              <a:endPara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p30"/>
          <p:cNvGrpSpPr/>
          <p:nvPr/>
        </p:nvGrpSpPr>
        <p:grpSpPr>
          <a:xfrm>
            <a:off x="7550381" y="1362336"/>
            <a:ext cx="3187467" cy="4381635"/>
            <a:chOff x="7550381" y="1362336"/>
            <a:chExt cx="3187467" cy="4381635"/>
          </a:xfrm>
        </p:grpSpPr>
        <p:sp>
          <p:nvSpPr>
            <p:cNvPr id="508" name="Google Shape;508;p30"/>
            <p:cNvSpPr txBox="1"/>
            <p:nvPr/>
          </p:nvSpPr>
          <p:spPr>
            <a:xfrm>
              <a:off x="7863699" y="5097640"/>
              <a:ext cx="2354574" cy="6463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CERTIFICACIONES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826</a:t>
              </a:r>
              <a:endParaRPr/>
            </a:p>
          </p:txBody>
        </p:sp>
        <p:pic>
          <p:nvPicPr>
            <p:cNvPr id="509" name="Google Shape;509;p3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50381" y="1630247"/>
              <a:ext cx="3187467" cy="33932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0" name="Google Shape;510;p30"/>
            <p:cNvSpPr txBox="1"/>
            <p:nvPr/>
          </p:nvSpPr>
          <p:spPr>
            <a:xfrm>
              <a:off x="9056900" y="325822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683</a:t>
              </a:r>
              <a:endParaRPr/>
            </a:p>
          </p:txBody>
        </p:sp>
        <p:sp>
          <p:nvSpPr>
            <p:cNvPr id="511" name="Google Shape;511;p30"/>
            <p:cNvSpPr txBox="1"/>
            <p:nvPr/>
          </p:nvSpPr>
          <p:spPr>
            <a:xfrm>
              <a:off x="8606836" y="1532074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/>
            </a:p>
          </p:txBody>
        </p:sp>
        <p:sp>
          <p:nvSpPr>
            <p:cNvPr id="512" name="Google Shape;512;p30"/>
            <p:cNvSpPr txBox="1"/>
            <p:nvPr/>
          </p:nvSpPr>
          <p:spPr>
            <a:xfrm>
              <a:off x="7627910" y="2261650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106</a:t>
              </a:r>
              <a:endParaRPr/>
            </a:p>
          </p:txBody>
        </p:sp>
        <p:sp>
          <p:nvSpPr>
            <p:cNvPr id="513" name="Google Shape;513;p30"/>
            <p:cNvSpPr txBox="1"/>
            <p:nvPr/>
          </p:nvSpPr>
          <p:spPr>
            <a:xfrm>
              <a:off x="7759524" y="1362336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1"/>
          <p:cNvSpPr txBox="1"/>
          <p:nvPr/>
        </p:nvSpPr>
        <p:spPr>
          <a:xfrm>
            <a:off x="565998" y="165617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Inocuidad de Alimentos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32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Certificaciones</a:t>
            </a:r>
            <a:endParaRPr/>
          </a:p>
        </p:txBody>
      </p:sp>
      <p:grpSp>
        <p:nvGrpSpPr>
          <p:cNvPr id="527" name="Google Shape;527;p32"/>
          <p:cNvGrpSpPr/>
          <p:nvPr/>
        </p:nvGrpSpPr>
        <p:grpSpPr>
          <a:xfrm>
            <a:off x="1360920" y="1055618"/>
            <a:ext cx="2647257" cy="1108670"/>
            <a:chOff x="811050" y="470925"/>
            <a:chExt cx="2647257" cy="1108670"/>
          </a:xfrm>
        </p:grpSpPr>
        <p:pic>
          <p:nvPicPr>
            <p:cNvPr id="528" name="Google Shape;528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55918" y="470925"/>
              <a:ext cx="1157519" cy="4700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32"/>
            <p:cNvSpPr txBox="1"/>
            <p:nvPr/>
          </p:nvSpPr>
          <p:spPr>
            <a:xfrm>
              <a:off x="811050" y="994860"/>
              <a:ext cx="2647257" cy="584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Buenas Prácticas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Agropecuarias</a:t>
              </a:r>
              <a:endParaRPr/>
            </a:p>
          </p:txBody>
        </p:sp>
      </p:grpSp>
      <p:grpSp>
        <p:nvGrpSpPr>
          <p:cNvPr id="530" name="Google Shape;530;p32"/>
          <p:cNvGrpSpPr/>
          <p:nvPr/>
        </p:nvGrpSpPr>
        <p:grpSpPr>
          <a:xfrm>
            <a:off x="7508602" y="1049235"/>
            <a:ext cx="2137878" cy="889994"/>
            <a:chOff x="7114885" y="1376741"/>
            <a:chExt cx="2137878" cy="889994"/>
          </a:xfrm>
        </p:grpSpPr>
        <p:sp>
          <p:nvSpPr>
            <p:cNvPr id="531" name="Google Shape;531;p32"/>
            <p:cNvSpPr txBox="1"/>
            <p:nvPr/>
          </p:nvSpPr>
          <p:spPr>
            <a:xfrm>
              <a:off x="7114885" y="1866666"/>
              <a:ext cx="2137878" cy="400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 b="1" i="0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32" name="Google Shape;532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43068" y="1376741"/>
              <a:ext cx="481513" cy="4700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3" name="Google Shape;533;p32"/>
          <p:cNvGrpSpPr/>
          <p:nvPr/>
        </p:nvGrpSpPr>
        <p:grpSpPr>
          <a:xfrm>
            <a:off x="10336354" y="211492"/>
            <a:ext cx="1645085" cy="1166088"/>
            <a:chOff x="10276683" y="1094372"/>
            <a:chExt cx="1645085" cy="1166088"/>
          </a:xfrm>
        </p:grpSpPr>
        <p:sp>
          <p:nvSpPr>
            <p:cNvPr id="534" name="Google Shape;534;p32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535" name="Google Shape;535;p32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2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" name="Google Shape;539;p32"/>
          <p:cNvGrpSpPr/>
          <p:nvPr/>
        </p:nvGrpSpPr>
        <p:grpSpPr>
          <a:xfrm>
            <a:off x="5978541" y="2437924"/>
            <a:ext cx="5571391" cy="4037331"/>
            <a:chOff x="5978541" y="2437924"/>
            <a:chExt cx="5571391" cy="4037331"/>
          </a:xfrm>
        </p:grpSpPr>
        <p:pic>
          <p:nvPicPr>
            <p:cNvPr id="540" name="Google Shape;540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78541" y="2578164"/>
              <a:ext cx="5510301" cy="35766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2"/>
            <p:cNvSpPr txBox="1"/>
            <p:nvPr/>
          </p:nvSpPr>
          <p:spPr>
            <a:xfrm>
              <a:off x="6432352" y="6105923"/>
              <a:ext cx="1904433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EVENTOS</a:t>
              </a:r>
              <a:endParaRPr/>
            </a:p>
          </p:txBody>
        </p:sp>
        <p:sp>
          <p:nvSpPr>
            <p:cNvPr id="542" name="Google Shape;542;p32"/>
            <p:cNvSpPr txBox="1"/>
            <p:nvPr/>
          </p:nvSpPr>
          <p:spPr>
            <a:xfrm>
              <a:off x="8984843" y="6105923"/>
              <a:ext cx="2259106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CAPACITADOS</a:t>
              </a:r>
              <a:endParaRPr/>
            </a:p>
          </p:txBody>
        </p:sp>
        <p:sp>
          <p:nvSpPr>
            <p:cNvPr id="543" name="Google Shape;543;p32"/>
            <p:cNvSpPr txBox="1"/>
            <p:nvPr/>
          </p:nvSpPr>
          <p:spPr>
            <a:xfrm>
              <a:off x="6240130" y="5064413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2"/>
            <p:cNvSpPr txBox="1"/>
            <p:nvPr/>
          </p:nvSpPr>
          <p:spPr>
            <a:xfrm>
              <a:off x="6730256" y="5307943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2"/>
            <p:cNvSpPr txBox="1"/>
            <p:nvPr/>
          </p:nvSpPr>
          <p:spPr>
            <a:xfrm>
              <a:off x="7403450" y="5191179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2"/>
            <p:cNvSpPr txBox="1"/>
            <p:nvPr/>
          </p:nvSpPr>
          <p:spPr>
            <a:xfrm>
              <a:off x="7987650" y="4883402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2"/>
            <p:cNvSpPr txBox="1"/>
            <p:nvPr/>
          </p:nvSpPr>
          <p:spPr>
            <a:xfrm>
              <a:off x="8733691" y="2726248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1.032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2"/>
            <p:cNvSpPr txBox="1"/>
            <p:nvPr/>
          </p:nvSpPr>
          <p:spPr>
            <a:xfrm>
              <a:off x="9384480" y="4382054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2"/>
            <p:cNvSpPr txBox="1"/>
            <p:nvPr/>
          </p:nvSpPr>
          <p:spPr>
            <a:xfrm>
              <a:off x="9994080" y="3360562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791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2"/>
            <p:cNvSpPr txBox="1"/>
            <p:nvPr/>
          </p:nvSpPr>
          <p:spPr>
            <a:xfrm>
              <a:off x="10661344" y="2437924"/>
              <a:ext cx="8885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1.057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32"/>
          <p:cNvGrpSpPr/>
          <p:nvPr/>
        </p:nvGrpSpPr>
        <p:grpSpPr>
          <a:xfrm>
            <a:off x="378609" y="2154348"/>
            <a:ext cx="4768296" cy="4096644"/>
            <a:chOff x="378609" y="2154348"/>
            <a:chExt cx="4768296" cy="4096644"/>
          </a:xfrm>
        </p:grpSpPr>
        <p:sp>
          <p:nvSpPr>
            <p:cNvPr id="552" name="Google Shape;552;p32"/>
            <p:cNvSpPr txBox="1"/>
            <p:nvPr/>
          </p:nvSpPr>
          <p:spPr>
            <a:xfrm>
              <a:off x="1806523" y="2154348"/>
              <a:ext cx="1756047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TOTAL: 739</a:t>
              </a:r>
              <a:endParaRPr/>
            </a:p>
          </p:txBody>
        </p:sp>
        <p:pic>
          <p:nvPicPr>
            <p:cNvPr id="553" name="Google Shape;553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78609" y="2883073"/>
              <a:ext cx="4768296" cy="31788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32"/>
            <p:cNvSpPr txBox="1"/>
            <p:nvPr/>
          </p:nvSpPr>
          <p:spPr>
            <a:xfrm>
              <a:off x="498584" y="5972537"/>
              <a:ext cx="1422813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EQUIVALENCIA</a:t>
              </a:r>
              <a:endParaRPr/>
            </a:p>
          </p:txBody>
        </p:sp>
        <p:sp>
          <p:nvSpPr>
            <p:cNvPr id="555" name="Google Shape;555;p32"/>
            <p:cNvSpPr txBox="1"/>
            <p:nvPr/>
          </p:nvSpPr>
          <p:spPr>
            <a:xfrm>
              <a:off x="2713171" y="5972537"/>
              <a:ext cx="774631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BPA</a:t>
              </a:r>
              <a:endParaRPr/>
            </a:p>
          </p:txBody>
        </p:sp>
        <p:sp>
          <p:nvSpPr>
            <p:cNvPr id="556" name="Google Shape;556;p32"/>
            <p:cNvSpPr txBox="1"/>
            <p:nvPr/>
          </p:nvSpPr>
          <p:spPr>
            <a:xfrm>
              <a:off x="3997961" y="5972537"/>
              <a:ext cx="774631" cy="2784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BPP</a:t>
              </a:r>
              <a:endParaRPr/>
            </a:p>
          </p:txBody>
        </p:sp>
        <p:sp>
          <p:nvSpPr>
            <p:cNvPr id="557" name="Google Shape;557;p32"/>
            <p:cNvSpPr txBox="1"/>
            <p:nvPr/>
          </p:nvSpPr>
          <p:spPr>
            <a:xfrm>
              <a:off x="502093" y="2880136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2"/>
            <p:cNvSpPr txBox="1"/>
            <p:nvPr/>
          </p:nvSpPr>
          <p:spPr>
            <a:xfrm>
              <a:off x="988230" y="357461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2"/>
            <p:cNvSpPr txBox="1"/>
            <p:nvPr/>
          </p:nvSpPr>
          <p:spPr>
            <a:xfrm>
              <a:off x="1462792" y="4917280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2"/>
            <p:cNvSpPr txBox="1"/>
            <p:nvPr/>
          </p:nvSpPr>
          <p:spPr>
            <a:xfrm>
              <a:off x="1902630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2"/>
            <p:cNvSpPr txBox="1"/>
            <p:nvPr/>
          </p:nvSpPr>
          <p:spPr>
            <a:xfrm>
              <a:off x="2481364" y="5090900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2"/>
            <p:cNvSpPr txBox="1"/>
            <p:nvPr/>
          </p:nvSpPr>
          <p:spPr>
            <a:xfrm>
              <a:off x="2909628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2"/>
            <p:cNvSpPr txBox="1"/>
            <p:nvPr/>
          </p:nvSpPr>
          <p:spPr>
            <a:xfrm>
              <a:off x="3164271" y="5206647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2"/>
            <p:cNvSpPr txBox="1"/>
            <p:nvPr/>
          </p:nvSpPr>
          <p:spPr>
            <a:xfrm>
              <a:off x="3743005" y="5195072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2"/>
            <p:cNvSpPr txBox="1"/>
            <p:nvPr/>
          </p:nvSpPr>
          <p:spPr>
            <a:xfrm>
              <a:off x="4205992" y="5252945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2"/>
            <p:cNvSpPr txBox="1"/>
            <p:nvPr/>
          </p:nvSpPr>
          <p:spPr>
            <a:xfrm>
              <a:off x="4437486" y="5252945"/>
              <a:ext cx="623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3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Certificaciones</a:t>
            </a:r>
            <a:endParaRPr/>
          </a:p>
        </p:txBody>
      </p:sp>
      <p:sp>
        <p:nvSpPr>
          <p:cNvPr id="573" name="Google Shape;573;p33"/>
          <p:cNvSpPr txBox="1"/>
          <p:nvPr/>
        </p:nvSpPr>
        <p:spPr>
          <a:xfrm>
            <a:off x="6816703" y="1109770"/>
            <a:ext cx="3833977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Seguimiento</a:t>
            </a:r>
            <a:endParaRPr b="1" i="0" sz="20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4" name="Google Shape;574;p33"/>
          <p:cNvGrpSpPr/>
          <p:nvPr/>
        </p:nvGrpSpPr>
        <p:grpSpPr>
          <a:xfrm>
            <a:off x="6091535" y="4840062"/>
            <a:ext cx="1189933" cy="1084459"/>
            <a:chOff x="7783200" y="4794818"/>
            <a:chExt cx="1189933" cy="1084459"/>
          </a:xfrm>
        </p:grpSpPr>
        <p:pic>
          <p:nvPicPr>
            <p:cNvPr id="575" name="Google Shape;57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132891" y="4794818"/>
              <a:ext cx="490553" cy="7078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33"/>
            <p:cNvSpPr txBox="1"/>
            <p:nvPr/>
          </p:nvSpPr>
          <p:spPr>
            <a:xfrm>
              <a:off x="7783200" y="5479208"/>
              <a:ext cx="1189933" cy="400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MABIO</a:t>
              </a:r>
              <a:endParaRPr/>
            </a:p>
          </p:txBody>
        </p:sp>
      </p:grpSp>
      <p:sp>
        <p:nvSpPr>
          <p:cNvPr id="577" name="Google Shape;577;p33"/>
          <p:cNvSpPr txBox="1"/>
          <p:nvPr/>
        </p:nvSpPr>
        <p:spPr>
          <a:xfrm>
            <a:off x="1307955" y="1141540"/>
            <a:ext cx="2647257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Control de leche cruda</a:t>
            </a:r>
            <a:endParaRPr/>
          </a:p>
        </p:txBody>
      </p:sp>
      <p:pic>
        <p:nvPicPr>
          <p:cNvPr id="578" name="Google Shape;57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116" y="1681340"/>
            <a:ext cx="4545880" cy="240232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33"/>
          <p:cNvSpPr txBox="1"/>
          <p:nvPr/>
        </p:nvSpPr>
        <p:spPr>
          <a:xfrm>
            <a:off x="239680" y="4234201"/>
            <a:ext cx="2372388" cy="12311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Guayas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494.858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16.750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decomisado)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33"/>
          <p:cNvSpPr txBox="1"/>
          <p:nvPr/>
        </p:nvSpPr>
        <p:spPr>
          <a:xfrm>
            <a:off x="239680" y="5576865"/>
            <a:ext cx="2372388" cy="923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Ríos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1.367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33"/>
          <p:cNvSpPr txBox="1"/>
          <p:nvPr/>
        </p:nvSpPr>
        <p:spPr>
          <a:xfrm>
            <a:off x="2681938" y="5576865"/>
            <a:ext cx="2372388" cy="923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Santa Elena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33"/>
          <p:cNvSpPr txBox="1"/>
          <p:nvPr/>
        </p:nvSpPr>
        <p:spPr>
          <a:xfrm>
            <a:off x="2681938" y="4234201"/>
            <a:ext cx="2372388" cy="12311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Bolívar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85.997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inocuos)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4.513</a:t>
            </a: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(lts decomisado)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3" name="Google Shape;583;p33"/>
          <p:cNvGrpSpPr/>
          <p:nvPr/>
        </p:nvGrpSpPr>
        <p:grpSpPr>
          <a:xfrm>
            <a:off x="7060557" y="1549112"/>
            <a:ext cx="3046910" cy="2236598"/>
            <a:chOff x="6780047" y="1665822"/>
            <a:chExt cx="3327420" cy="2442508"/>
          </a:xfrm>
        </p:grpSpPr>
        <p:pic>
          <p:nvPicPr>
            <p:cNvPr id="584" name="Google Shape;584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91353" y="1665822"/>
              <a:ext cx="2816114" cy="2225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33"/>
            <p:cNvSpPr txBox="1"/>
            <p:nvPr/>
          </p:nvSpPr>
          <p:spPr>
            <a:xfrm>
              <a:off x="6927473" y="1784079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/>
            </a:p>
          </p:txBody>
        </p:sp>
        <p:sp>
          <p:nvSpPr>
            <p:cNvPr id="586" name="Google Shape;586;p33"/>
            <p:cNvSpPr txBox="1"/>
            <p:nvPr/>
          </p:nvSpPr>
          <p:spPr>
            <a:xfrm>
              <a:off x="8443757" y="243779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/>
            </a:p>
          </p:txBody>
        </p:sp>
        <p:sp>
          <p:nvSpPr>
            <p:cNvPr id="587" name="Google Shape;587;p33"/>
            <p:cNvSpPr txBox="1"/>
            <p:nvPr/>
          </p:nvSpPr>
          <p:spPr>
            <a:xfrm>
              <a:off x="7291353" y="3646665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588" name="Google Shape;588;p33"/>
            <p:cNvSpPr txBox="1"/>
            <p:nvPr/>
          </p:nvSpPr>
          <p:spPr>
            <a:xfrm>
              <a:off x="6780047" y="2718707"/>
              <a:ext cx="14900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589" name="Google Shape;589;p33"/>
          <p:cNvSpPr txBox="1"/>
          <p:nvPr/>
        </p:nvSpPr>
        <p:spPr>
          <a:xfrm>
            <a:off x="10159825" y="1968181"/>
            <a:ext cx="1644059" cy="1200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Nº UPAS AUDITADAS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30</a:t>
            </a:r>
            <a:endParaRPr/>
          </a:p>
        </p:txBody>
      </p:sp>
      <p:grpSp>
        <p:nvGrpSpPr>
          <p:cNvPr id="590" name="Google Shape;590;p33"/>
          <p:cNvGrpSpPr/>
          <p:nvPr/>
        </p:nvGrpSpPr>
        <p:grpSpPr>
          <a:xfrm>
            <a:off x="7347221" y="3996566"/>
            <a:ext cx="4844779" cy="2861434"/>
            <a:chOff x="7347221" y="3996566"/>
            <a:chExt cx="4844779" cy="2861434"/>
          </a:xfrm>
        </p:grpSpPr>
        <p:sp>
          <p:nvSpPr>
            <p:cNvPr id="591" name="Google Shape;591;p33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2" name="Google Shape;592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04610" y="4331496"/>
              <a:ext cx="3718429" cy="200071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93" name="Google Shape;593;p33"/>
            <p:cNvGrpSpPr/>
            <p:nvPr/>
          </p:nvGrpSpPr>
          <p:grpSpPr>
            <a:xfrm>
              <a:off x="10336354" y="3996566"/>
              <a:ext cx="1645085" cy="1076641"/>
              <a:chOff x="10276683" y="1094372"/>
              <a:chExt cx="1645085" cy="1076641"/>
            </a:xfrm>
          </p:grpSpPr>
          <p:sp>
            <p:nvSpPr>
              <p:cNvPr id="594" name="Google Shape;594;p33"/>
              <p:cNvSpPr txBox="1"/>
              <p:nvPr/>
            </p:nvSpPr>
            <p:spPr>
              <a:xfrm>
                <a:off x="10276683" y="1094372"/>
                <a:ext cx="1438054" cy="107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indent="0" lvl="0" marL="0" marR="0" rtl="0" algn="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indent="0" lvl="0" marL="0" marR="0" rtl="0" algn="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indent="0" lvl="0" marL="0" marR="0" rtl="0" algn="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 b="0" i="0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33"/>
              <p:cNvSpPr/>
              <p:nvPr/>
            </p:nvSpPr>
            <p:spPr>
              <a:xfrm>
                <a:off x="11707739" y="1158400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33"/>
              <p:cNvSpPr/>
              <p:nvPr/>
            </p:nvSpPr>
            <p:spPr>
              <a:xfrm>
                <a:off x="11707739" y="1420211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33"/>
              <p:cNvSpPr/>
              <p:nvPr/>
            </p:nvSpPr>
            <p:spPr>
              <a:xfrm>
                <a:off x="11707739" y="1682022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33"/>
              <p:cNvSpPr/>
              <p:nvPr/>
            </p:nvSpPr>
            <p:spPr>
              <a:xfrm>
                <a:off x="11707739" y="1943834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9" name="Google Shape;599;p33"/>
            <p:cNvSpPr txBox="1"/>
            <p:nvPr/>
          </p:nvSpPr>
          <p:spPr>
            <a:xfrm>
              <a:off x="7347221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ARTESANALES</a:t>
              </a:r>
              <a:endParaRPr/>
            </a:p>
          </p:txBody>
        </p:sp>
        <p:sp>
          <p:nvSpPr>
            <p:cNvPr id="600" name="Google Shape;600;p33"/>
            <p:cNvSpPr txBox="1"/>
            <p:nvPr/>
          </p:nvSpPr>
          <p:spPr>
            <a:xfrm>
              <a:off x="8840355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INDUSTRIALES</a:t>
              </a:r>
              <a:endParaRPr/>
            </a:p>
          </p:txBody>
        </p:sp>
        <p:sp>
          <p:nvSpPr>
            <p:cNvPr id="601" name="Google Shape;601;p33"/>
            <p:cNvSpPr txBox="1"/>
            <p:nvPr/>
          </p:nvSpPr>
          <p:spPr>
            <a:xfrm>
              <a:off x="10310340" y="6385860"/>
              <a:ext cx="1364472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EXPORTACIÓN</a:t>
              </a:r>
              <a:endParaRPr/>
            </a:p>
          </p:txBody>
        </p:sp>
        <p:sp>
          <p:nvSpPr>
            <p:cNvPr id="602" name="Google Shape;602;p33"/>
            <p:cNvSpPr txBox="1"/>
            <p:nvPr/>
          </p:nvSpPr>
          <p:spPr>
            <a:xfrm>
              <a:off x="7673165" y="494869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3"/>
            <p:cNvSpPr txBox="1"/>
            <p:nvPr/>
          </p:nvSpPr>
          <p:spPr>
            <a:xfrm>
              <a:off x="8063703" y="5068530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3"/>
            <p:cNvSpPr txBox="1"/>
            <p:nvPr/>
          </p:nvSpPr>
          <p:spPr>
            <a:xfrm>
              <a:off x="8511230" y="419406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33"/>
            <p:cNvSpPr txBox="1"/>
            <p:nvPr/>
          </p:nvSpPr>
          <p:spPr>
            <a:xfrm>
              <a:off x="9288470" y="4733562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33"/>
            <p:cNvSpPr txBox="1"/>
            <p:nvPr/>
          </p:nvSpPr>
          <p:spPr>
            <a:xfrm>
              <a:off x="9654230" y="5428506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33"/>
            <p:cNvSpPr txBox="1"/>
            <p:nvPr/>
          </p:nvSpPr>
          <p:spPr>
            <a:xfrm>
              <a:off x="10705790" y="5574810"/>
              <a:ext cx="409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4"/>
          <p:cNvSpPr txBox="1"/>
          <p:nvPr/>
        </p:nvSpPr>
        <p:spPr>
          <a:xfrm>
            <a:off x="2049910" y="284519"/>
            <a:ext cx="809218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Plan Nacional de Vigilancia y Control de Residuos</a:t>
            </a:r>
            <a:endParaRPr/>
          </a:p>
        </p:txBody>
      </p:sp>
      <p:sp>
        <p:nvSpPr>
          <p:cNvPr id="614" name="Google Shape;614;p3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5" name="Google Shape;615;p34"/>
          <p:cNvGrpSpPr/>
          <p:nvPr/>
        </p:nvGrpSpPr>
        <p:grpSpPr>
          <a:xfrm>
            <a:off x="9815239" y="1966012"/>
            <a:ext cx="1645085" cy="1166088"/>
            <a:chOff x="10276683" y="1094372"/>
            <a:chExt cx="1645085" cy="1166088"/>
          </a:xfrm>
        </p:grpSpPr>
        <p:sp>
          <p:nvSpPr>
            <p:cNvPr id="616" name="Google Shape;616;p34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17" name="Google Shape;617;p34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4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34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4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1" name="Google Shape;621;p34"/>
          <p:cNvGrpSpPr/>
          <p:nvPr/>
        </p:nvGrpSpPr>
        <p:grpSpPr>
          <a:xfrm>
            <a:off x="536713" y="991509"/>
            <a:ext cx="9278526" cy="5597361"/>
            <a:chOff x="536713" y="991509"/>
            <a:chExt cx="9278526" cy="5597361"/>
          </a:xfrm>
        </p:grpSpPr>
        <p:pic>
          <p:nvPicPr>
            <p:cNvPr id="622" name="Google Shape;622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6713" y="991509"/>
              <a:ext cx="9278526" cy="5593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34"/>
            <p:cNvSpPr txBox="1"/>
            <p:nvPr/>
          </p:nvSpPr>
          <p:spPr>
            <a:xfrm>
              <a:off x="1907671" y="6311871"/>
              <a:ext cx="136447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PLAGUICIDAS</a:t>
              </a:r>
              <a:endParaRPr/>
            </a:p>
          </p:txBody>
        </p:sp>
        <p:sp>
          <p:nvSpPr>
            <p:cNvPr id="624" name="Google Shape;624;p34"/>
            <p:cNvSpPr txBox="1"/>
            <p:nvPr/>
          </p:nvSpPr>
          <p:spPr>
            <a:xfrm>
              <a:off x="3690627" y="6135151"/>
              <a:ext cx="168103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MICROBIOLÓGICOS</a:t>
              </a:r>
              <a:endParaRPr/>
            </a:p>
          </p:txBody>
        </p:sp>
        <p:sp>
          <p:nvSpPr>
            <p:cNvPr id="625" name="Google Shape;625;p34"/>
            <p:cNvSpPr txBox="1"/>
            <p:nvPr/>
          </p:nvSpPr>
          <p:spPr>
            <a:xfrm>
              <a:off x="5790213" y="5918145"/>
              <a:ext cx="1681033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MEDICAMENTOS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626" name="Google Shape;626;p34"/>
            <p:cNvSpPr txBox="1"/>
            <p:nvPr/>
          </p:nvSpPr>
          <p:spPr>
            <a:xfrm>
              <a:off x="7889799" y="5635658"/>
              <a:ext cx="1925440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MICROTOXINAS Y METALES PESADOS</a:t>
              </a:r>
              <a:endParaRPr/>
            </a:p>
          </p:txBody>
        </p:sp>
        <p:sp>
          <p:nvSpPr>
            <p:cNvPr id="627" name="Google Shape;627;p34"/>
            <p:cNvSpPr txBox="1"/>
            <p:nvPr/>
          </p:nvSpPr>
          <p:spPr>
            <a:xfrm>
              <a:off x="1061075" y="99322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112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4"/>
            <p:cNvSpPr txBox="1"/>
            <p:nvPr/>
          </p:nvSpPr>
          <p:spPr>
            <a:xfrm>
              <a:off x="3453191" y="256580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4"/>
            <p:cNvSpPr txBox="1"/>
            <p:nvPr/>
          </p:nvSpPr>
          <p:spPr>
            <a:xfrm>
              <a:off x="5731633" y="202152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34"/>
            <p:cNvSpPr txBox="1"/>
            <p:nvPr/>
          </p:nvSpPr>
          <p:spPr>
            <a:xfrm>
              <a:off x="7945289" y="2520941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42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34"/>
            <p:cNvSpPr txBox="1"/>
            <p:nvPr/>
          </p:nvSpPr>
          <p:spPr>
            <a:xfrm>
              <a:off x="2135379" y="3923961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4"/>
            <p:cNvSpPr txBox="1"/>
            <p:nvPr/>
          </p:nvSpPr>
          <p:spPr>
            <a:xfrm>
              <a:off x="2592579" y="4999726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34"/>
            <p:cNvSpPr txBox="1"/>
            <p:nvPr/>
          </p:nvSpPr>
          <p:spPr>
            <a:xfrm>
              <a:off x="4044862" y="3776043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4"/>
            <p:cNvSpPr txBox="1"/>
            <p:nvPr/>
          </p:nvSpPr>
          <p:spPr>
            <a:xfrm>
              <a:off x="4475167" y="5658632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4"/>
            <p:cNvSpPr txBox="1"/>
            <p:nvPr/>
          </p:nvSpPr>
          <p:spPr>
            <a:xfrm>
              <a:off x="4663426" y="348020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4"/>
            <p:cNvSpPr txBox="1"/>
            <p:nvPr/>
          </p:nvSpPr>
          <p:spPr>
            <a:xfrm>
              <a:off x="6565351" y="328555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4"/>
            <p:cNvSpPr txBox="1"/>
            <p:nvPr/>
          </p:nvSpPr>
          <p:spPr>
            <a:xfrm>
              <a:off x="6632586" y="527571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4"/>
            <p:cNvSpPr txBox="1"/>
            <p:nvPr/>
          </p:nvSpPr>
          <p:spPr>
            <a:xfrm>
              <a:off x="7197363" y="503366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4"/>
            <p:cNvSpPr txBox="1"/>
            <p:nvPr/>
          </p:nvSpPr>
          <p:spPr>
            <a:xfrm>
              <a:off x="8698324" y="362360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5"/>
          <p:cNvSpPr txBox="1"/>
          <p:nvPr/>
        </p:nvSpPr>
        <p:spPr>
          <a:xfrm>
            <a:off x="7819811" y="1719705"/>
            <a:ext cx="3260002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Solicitadas por usuarios</a:t>
            </a:r>
            <a:endParaRPr/>
          </a:p>
        </p:txBody>
      </p:sp>
      <p:grpSp>
        <p:nvGrpSpPr>
          <p:cNvPr id="646" name="Google Shape;646;p35"/>
          <p:cNvGrpSpPr/>
          <p:nvPr/>
        </p:nvGrpSpPr>
        <p:grpSpPr>
          <a:xfrm>
            <a:off x="2182375" y="279731"/>
            <a:ext cx="1945249" cy="1234054"/>
            <a:chOff x="2182375" y="539489"/>
            <a:chExt cx="1945249" cy="1234054"/>
          </a:xfrm>
        </p:grpSpPr>
        <p:sp>
          <p:nvSpPr>
            <p:cNvPr id="647" name="Google Shape;647;p35"/>
            <p:cNvSpPr txBox="1"/>
            <p:nvPr/>
          </p:nvSpPr>
          <p:spPr>
            <a:xfrm>
              <a:off x="2182375" y="1373474"/>
              <a:ext cx="1945249" cy="400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Orgánicos</a:t>
              </a:r>
              <a:endParaRPr/>
            </a:p>
          </p:txBody>
        </p:sp>
        <p:pic>
          <p:nvPicPr>
            <p:cNvPr id="648" name="Google Shape;648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42577" y="539489"/>
              <a:ext cx="1013247" cy="7625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9" name="Google Shape;649;p3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0" name="Google Shape;650;p35"/>
          <p:cNvGrpSpPr/>
          <p:nvPr/>
        </p:nvGrpSpPr>
        <p:grpSpPr>
          <a:xfrm>
            <a:off x="484371" y="1844241"/>
            <a:ext cx="5529657" cy="4734028"/>
            <a:chOff x="673241" y="1991112"/>
            <a:chExt cx="5529657" cy="4734028"/>
          </a:xfrm>
        </p:grpSpPr>
        <p:pic>
          <p:nvPicPr>
            <p:cNvPr id="651" name="Google Shape;651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71619" y="2180890"/>
              <a:ext cx="5121858" cy="3538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2" name="Google Shape;652;p35"/>
            <p:cNvSpPr txBox="1"/>
            <p:nvPr/>
          </p:nvSpPr>
          <p:spPr>
            <a:xfrm>
              <a:off x="1792597" y="6386586"/>
              <a:ext cx="3246820" cy="33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ACTIVIDADES PLANIFICADAS</a:t>
              </a:r>
              <a:endParaRPr/>
            </a:p>
          </p:txBody>
        </p:sp>
        <p:sp>
          <p:nvSpPr>
            <p:cNvPr id="653" name="Google Shape;653;p35"/>
            <p:cNvSpPr txBox="1"/>
            <p:nvPr/>
          </p:nvSpPr>
          <p:spPr>
            <a:xfrm>
              <a:off x="1369348" y="300157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5"/>
            <p:cNvSpPr txBox="1"/>
            <p:nvPr/>
          </p:nvSpPr>
          <p:spPr>
            <a:xfrm>
              <a:off x="2897417" y="3041668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5"/>
            <p:cNvSpPr txBox="1"/>
            <p:nvPr/>
          </p:nvSpPr>
          <p:spPr>
            <a:xfrm>
              <a:off x="3249201" y="422963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35"/>
            <p:cNvSpPr txBox="1"/>
            <p:nvPr/>
          </p:nvSpPr>
          <p:spPr>
            <a:xfrm>
              <a:off x="3582174" y="317908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35"/>
            <p:cNvSpPr txBox="1"/>
            <p:nvPr/>
          </p:nvSpPr>
          <p:spPr>
            <a:xfrm>
              <a:off x="4736234" y="199111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5"/>
            <p:cNvSpPr txBox="1"/>
            <p:nvPr/>
          </p:nvSpPr>
          <p:spPr>
            <a:xfrm>
              <a:off x="4993679" y="504468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35"/>
            <p:cNvSpPr txBox="1"/>
            <p:nvPr/>
          </p:nvSpPr>
          <p:spPr>
            <a:xfrm>
              <a:off x="5375736" y="345890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5"/>
            <p:cNvSpPr txBox="1"/>
            <p:nvPr/>
          </p:nvSpPr>
          <p:spPr>
            <a:xfrm>
              <a:off x="673241" y="4670539"/>
              <a:ext cx="1743410" cy="60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INSPECCIÓN SUPERMERCADOS Y SITIOS DE EXPENDIO</a:t>
              </a:r>
              <a:endParaRPr/>
            </a:p>
          </p:txBody>
        </p:sp>
        <p:sp>
          <p:nvSpPr>
            <p:cNvPr id="661" name="Google Shape;661;p35"/>
            <p:cNvSpPr txBox="1"/>
            <p:nvPr/>
          </p:nvSpPr>
          <p:spPr>
            <a:xfrm>
              <a:off x="2789565" y="5270703"/>
              <a:ext cx="1585218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INSPECCIÓN DE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OPERADORES</a:t>
              </a:r>
              <a:endParaRPr/>
            </a:p>
          </p:txBody>
        </p:sp>
        <p:sp>
          <p:nvSpPr>
            <p:cNvPr id="662" name="Google Shape;662;p35"/>
            <p:cNvSpPr txBox="1"/>
            <p:nvPr/>
          </p:nvSpPr>
          <p:spPr>
            <a:xfrm>
              <a:off x="4617680" y="5614885"/>
              <a:ext cx="1585218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TOMA DE MUESTRAS</a:t>
              </a:r>
              <a:endParaRPr/>
            </a:p>
          </p:txBody>
        </p:sp>
      </p:grpSp>
      <p:grpSp>
        <p:nvGrpSpPr>
          <p:cNvPr id="663" name="Google Shape;663;p35"/>
          <p:cNvGrpSpPr/>
          <p:nvPr/>
        </p:nvGrpSpPr>
        <p:grpSpPr>
          <a:xfrm>
            <a:off x="7240194" y="2304215"/>
            <a:ext cx="4435305" cy="4307870"/>
            <a:chOff x="6873946" y="2304215"/>
            <a:chExt cx="4435305" cy="4307870"/>
          </a:xfrm>
        </p:grpSpPr>
        <p:pic>
          <p:nvPicPr>
            <p:cNvPr id="664" name="Google Shape;664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8249" y="2304215"/>
              <a:ext cx="3728791" cy="35459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5" name="Google Shape;665;p35"/>
            <p:cNvSpPr txBox="1"/>
            <p:nvPr/>
          </p:nvSpPr>
          <p:spPr>
            <a:xfrm>
              <a:off x="8157804" y="6242753"/>
              <a:ext cx="1509680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14</a:t>
              </a:r>
              <a:endParaRPr/>
            </a:p>
          </p:txBody>
        </p:sp>
        <p:sp>
          <p:nvSpPr>
            <p:cNvPr id="666" name="Google Shape;666;p35"/>
            <p:cNvSpPr txBox="1"/>
            <p:nvPr/>
          </p:nvSpPr>
          <p:spPr>
            <a:xfrm>
              <a:off x="9296656" y="2927309"/>
              <a:ext cx="2012595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EVALUACIÓN A INSPECTORES ORGÁNICOS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667" name="Google Shape;667;p35"/>
            <p:cNvSpPr txBox="1"/>
            <p:nvPr/>
          </p:nvSpPr>
          <p:spPr>
            <a:xfrm>
              <a:off x="7832879" y="4342491"/>
              <a:ext cx="149009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RPT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668" name="Google Shape;668;p35"/>
            <p:cNvSpPr txBox="1"/>
            <p:nvPr/>
          </p:nvSpPr>
          <p:spPr>
            <a:xfrm>
              <a:off x="6873946" y="2570188"/>
              <a:ext cx="1912918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TESTIFICACIÓN CON EL SAE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grpSp>
        <p:nvGrpSpPr>
          <p:cNvPr id="669" name="Google Shape;669;p35"/>
          <p:cNvGrpSpPr/>
          <p:nvPr/>
        </p:nvGrpSpPr>
        <p:grpSpPr>
          <a:xfrm>
            <a:off x="237005" y="1493511"/>
            <a:ext cx="1657995" cy="1184940"/>
            <a:chOff x="10423628" y="1094372"/>
            <a:chExt cx="1657995" cy="1184940"/>
          </a:xfrm>
        </p:grpSpPr>
        <p:sp>
          <p:nvSpPr>
            <p:cNvPr id="670" name="Google Shape;670;p35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71" name="Google Shape;671;p35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35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6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7" name="Google Shape;687;p37"/>
          <p:cNvGrpSpPr/>
          <p:nvPr/>
        </p:nvGrpSpPr>
        <p:grpSpPr>
          <a:xfrm>
            <a:off x="4030545" y="320972"/>
            <a:ext cx="5275385" cy="473564"/>
            <a:chOff x="3458307" y="320972"/>
            <a:chExt cx="5275385" cy="473564"/>
          </a:xfrm>
        </p:grpSpPr>
        <p:sp>
          <p:nvSpPr>
            <p:cNvPr id="688" name="Google Shape;688;p37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Registro de productos</a:t>
              </a:r>
              <a:endParaRPr/>
            </a:p>
          </p:txBody>
        </p:sp>
        <p:pic>
          <p:nvPicPr>
            <p:cNvPr id="689" name="Google Shape;689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61275" y="320972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0" name="Google Shape;690;p37"/>
          <p:cNvGrpSpPr/>
          <p:nvPr/>
        </p:nvGrpSpPr>
        <p:grpSpPr>
          <a:xfrm>
            <a:off x="486975" y="1852550"/>
            <a:ext cx="1657995" cy="1184940"/>
            <a:chOff x="10423628" y="1094372"/>
            <a:chExt cx="1657995" cy="1184940"/>
          </a:xfrm>
        </p:grpSpPr>
        <p:sp>
          <p:nvSpPr>
            <p:cNvPr id="691" name="Google Shape;691;p37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692" name="Google Shape;692;p37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37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7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7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37"/>
          <p:cNvGrpSpPr/>
          <p:nvPr/>
        </p:nvGrpSpPr>
        <p:grpSpPr>
          <a:xfrm>
            <a:off x="2393732" y="1069159"/>
            <a:ext cx="7473300" cy="5656215"/>
            <a:chOff x="2393732" y="851725"/>
            <a:chExt cx="7473300" cy="5656215"/>
          </a:xfrm>
        </p:grpSpPr>
        <p:pic>
          <p:nvPicPr>
            <p:cNvPr id="697" name="Google Shape;69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93732" y="945702"/>
              <a:ext cx="7473300" cy="4445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8" name="Google Shape;698;p37"/>
            <p:cNvSpPr txBox="1"/>
            <p:nvPr/>
          </p:nvSpPr>
          <p:spPr>
            <a:xfrm>
              <a:off x="4433513" y="5923205"/>
              <a:ext cx="3650051" cy="584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# de operadores registrados por tipo de producto</a:t>
              </a:r>
              <a:endParaRPr/>
            </a:p>
          </p:txBody>
        </p:sp>
        <p:sp>
          <p:nvSpPr>
            <p:cNvPr id="699" name="Google Shape;699;p37"/>
            <p:cNvSpPr txBox="1"/>
            <p:nvPr/>
          </p:nvSpPr>
          <p:spPr>
            <a:xfrm>
              <a:off x="2853304" y="85172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7"/>
            <p:cNvSpPr txBox="1"/>
            <p:nvPr/>
          </p:nvSpPr>
          <p:spPr>
            <a:xfrm>
              <a:off x="2690103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01" name="Google Shape;701;p37"/>
            <p:cNvSpPr txBox="1"/>
            <p:nvPr/>
          </p:nvSpPr>
          <p:spPr>
            <a:xfrm>
              <a:off x="5386832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PECUARIAS</a:t>
              </a:r>
              <a:endParaRPr/>
            </a:p>
          </p:txBody>
        </p:sp>
        <p:sp>
          <p:nvSpPr>
            <p:cNvPr id="702" name="Google Shape;702;p37"/>
            <p:cNvSpPr txBox="1"/>
            <p:nvPr/>
          </p:nvSpPr>
          <p:spPr>
            <a:xfrm>
              <a:off x="8083564" y="539168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03" name="Google Shape;703;p37"/>
            <p:cNvSpPr txBox="1"/>
            <p:nvPr/>
          </p:nvSpPr>
          <p:spPr>
            <a:xfrm>
              <a:off x="3915622" y="1766125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37"/>
            <p:cNvSpPr txBox="1"/>
            <p:nvPr/>
          </p:nvSpPr>
          <p:spPr>
            <a:xfrm>
              <a:off x="4224905" y="4374854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37"/>
            <p:cNvSpPr txBox="1"/>
            <p:nvPr/>
          </p:nvSpPr>
          <p:spPr>
            <a:xfrm>
              <a:off x="3364293" y="2868783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37"/>
            <p:cNvSpPr txBox="1"/>
            <p:nvPr/>
          </p:nvSpPr>
          <p:spPr>
            <a:xfrm>
              <a:off x="5300669" y="20619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7"/>
            <p:cNvSpPr txBox="1"/>
            <p:nvPr/>
          </p:nvSpPr>
          <p:spPr>
            <a:xfrm>
              <a:off x="6282305" y="1161007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7"/>
            <p:cNvSpPr txBox="1"/>
            <p:nvPr/>
          </p:nvSpPr>
          <p:spPr>
            <a:xfrm>
              <a:off x="6255411" y="43479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7"/>
            <p:cNvSpPr txBox="1"/>
            <p:nvPr/>
          </p:nvSpPr>
          <p:spPr>
            <a:xfrm>
              <a:off x="7721141" y="1712336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7"/>
            <p:cNvSpPr txBox="1"/>
            <p:nvPr/>
          </p:nvSpPr>
          <p:spPr>
            <a:xfrm>
              <a:off x="8770011" y="2519160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7"/>
            <p:cNvSpPr txBox="1"/>
            <p:nvPr/>
          </p:nvSpPr>
          <p:spPr>
            <a:xfrm>
              <a:off x="8998611" y="4401748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7"/>
            <p:cNvSpPr txBox="1"/>
            <p:nvPr/>
          </p:nvSpPr>
          <p:spPr>
            <a:xfrm>
              <a:off x="8232129" y="3379772"/>
              <a:ext cx="6063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8"/>
          <p:cNvSpPr txBox="1"/>
          <p:nvPr/>
        </p:nvSpPr>
        <p:spPr>
          <a:xfrm>
            <a:off x="486975" y="156018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b="1" i="0" sz="3200" u="none" cap="none" strike="noStrike">
              <a:solidFill>
                <a:schemeClr val="lt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719" name="Google Shape;719;p38"/>
          <p:cNvSpPr txBox="1"/>
          <p:nvPr/>
        </p:nvSpPr>
        <p:spPr>
          <a:xfrm>
            <a:off x="1572160" y="1720686"/>
            <a:ext cx="295606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Trámites atendidos por tipo de producto</a:t>
            </a:r>
            <a:endParaRPr/>
          </a:p>
        </p:txBody>
      </p:sp>
      <p:sp>
        <p:nvSpPr>
          <p:cNvPr id="720" name="Google Shape;720;p38"/>
          <p:cNvSpPr txBox="1"/>
          <p:nvPr/>
        </p:nvSpPr>
        <p:spPr>
          <a:xfrm>
            <a:off x="6709841" y="1771639"/>
            <a:ext cx="4280594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Permisos de importación autorizados por tipo de producto</a:t>
            </a:r>
            <a:endParaRPr/>
          </a:p>
        </p:txBody>
      </p:sp>
      <p:grpSp>
        <p:nvGrpSpPr>
          <p:cNvPr id="721" name="Google Shape;721;p38"/>
          <p:cNvGrpSpPr/>
          <p:nvPr/>
        </p:nvGrpSpPr>
        <p:grpSpPr>
          <a:xfrm>
            <a:off x="4030545" y="320972"/>
            <a:ext cx="5275385" cy="473564"/>
            <a:chOff x="3458307" y="320972"/>
            <a:chExt cx="5275385" cy="473564"/>
          </a:xfrm>
        </p:grpSpPr>
        <p:sp>
          <p:nvSpPr>
            <p:cNvPr id="722" name="Google Shape;722;p38"/>
            <p:cNvSpPr txBox="1"/>
            <p:nvPr/>
          </p:nvSpPr>
          <p:spPr>
            <a:xfrm>
              <a:off x="3458307" y="332912"/>
              <a:ext cx="5275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Registro de productos</a:t>
              </a:r>
              <a:endParaRPr/>
            </a:p>
          </p:txBody>
        </p:sp>
        <p:pic>
          <p:nvPicPr>
            <p:cNvPr id="723" name="Google Shape;723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61275" y="320972"/>
              <a:ext cx="462135" cy="462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24" name="Google Shape;724;p38"/>
          <p:cNvGrpSpPr/>
          <p:nvPr/>
        </p:nvGrpSpPr>
        <p:grpSpPr>
          <a:xfrm>
            <a:off x="212390" y="3409120"/>
            <a:ext cx="5378320" cy="3210258"/>
            <a:chOff x="481794" y="3035763"/>
            <a:chExt cx="5378320" cy="3210258"/>
          </a:xfrm>
        </p:grpSpPr>
        <p:pic>
          <p:nvPicPr>
            <p:cNvPr id="725" name="Google Shape;725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7555" y="3244533"/>
              <a:ext cx="5283208" cy="26613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6" name="Google Shape;726;p38"/>
            <p:cNvSpPr txBox="1"/>
            <p:nvPr/>
          </p:nvSpPr>
          <p:spPr>
            <a:xfrm>
              <a:off x="481794" y="596902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27" name="Google Shape;727;p38"/>
            <p:cNvSpPr txBox="1"/>
            <p:nvPr/>
          </p:nvSpPr>
          <p:spPr>
            <a:xfrm>
              <a:off x="4116704" y="5969021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28" name="Google Shape;728;p38"/>
            <p:cNvSpPr txBox="1"/>
            <p:nvPr/>
          </p:nvSpPr>
          <p:spPr>
            <a:xfrm>
              <a:off x="2304961" y="5969022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29" name="Google Shape;729;p38"/>
            <p:cNvSpPr txBox="1"/>
            <p:nvPr/>
          </p:nvSpPr>
          <p:spPr>
            <a:xfrm>
              <a:off x="648904" y="352190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500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8"/>
            <p:cNvSpPr txBox="1"/>
            <p:nvPr/>
          </p:nvSpPr>
          <p:spPr>
            <a:xfrm>
              <a:off x="1343385" y="426268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38"/>
            <p:cNvSpPr txBox="1"/>
            <p:nvPr/>
          </p:nvSpPr>
          <p:spPr>
            <a:xfrm>
              <a:off x="2338807" y="360292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469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38"/>
            <p:cNvSpPr txBox="1"/>
            <p:nvPr/>
          </p:nvSpPr>
          <p:spPr>
            <a:xfrm>
              <a:off x="2905966" y="3290406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572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38"/>
            <p:cNvSpPr txBox="1"/>
            <p:nvPr/>
          </p:nvSpPr>
          <p:spPr>
            <a:xfrm>
              <a:off x="3368953" y="4702517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38"/>
            <p:cNvSpPr txBox="1"/>
            <p:nvPr/>
          </p:nvSpPr>
          <p:spPr>
            <a:xfrm>
              <a:off x="4433824" y="303576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613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8"/>
            <p:cNvSpPr txBox="1"/>
            <p:nvPr/>
          </p:nvSpPr>
          <p:spPr>
            <a:xfrm>
              <a:off x="4908386" y="476039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38"/>
            <p:cNvSpPr txBox="1"/>
            <p:nvPr/>
          </p:nvSpPr>
          <p:spPr>
            <a:xfrm>
              <a:off x="5197753" y="5049758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7" name="Google Shape;737;p38"/>
          <p:cNvGrpSpPr/>
          <p:nvPr/>
        </p:nvGrpSpPr>
        <p:grpSpPr>
          <a:xfrm>
            <a:off x="6420400" y="2629711"/>
            <a:ext cx="5771600" cy="4228289"/>
            <a:chOff x="6420400" y="2629711"/>
            <a:chExt cx="5771600" cy="4228289"/>
          </a:xfrm>
        </p:grpSpPr>
        <p:sp>
          <p:nvSpPr>
            <p:cNvPr id="738" name="Google Shape;738;p38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9" name="Google Shape;739;p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20400" y="2764093"/>
              <a:ext cx="5313306" cy="3298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38"/>
            <p:cNvSpPr txBox="1"/>
            <p:nvPr/>
          </p:nvSpPr>
          <p:spPr>
            <a:xfrm>
              <a:off x="8232143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PLAGUICIDAS</a:t>
              </a:r>
              <a:endParaRPr/>
            </a:p>
          </p:txBody>
        </p:sp>
        <p:sp>
          <p:nvSpPr>
            <p:cNvPr id="741" name="Google Shape;741;p38"/>
            <p:cNvSpPr txBox="1"/>
            <p:nvPr/>
          </p:nvSpPr>
          <p:spPr>
            <a:xfrm>
              <a:off x="6420400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42" name="Google Shape;742;p38"/>
            <p:cNvSpPr txBox="1"/>
            <p:nvPr/>
          </p:nvSpPr>
          <p:spPr>
            <a:xfrm>
              <a:off x="10055310" y="634237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PECUARIOS</a:t>
              </a:r>
              <a:endParaRPr/>
            </a:p>
          </p:txBody>
        </p:sp>
        <p:sp>
          <p:nvSpPr>
            <p:cNvPr id="743" name="Google Shape;743;p38"/>
            <p:cNvSpPr txBox="1"/>
            <p:nvPr/>
          </p:nvSpPr>
          <p:spPr>
            <a:xfrm>
              <a:off x="6805379" y="262971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2009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8"/>
            <p:cNvSpPr txBox="1"/>
            <p:nvPr/>
          </p:nvSpPr>
          <p:spPr>
            <a:xfrm>
              <a:off x="7409314" y="496750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8"/>
            <p:cNvSpPr txBox="1"/>
            <p:nvPr/>
          </p:nvSpPr>
          <p:spPr>
            <a:xfrm>
              <a:off x="8589047" y="382637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1080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8"/>
            <p:cNvSpPr txBox="1"/>
            <p:nvPr/>
          </p:nvSpPr>
          <p:spPr>
            <a:xfrm>
              <a:off x="9118074" y="5094012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8"/>
            <p:cNvSpPr txBox="1"/>
            <p:nvPr/>
          </p:nvSpPr>
          <p:spPr>
            <a:xfrm>
              <a:off x="9597346" y="494012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8"/>
            <p:cNvSpPr txBox="1"/>
            <p:nvPr/>
          </p:nvSpPr>
          <p:spPr>
            <a:xfrm>
              <a:off x="10687252" y="4259399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734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9" name="Google Shape;749;p38"/>
          <p:cNvGrpSpPr/>
          <p:nvPr/>
        </p:nvGrpSpPr>
        <p:grpSpPr>
          <a:xfrm>
            <a:off x="10203712" y="332912"/>
            <a:ext cx="1645085" cy="1166088"/>
            <a:chOff x="10276683" y="1094372"/>
            <a:chExt cx="1645085" cy="1166088"/>
          </a:xfrm>
        </p:grpSpPr>
        <p:sp>
          <p:nvSpPr>
            <p:cNvPr id="750" name="Google Shape;750;p38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751" name="Google Shape;751;p38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8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8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8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3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39"/>
          <p:cNvSpPr txBox="1"/>
          <p:nvPr/>
        </p:nvSpPr>
        <p:spPr>
          <a:xfrm>
            <a:off x="486975" y="1560183"/>
            <a:ext cx="2605141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Capacitaciones</a:t>
            </a:r>
            <a:endParaRPr b="1" i="0" sz="3200" u="none" cap="none" strike="noStrike">
              <a:solidFill>
                <a:schemeClr val="lt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762" name="Google Shape;762;p39"/>
          <p:cNvSpPr txBox="1"/>
          <p:nvPr/>
        </p:nvSpPr>
        <p:spPr>
          <a:xfrm>
            <a:off x="6620973" y="1579469"/>
            <a:ext cx="5097136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Medidas Sanitaria - productos que no cumplen especificaciones de la normativa (cuarentenados)</a:t>
            </a:r>
            <a:endParaRPr/>
          </a:p>
        </p:txBody>
      </p:sp>
      <p:sp>
        <p:nvSpPr>
          <p:cNvPr id="763" name="Google Shape;763;p39"/>
          <p:cNvSpPr txBox="1"/>
          <p:nvPr/>
        </p:nvSpPr>
        <p:spPr>
          <a:xfrm>
            <a:off x="1408825" y="1702580"/>
            <a:ext cx="3650051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# de muestras tomadas para la calidad de la formulación </a:t>
            </a:r>
            <a:endParaRPr/>
          </a:p>
        </p:txBody>
      </p:sp>
      <p:sp>
        <p:nvSpPr>
          <p:cNvPr id="764" name="Google Shape;764;p39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Registro de productos</a:t>
            </a:r>
            <a:endParaRPr/>
          </a:p>
        </p:txBody>
      </p:sp>
      <p:grpSp>
        <p:nvGrpSpPr>
          <p:cNvPr id="765" name="Google Shape;765;p39"/>
          <p:cNvGrpSpPr/>
          <p:nvPr/>
        </p:nvGrpSpPr>
        <p:grpSpPr>
          <a:xfrm>
            <a:off x="10203712" y="180860"/>
            <a:ext cx="1645085" cy="1166088"/>
            <a:chOff x="10276683" y="1094372"/>
            <a:chExt cx="1645085" cy="1166088"/>
          </a:xfrm>
        </p:grpSpPr>
        <p:sp>
          <p:nvSpPr>
            <p:cNvPr id="766" name="Google Shape;766;p39"/>
            <p:cNvSpPr txBox="1"/>
            <p:nvPr/>
          </p:nvSpPr>
          <p:spPr>
            <a:xfrm>
              <a:off x="10276683" y="1094372"/>
              <a:ext cx="1438054" cy="11660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11707739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11707739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9"/>
            <p:cNvSpPr/>
            <p:nvPr/>
          </p:nvSpPr>
          <p:spPr>
            <a:xfrm>
              <a:off x="11707739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9"/>
            <p:cNvSpPr/>
            <p:nvPr/>
          </p:nvSpPr>
          <p:spPr>
            <a:xfrm>
              <a:off x="11707739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1" name="Google Shape;771;p39"/>
          <p:cNvGrpSpPr/>
          <p:nvPr/>
        </p:nvGrpSpPr>
        <p:grpSpPr>
          <a:xfrm>
            <a:off x="713679" y="2334067"/>
            <a:ext cx="5489256" cy="4226467"/>
            <a:chOff x="713679" y="2480952"/>
            <a:chExt cx="5489256" cy="4226467"/>
          </a:xfrm>
        </p:grpSpPr>
        <p:pic>
          <p:nvPicPr>
            <p:cNvPr id="772" name="Google Shape;772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3679" y="2480952"/>
              <a:ext cx="5489256" cy="4044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3" name="Google Shape;773;p39"/>
            <p:cNvSpPr txBox="1"/>
            <p:nvPr/>
          </p:nvSpPr>
          <p:spPr>
            <a:xfrm>
              <a:off x="713679" y="6430420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74" name="Google Shape;774;p39"/>
            <p:cNvSpPr txBox="1"/>
            <p:nvPr/>
          </p:nvSpPr>
          <p:spPr>
            <a:xfrm>
              <a:off x="4348589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75" name="Google Shape;775;p39"/>
            <p:cNvSpPr txBox="1"/>
            <p:nvPr/>
          </p:nvSpPr>
          <p:spPr>
            <a:xfrm>
              <a:off x="2536846" y="6430420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76" name="Google Shape;776;p39"/>
            <p:cNvSpPr txBox="1"/>
            <p:nvPr/>
          </p:nvSpPr>
          <p:spPr>
            <a:xfrm>
              <a:off x="802459" y="253629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9"/>
            <p:cNvSpPr txBox="1"/>
            <p:nvPr/>
          </p:nvSpPr>
          <p:spPr>
            <a:xfrm>
              <a:off x="1703412" y="398857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9"/>
            <p:cNvSpPr txBox="1"/>
            <p:nvPr/>
          </p:nvSpPr>
          <p:spPr>
            <a:xfrm>
              <a:off x="2012695" y="5131573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9"/>
            <p:cNvSpPr txBox="1"/>
            <p:nvPr/>
          </p:nvSpPr>
          <p:spPr>
            <a:xfrm>
              <a:off x="2659146" y="3933707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9"/>
            <p:cNvSpPr txBox="1"/>
            <p:nvPr/>
          </p:nvSpPr>
          <p:spPr>
            <a:xfrm>
              <a:off x="3183582" y="3301695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9"/>
            <p:cNvSpPr txBox="1"/>
            <p:nvPr/>
          </p:nvSpPr>
          <p:spPr>
            <a:xfrm>
              <a:off x="3708017" y="451193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9"/>
            <p:cNvSpPr txBox="1"/>
            <p:nvPr/>
          </p:nvSpPr>
          <p:spPr>
            <a:xfrm>
              <a:off x="4326582" y="377234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9"/>
            <p:cNvSpPr txBox="1"/>
            <p:nvPr/>
          </p:nvSpPr>
          <p:spPr>
            <a:xfrm>
              <a:off x="4864464" y="2696576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9"/>
            <p:cNvSpPr txBox="1"/>
            <p:nvPr/>
          </p:nvSpPr>
          <p:spPr>
            <a:xfrm>
              <a:off x="5429241" y="490189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39"/>
          <p:cNvGrpSpPr/>
          <p:nvPr/>
        </p:nvGrpSpPr>
        <p:grpSpPr>
          <a:xfrm>
            <a:off x="6466700" y="2966456"/>
            <a:ext cx="5437399" cy="3594077"/>
            <a:chOff x="6466700" y="3113341"/>
            <a:chExt cx="5437399" cy="3594077"/>
          </a:xfrm>
        </p:grpSpPr>
        <p:pic>
          <p:nvPicPr>
            <p:cNvPr id="786" name="Google Shape;786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66700" y="3238077"/>
              <a:ext cx="5374846" cy="3169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7" name="Google Shape;787;p39"/>
            <p:cNvSpPr txBox="1"/>
            <p:nvPr/>
          </p:nvSpPr>
          <p:spPr>
            <a:xfrm>
              <a:off x="6550664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VETERINARIOS</a:t>
              </a:r>
              <a:endParaRPr/>
            </a:p>
          </p:txBody>
        </p:sp>
        <p:sp>
          <p:nvSpPr>
            <p:cNvPr id="788" name="Google Shape;788;p39"/>
            <p:cNvSpPr txBox="1"/>
            <p:nvPr/>
          </p:nvSpPr>
          <p:spPr>
            <a:xfrm>
              <a:off x="8344547" y="6430418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FERTILIZANTES</a:t>
              </a:r>
              <a:endParaRPr/>
            </a:p>
          </p:txBody>
        </p:sp>
        <p:sp>
          <p:nvSpPr>
            <p:cNvPr id="789" name="Google Shape;789;p39"/>
            <p:cNvSpPr txBox="1"/>
            <p:nvPr/>
          </p:nvSpPr>
          <p:spPr>
            <a:xfrm>
              <a:off x="10160689" y="6430419"/>
              <a:ext cx="1743410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AGRÍCOLAS</a:t>
              </a:r>
              <a:endParaRPr/>
            </a:p>
          </p:txBody>
        </p:sp>
        <p:sp>
          <p:nvSpPr>
            <p:cNvPr id="790" name="Google Shape;790;p39"/>
            <p:cNvSpPr txBox="1"/>
            <p:nvPr/>
          </p:nvSpPr>
          <p:spPr>
            <a:xfrm>
              <a:off x="6667375" y="3113341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9"/>
            <p:cNvSpPr txBox="1"/>
            <p:nvPr/>
          </p:nvSpPr>
          <p:spPr>
            <a:xfrm>
              <a:off x="7239964" y="409325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9"/>
            <p:cNvSpPr txBox="1"/>
            <p:nvPr/>
          </p:nvSpPr>
          <p:spPr>
            <a:xfrm>
              <a:off x="7738181" y="4901894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9"/>
            <p:cNvSpPr txBox="1"/>
            <p:nvPr/>
          </p:nvSpPr>
          <p:spPr>
            <a:xfrm>
              <a:off x="8708909" y="5051245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9"/>
            <p:cNvSpPr txBox="1"/>
            <p:nvPr/>
          </p:nvSpPr>
          <p:spPr>
            <a:xfrm>
              <a:off x="9371726" y="429635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9"/>
            <p:cNvSpPr txBox="1"/>
            <p:nvPr/>
          </p:nvSpPr>
          <p:spPr>
            <a:xfrm>
              <a:off x="10918181" y="4503020"/>
              <a:ext cx="6063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0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Actividades relevantes</a:t>
            </a:r>
            <a:endParaRPr/>
          </a:p>
        </p:txBody>
      </p:sp>
      <p:sp>
        <p:nvSpPr>
          <p:cNvPr id="802" name="Google Shape;802;p4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3" name="Google Shape;80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8087" y="218155"/>
            <a:ext cx="675064" cy="6589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4" name="Google Shape;804;p40"/>
          <p:cNvGrpSpPr/>
          <p:nvPr/>
        </p:nvGrpSpPr>
        <p:grpSpPr>
          <a:xfrm>
            <a:off x="8157972" y="1230125"/>
            <a:ext cx="4727944" cy="4700336"/>
            <a:chOff x="8260446" y="2178955"/>
            <a:chExt cx="3810558" cy="3788307"/>
          </a:xfrm>
        </p:grpSpPr>
        <p:grpSp>
          <p:nvGrpSpPr>
            <p:cNvPr id="805" name="Google Shape;805;p40"/>
            <p:cNvGrpSpPr/>
            <p:nvPr/>
          </p:nvGrpSpPr>
          <p:grpSpPr>
            <a:xfrm>
              <a:off x="9621621" y="2828466"/>
              <a:ext cx="999545" cy="550840"/>
              <a:chOff x="2459513" y="598324"/>
              <a:chExt cx="999545" cy="550840"/>
            </a:xfrm>
          </p:grpSpPr>
          <p:sp>
            <p:nvSpPr>
              <p:cNvPr id="806" name="Google Shape;806;p40"/>
              <p:cNvSpPr/>
              <p:nvPr/>
            </p:nvSpPr>
            <p:spPr>
              <a:xfrm>
                <a:off x="2459513" y="649511"/>
                <a:ext cx="999545" cy="499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40"/>
              <p:cNvSpPr txBox="1"/>
              <p:nvPr/>
            </p:nvSpPr>
            <p:spPr>
              <a:xfrm>
                <a:off x="2459513" y="598324"/>
                <a:ext cx="999545" cy="499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6975" lIns="6975" spcFirstLastPara="1" rIns="6975" wrap="square" tIns="69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en-US" sz="14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Impacto en el sector o ciudadanía</a:t>
                </a:r>
                <a:endParaRPr b="1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8" name="Google Shape;808;p40"/>
            <p:cNvSpPr/>
            <p:nvPr/>
          </p:nvSpPr>
          <p:spPr>
            <a:xfrm>
              <a:off x="8724429" y="3263829"/>
              <a:ext cx="1798776" cy="1799050"/>
            </a:xfrm>
            <a:custGeom>
              <a:rect b="b" l="l" r="r" t="t"/>
              <a:pathLst>
                <a:path extrusionOk="0" h="120000" w="120000">
                  <a:moveTo>
                    <a:pt x="96481" y="23524"/>
                  </a:moveTo>
                  <a:lnTo>
                    <a:pt x="87165" y="32840"/>
                  </a:lnTo>
                  <a:cubicBezTo>
                    <a:pt x="75945" y="21617"/>
                    <a:pt x="58981" y="18448"/>
                    <a:pt x="44467" y="24865"/>
                  </a:cubicBezTo>
                  <a:cubicBezTo>
                    <a:pt x="29954" y="31283"/>
                    <a:pt x="20881" y="45964"/>
                    <a:pt x="21631" y="61816"/>
                  </a:cubicBezTo>
                  <a:cubicBezTo>
                    <a:pt x="22381" y="77668"/>
                    <a:pt x="32801" y="91427"/>
                    <a:pt x="47855" y="96445"/>
                  </a:cubicBezTo>
                  <a:lnTo>
                    <a:pt x="47294" y="88508"/>
                  </a:lnTo>
                  <a:lnTo>
                    <a:pt x="63170" y="104890"/>
                  </a:lnTo>
                  <a:lnTo>
                    <a:pt x="49407" y="118429"/>
                  </a:lnTo>
                  <a:lnTo>
                    <a:pt x="48838" y="110367"/>
                  </a:lnTo>
                  <a:cubicBezTo>
                    <a:pt x="27395" y="105615"/>
                    <a:pt x="11311" y="87806"/>
                    <a:pt x="8761" y="65990"/>
                  </a:cubicBezTo>
                  <a:cubicBezTo>
                    <a:pt x="6211" y="44174"/>
                    <a:pt x="17753" y="23136"/>
                    <a:pt x="37522" y="13566"/>
                  </a:cubicBezTo>
                  <a:cubicBezTo>
                    <a:pt x="57291" y="3995"/>
                    <a:pt x="80952" y="7992"/>
                    <a:pt x="96481" y="23524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9" name="Google Shape;809;p40"/>
            <p:cNvGrpSpPr/>
            <p:nvPr/>
          </p:nvGrpSpPr>
          <p:grpSpPr>
            <a:xfrm>
              <a:off x="9213544" y="3858537"/>
              <a:ext cx="2857460" cy="592441"/>
              <a:chOff x="2051436" y="1628395"/>
              <a:chExt cx="2857460" cy="592441"/>
            </a:xfrm>
          </p:grpSpPr>
          <p:sp>
            <p:nvSpPr>
              <p:cNvPr id="810" name="Google Shape;810;p40"/>
              <p:cNvSpPr/>
              <p:nvPr/>
            </p:nvSpPr>
            <p:spPr>
              <a:xfrm>
                <a:off x="2051436" y="1628395"/>
                <a:ext cx="2857460" cy="558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40"/>
              <p:cNvSpPr txBox="1"/>
              <p:nvPr/>
            </p:nvSpPr>
            <p:spPr>
              <a:xfrm>
                <a:off x="2051436" y="1662674"/>
                <a:ext cx="2199730" cy="55816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6975" lIns="6975" spcFirstLastPara="1" rIns="6975" wrap="square" tIns="697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-US" sz="11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Garantía de eficacia : </a:t>
                </a:r>
                <a:r>
                  <a:rPr b="0" i="0" lang="en-US" sz="11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Asegurar que los insumos agropecuarios cumplan con su función, sin regulación el agricultor corre el riesgo de adquirir productos adulterados.</a:t>
                </a:r>
                <a:endParaRPr b="0" i="0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12" name="Google Shape;812;p40"/>
            <p:cNvSpPr/>
            <p:nvPr/>
          </p:nvSpPr>
          <p:spPr>
            <a:xfrm>
              <a:off x="9352058" y="4421216"/>
              <a:ext cx="1545427" cy="1546046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13" name="Google Shape;813;p40"/>
            <p:cNvGrpSpPr/>
            <p:nvPr/>
          </p:nvGrpSpPr>
          <p:grpSpPr>
            <a:xfrm>
              <a:off x="8260446" y="4823944"/>
              <a:ext cx="2429994" cy="757168"/>
              <a:chOff x="1098338" y="2593802"/>
              <a:chExt cx="2429994" cy="757168"/>
            </a:xfrm>
          </p:grpSpPr>
          <p:sp>
            <p:nvSpPr>
              <p:cNvPr id="814" name="Google Shape;814;p40"/>
              <p:cNvSpPr/>
              <p:nvPr/>
            </p:nvSpPr>
            <p:spPr>
              <a:xfrm>
                <a:off x="1098338" y="2593802"/>
                <a:ext cx="2429994" cy="552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40"/>
              <p:cNvSpPr txBox="1"/>
              <p:nvPr/>
            </p:nvSpPr>
            <p:spPr>
              <a:xfrm>
                <a:off x="1466088" y="2798939"/>
                <a:ext cx="1959293" cy="55203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6975" lIns="6975" spcFirstLastPara="1" rIns="6975" wrap="square" tIns="697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-US" sz="11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Acceso a mercados internacionales:</a:t>
                </a:r>
                <a:r>
                  <a:rPr b="0" i="0" lang="en-US" sz="11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Cumplir con los estándares de registro es obligatorio para exportar.</a:t>
                </a:r>
                <a:endParaRPr b="0" i="0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16" name="Google Shape;816;p40"/>
            <p:cNvSpPr/>
            <p:nvPr/>
          </p:nvSpPr>
          <p:spPr>
            <a:xfrm>
              <a:off x="9224033" y="2178955"/>
              <a:ext cx="1798776" cy="1799050"/>
            </a:xfrm>
            <a:custGeom>
              <a:rect b="b" l="l" r="r" t="t"/>
              <a:pathLst>
                <a:path extrusionOk="0" h="120000" w="120000">
                  <a:moveTo>
                    <a:pt x="8412" y="60000"/>
                  </a:move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3"/>
                    <a:pt x="107126" y="25773"/>
                    <a:pt x="111044" y="52526"/>
                  </a:cubicBezTo>
                  <a:cubicBezTo>
                    <a:pt x="114961" y="79279"/>
                    <a:pt x="97559" y="104517"/>
                    <a:pt x="71162" y="110367"/>
                  </a:cubicBezTo>
                  <a:lnTo>
                    <a:pt x="70593" y="118429"/>
                  </a:lnTo>
                  <a:lnTo>
                    <a:pt x="56830" y="104890"/>
                  </a:lnTo>
                  <a:lnTo>
                    <a:pt x="72706" y="88508"/>
                  </a:lnTo>
                  <a:lnTo>
                    <a:pt x="72145" y="96445"/>
                  </a:lnTo>
                  <a:cubicBezTo>
                    <a:pt x="90761" y="90240"/>
                    <a:pt x="101708" y="70999"/>
                    <a:pt x="97532" y="51824"/>
                  </a:cubicBezTo>
                  <a:cubicBezTo>
                    <a:pt x="93356" y="32649"/>
                    <a:pt x="75399" y="19705"/>
                    <a:pt x="55889" y="21805"/>
                  </a:cubicBezTo>
                  <a:cubicBezTo>
                    <a:pt x="36379" y="23906"/>
                    <a:pt x="21588" y="40375"/>
                    <a:pt x="21588" y="6000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7" name="Google Shape;817;p40"/>
          <p:cNvGrpSpPr/>
          <p:nvPr/>
        </p:nvGrpSpPr>
        <p:grpSpPr>
          <a:xfrm>
            <a:off x="176569" y="810945"/>
            <a:ext cx="7772400" cy="5929206"/>
            <a:chOff x="176569" y="810945"/>
            <a:chExt cx="7772400" cy="5929206"/>
          </a:xfrm>
        </p:grpSpPr>
        <p:pic>
          <p:nvPicPr>
            <p:cNvPr id="818" name="Google Shape;818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6569" y="1228592"/>
              <a:ext cx="7772400" cy="518364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19" name="Google Shape;819;p40"/>
            <p:cNvGrpSpPr/>
            <p:nvPr/>
          </p:nvGrpSpPr>
          <p:grpSpPr>
            <a:xfrm>
              <a:off x="343931" y="810945"/>
              <a:ext cx="1657995" cy="1184940"/>
              <a:chOff x="10423628" y="1094372"/>
              <a:chExt cx="1657995" cy="1184940"/>
            </a:xfrm>
          </p:grpSpPr>
          <p:sp>
            <p:nvSpPr>
              <p:cNvPr id="820" name="Google Shape;820;p40"/>
              <p:cNvSpPr txBox="1"/>
              <p:nvPr/>
            </p:nvSpPr>
            <p:spPr>
              <a:xfrm>
                <a:off x="10643569" y="1094372"/>
                <a:ext cx="1438054" cy="11849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GUAYAS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LOS RÍOS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SANTA ELENA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BOLÍVAR</a:t>
                </a:r>
                <a:endParaRPr/>
              </a:p>
            </p:txBody>
          </p:sp>
          <p:sp>
            <p:nvSpPr>
              <p:cNvPr id="821" name="Google Shape;821;p40"/>
              <p:cNvSpPr/>
              <p:nvPr/>
            </p:nvSpPr>
            <p:spPr>
              <a:xfrm>
                <a:off x="10423628" y="1185523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40"/>
              <p:cNvSpPr/>
              <p:nvPr/>
            </p:nvSpPr>
            <p:spPr>
              <a:xfrm>
                <a:off x="10423628" y="1457664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40"/>
              <p:cNvSpPr/>
              <p:nvPr/>
            </p:nvSpPr>
            <p:spPr>
              <a:xfrm>
                <a:off x="10423628" y="1729805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40"/>
              <p:cNvSpPr/>
              <p:nvPr/>
            </p:nvSpPr>
            <p:spPr>
              <a:xfrm>
                <a:off x="10423628" y="2001945"/>
                <a:ext cx="214029" cy="21402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25" name="Google Shape;825;p40"/>
            <p:cNvSpPr txBox="1"/>
            <p:nvPr/>
          </p:nvSpPr>
          <p:spPr>
            <a:xfrm>
              <a:off x="740780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PROD. AGROPECUARIOS INSPECCIONADOS</a:t>
              </a:r>
              <a:endParaRPr/>
            </a:p>
          </p:txBody>
        </p:sp>
        <p:sp>
          <p:nvSpPr>
            <p:cNvPr id="826" name="Google Shape;826;p40"/>
            <p:cNvSpPr txBox="1"/>
            <p:nvPr/>
          </p:nvSpPr>
          <p:spPr>
            <a:xfrm>
              <a:off x="3136740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CAPACITADOS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NORMATIVA VIGENTE</a:t>
              </a:r>
              <a:endParaRPr/>
            </a:p>
          </p:txBody>
        </p:sp>
        <p:sp>
          <p:nvSpPr>
            <p:cNvPr id="827" name="Google Shape;827;p40"/>
            <p:cNvSpPr txBox="1"/>
            <p:nvPr/>
          </p:nvSpPr>
          <p:spPr>
            <a:xfrm>
              <a:off x="5497976" y="6309264"/>
              <a:ext cx="1917353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USUARIOS ATENDIDOS</a:t>
              </a:r>
              <a:endParaRPr/>
            </a:p>
          </p:txBody>
        </p:sp>
        <p:sp>
          <p:nvSpPr>
            <p:cNvPr id="828" name="Google Shape;828;p40"/>
            <p:cNvSpPr txBox="1"/>
            <p:nvPr/>
          </p:nvSpPr>
          <p:spPr>
            <a:xfrm>
              <a:off x="949124" y="2196696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740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0"/>
            <p:cNvSpPr txBox="1"/>
            <p:nvPr/>
          </p:nvSpPr>
          <p:spPr>
            <a:xfrm>
              <a:off x="1516283" y="3041648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522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0"/>
            <p:cNvSpPr txBox="1"/>
            <p:nvPr/>
          </p:nvSpPr>
          <p:spPr>
            <a:xfrm>
              <a:off x="1909822" y="3666681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0"/>
            <p:cNvSpPr txBox="1"/>
            <p:nvPr/>
          </p:nvSpPr>
          <p:spPr>
            <a:xfrm>
              <a:off x="2280212" y="401392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0"/>
            <p:cNvSpPr txBox="1"/>
            <p:nvPr/>
          </p:nvSpPr>
          <p:spPr>
            <a:xfrm>
              <a:off x="3194612" y="3597233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0"/>
            <p:cNvSpPr txBox="1"/>
            <p:nvPr/>
          </p:nvSpPr>
          <p:spPr>
            <a:xfrm>
              <a:off x="3727047" y="4002347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0"/>
            <p:cNvSpPr txBox="1"/>
            <p:nvPr/>
          </p:nvSpPr>
          <p:spPr>
            <a:xfrm>
              <a:off x="4143736" y="4442185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0"/>
            <p:cNvSpPr txBox="1"/>
            <p:nvPr/>
          </p:nvSpPr>
          <p:spPr>
            <a:xfrm>
              <a:off x="4514126" y="436116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0"/>
            <p:cNvSpPr txBox="1"/>
            <p:nvPr/>
          </p:nvSpPr>
          <p:spPr>
            <a:xfrm>
              <a:off x="5197033" y="235874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723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0"/>
            <p:cNvSpPr txBox="1"/>
            <p:nvPr/>
          </p:nvSpPr>
          <p:spPr>
            <a:xfrm>
              <a:off x="5891514" y="1641112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879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0"/>
            <p:cNvSpPr txBox="1"/>
            <p:nvPr/>
          </p:nvSpPr>
          <p:spPr>
            <a:xfrm>
              <a:off x="6366076" y="3944474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0"/>
            <p:cNvSpPr txBox="1"/>
            <p:nvPr/>
          </p:nvSpPr>
          <p:spPr>
            <a:xfrm>
              <a:off x="6771189" y="3620383"/>
              <a:ext cx="5384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41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42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2"/>
          <p:cNvSpPr txBox="1"/>
          <p:nvPr/>
        </p:nvSpPr>
        <p:spPr>
          <a:xfrm>
            <a:off x="871015" y="5597444"/>
            <a:ext cx="4402316" cy="8309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Realización de 2 trabajos de tesis de pregrado para estudiantes de la carrera de Agronomía de la Universidad de Guayaquil.</a:t>
            </a:r>
            <a:endParaRPr/>
          </a:p>
        </p:txBody>
      </p:sp>
      <p:pic>
        <p:nvPicPr>
          <p:cNvPr descr="Gemini_Generated_Image_hh8oebhh8oebhh8o.png" id="853" name="Google Shape;8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804332"/>
            <a:ext cx="6194777" cy="47934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4" name="Google Shape;854;p42"/>
          <p:cNvGrpSpPr/>
          <p:nvPr/>
        </p:nvGrpSpPr>
        <p:grpSpPr>
          <a:xfrm>
            <a:off x="6481394" y="172277"/>
            <a:ext cx="4144273" cy="6403501"/>
            <a:chOff x="6481394" y="172277"/>
            <a:chExt cx="4144273" cy="6403501"/>
          </a:xfrm>
        </p:grpSpPr>
        <p:grpSp>
          <p:nvGrpSpPr>
            <p:cNvPr id="855" name="Google Shape;855;p42"/>
            <p:cNvGrpSpPr/>
            <p:nvPr/>
          </p:nvGrpSpPr>
          <p:grpSpPr>
            <a:xfrm>
              <a:off x="6481394" y="172277"/>
              <a:ext cx="4144273" cy="6403501"/>
              <a:chOff x="6481394" y="172277"/>
              <a:chExt cx="4144273" cy="6403501"/>
            </a:xfrm>
          </p:grpSpPr>
          <p:pic>
            <p:nvPicPr>
              <p:cNvPr descr="Gemini_Generated_Image_ndzbzyndzbzyndzb.png" id="856" name="Google Shape;856;p4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481394" y="172277"/>
                <a:ext cx="4144273" cy="44211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emini_Generated_Image_ndzbzyndzbzyndzb.png" id="857" name="Google Shape;857;p42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481394" y="4487334"/>
                <a:ext cx="4144273" cy="208844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58" name="Google Shape;858;p42"/>
            <p:cNvSpPr txBox="1"/>
            <p:nvPr/>
          </p:nvSpPr>
          <p:spPr>
            <a:xfrm>
              <a:off x="8113889" y="586298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Entomología y Malacología </a:t>
              </a: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1.043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nsecto.png" id="859" name="Google Shape;859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43257" y="567960"/>
              <a:ext cx="445055" cy="445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acterias.png" id="860" name="Google Shape;860;p4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37497" y="1634390"/>
              <a:ext cx="484978" cy="4849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ueba-de-sangre.png" id="861" name="Google Shape;861;p4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897610" y="3699975"/>
              <a:ext cx="542482" cy="542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2" name="Google Shape;862;p42"/>
            <p:cNvSpPr txBox="1"/>
            <p:nvPr/>
          </p:nvSpPr>
          <p:spPr>
            <a:xfrm>
              <a:off x="8113889" y="1686964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Fitopatología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1.207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2"/>
            <p:cNvSpPr txBox="1"/>
            <p:nvPr/>
          </p:nvSpPr>
          <p:spPr>
            <a:xfrm>
              <a:off x="8113889" y="2618298"/>
              <a:ext cx="2201333" cy="707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Control de calidad de semillas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1.783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2"/>
            <p:cNvSpPr txBox="1"/>
            <p:nvPr/>
          </p:nvSpPr>
          <p:spPr>
            <a:xfrm>
              <a:off x="8113889" y="3718964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Diagnóstico Animal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2.556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2"/>
            <p:cNvSpPr txBox="1"/>
            <p:nvPr/>
          </p:nvSpPr>
          <p:spPr>
            <a:xfrm>
              <a:off x="8113889" y="4791408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Calidad de leche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2"/>
            <p:cNvSpPr txBox="1"/>
            <p:nvPr/>
          </p:nvSpPr>
          <p:spPr>
            <a:xfrm>
              <a:off x="8113889" y="5849741"/>
              <a:ext cx="2201333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LDR Puerto Marítimo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958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laca-de-petri.png" id="867" name="Google Shape;867;p4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936471" y="2695220"/>
              <a:ext cx="522113" cy="522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uestra.png" id="868" name="Google Shape;868;p4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920088" y="4769555"/>
              <a:ext cx="550333" cy="5503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observacion.png" id="869" name="Google Shape;869;p4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6935753" y="5813777"/>
              <a:ext cx="522821" cy="5228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3"/>
          <p:cNvSpPr txBox="1"/>
          <p:nvPr/>
        </p:nvSpPr>
        <p:spPr>
          <a:xfrm>
            <a:off x="565998" y="1656177"/>
            <a:ext cx="11417455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Recurso Humano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44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44"/>
          <p:cNvSpPr txBox="1"/>
          <p:nvPr/>
        </p:nvSpPr>
        <p:spPr>
          <a:xfrm>
            <a:off x="1672253" y="1688355"/>
            <a:ext cx="268257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Bajo dependencia</a:t>
            </a:r>
            <a:endParaRPr/>
          </a:p>
        </p:txBody>
      </p:sp>
      <p:grpSp>
        <p:nvGrpSpPr>
          <p:cNvPr id="883" name="Google Shape;883;p44"/>
          <p:cNvGrpSpPr/>
          <p:nvPr/>
        </p:nvGrpSpPr>
        <p:grpSpPr>
          <a:xfrm>
            <a:off x="4942367" y="448804"/>
            <a:ext cx="2307265" cy="626138"/>
            <a:chOff x="4433777" y="267657"/>
            <a:chExt cx="2307265" cy="626138"/>
          </a:xfrm>
        </p:grpSpPr>
        <p:sp>
          <p:nvSpPr>
            <p:cNvPr id="884" name="Google Shape;884;p44"/>
            <p:cNvSpPr txBox="1"/>
            <p:nvPr/>
          </p:nvSpPr>
          <p:spPr>
            <a:xfrm>
              <a:off x="4936233" y="332912"/>
              <a:ext cx="1804809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Personal</a:t>
              </a:r>
              <a:endParaRPr/>
            </a:p>
          </p:txBody>
        </p:sp>
        <p:pic>
          <p:nvPicPr>
            <p:cNvPr id="885" name="Google Shape;885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33777" y="267657"/>
              <a:ext cx="626138" cy="6261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6" name="Google Shape;886;p44"/>
          <p:cNvSpPr txBox="1"/>
          <p:nvPr/>
        </p:nvSpPr>
        <p:spPr>
          <a:xfrm>
            <a:off x="8055644" y="1688355"/>
            <a:ext cx="2883545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Servicios profesionales</a:t>
            </a:r>
            <a:endParaRPr/>
          </a:p>
        </p:txBody>
      </p:sp>
      <p:grpSp>
        <p:nvGrpSpPr>
          <p:cNvPr id="887" name="Google Shape;887;p44"/>
          <p:cNvGrpSpPr/>
          <p:nvPr/>
        </p:nvGrpSpPr>
        <p:grpSpPr>
          <a:xfrm>
            <a:off x="196534" y="2169871"/>
            <a:ext cx="1657995" cy="1184940"/>
            <a:chOff x="10423628" y="1094372"/>
            <a:chExt cx="1657995" cy="1184940"/>
          </a:xfrm>
        </p:grpSpPr>
        <p:sp>
          <p:nvSpPr>
            <p:cNvPr id="888" name="Google Shape;888;p44"/>
            <p:cNvSpPr txBox="1"/>
            <p:nvPr/>
          </p:nvSpPr>
          <p:spPr>
            <a:xfrm>
              <a:off x="10643569" y="1094372"/>
              <a:ext cx="1438054" cy="11849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889" name="Google Shape;889;p44"/>
            <p:cNvSpPr/>
            <p:nvPr/>
          </p:nvSpPr>
          <p:spPr>
            <a:xfrm>
              <a:off x="10423628" y="118552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4"/>
            <p:cNvSpPr/>
            <p:nvPr/>
          </p:nvSpPr>
          <p:spPr>
            <a:xfrm>
              <a:off x="10423628" y="1457664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4"/>
            <p:cNvSpPr/>
            <p:nvPr/>
          </p:nvSpPr>
          <p:spPr>
            <a:xfrm>
              <a:off x="10423628" y="1729805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4"/>
            <p:cNvSpPr/>
            <p:nvPr/>
          </p:nvSpPr>
          <p:spPr>
            <a:xfrm>
              <a:off x="10423628" y="2001945"/>
              <a:ext cx="214029" cy="2140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3" name="Google Shape;893;p44"/>
          <p:cNvGrpSpPr/>
          <p:nvPr/>
        </p:nvGrpSpPr>
        <p:grpSpPr>
          <a:xfrm>
            <a:off x="632348" y="2857811"/>
            <a:ext cx="4482982" cy="3602353"/>
            <a:chOff x="632348" y="2857811"/>
            <a:chExt cx="4482982" cy="3602353"/>
          </a:xfrm>
        </p:grpSpPr>
        <p:sp>
          <p:nvSpPr>
            <p:cNvPr id="894" name="Google Shape;894;p44"/>
            <p:cNvSpPr txBox="1"/>
            <p:nvPr/>
          </p:nvSpPr>
          <p:spPr>
            <a:xfrm>
              <a:off x="902247" y="5998499"/>
              <a:ext cx="1540012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ADMINISTRATIVO</a:t>
              </a:r>
              <a:endParaRPr/>
            </a:p>
          </p:txBody>
        </p:sp>
        <p:sp>
          <p:nvSpPr>
            <p:cNvPr id="895" name="Google Shape;895;p44"/>
            <p:cNvSpPr txBox="1"/>
            <p:nvPr/>
          </p:nvSpPr>
          <p:spPr>
            <a:xfrm>
              <a:off x="3366352" y="5998499"/>
              <a:ext cx="1540012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pic>
          <p:nvPicPr>
            <p:cNvPr id="896" name="Google Shape;896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2348" y="2857811"/>
              <a:ext cx="4482982" cy="31785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7" name="Google Shape;897;p44"/>
            <p:cNvSpPr txBox="1"/>
            <p:nvPr/>
          </p:nvSpPr>
          <p:spPr>
            <a:xfrm>
              <a:off x="3190925" y="288083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76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4"/>
            <p:cNvSpPr txBox="1"/>
            <p:nvPr/>
          </p:nvSpPr>
          <p:spPr>
            <a:xfrm>
              <a:off x="1213170" y="5036107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4"/>
            <p:cNvSpPr txBox="1"/>
            <p:nvPr/>
          </p:nvSpPr>
          <p:spPr>
            <a:xfrm>
              <a:off x="709621" y="462048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4"/>
            <p:cNvSpPr txBox="1"/>
            <p:nvPr/>
          </p:nvSpPr>
          <p:spPr>
            <a:xfrm>
              <a:off x="1592111" y="520086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4"/>
            <p:cNvSpPr txBox="1"/>
            <p:nvPr/>
          </p:nvSpPr>
          <p:spPr>
            <a:xfrm>
              <a:off x="2012241" y="5225578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4"/>
            <p:cNvSpPr txBox="1"/>
            <p:nvPr/>
          </p:nvSpPr>
          <p:spPr>
            <a:xfrm>
              <a:off x="3664386" y="4550596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4"/>
            <p:cNvSpPr txBox="1"/>
            <p:nvPr/>
          </p:nvSpPr>
          <p:spPr>
            <a:xfrm>
              <a:off x="4018613" y="4904823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4"/>
            <p:cNvSpPr txBox="1"/>
            <p:nvPr/>
          </p:nvSpPr>
          <p:spPr>
            <a:xfrm>
              <a:off x="4500067" y="520086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44"/>
          <p:cNvGrpSpPr/>
          <p:nvPr/>
        </p:nvGrpSpPr>
        <p:grpSpPr>
          <a:xfrm>
            <a:off x="7499155" y="2576578"/>
            <a:ext cx="4019424" cy="3883586"/>
            <a:chOff x="7740629" y="2157655"/>
            <a:chExt cx="4019424" cy="3883586"/>
          </a:xfrm>
        </p:grpSpPr>
        <p:pic>
          <p:nvPicPr>
            <p:cNvPr id="906" name="Google Shape;906;p4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050416" y="2514400"/>
              <a:ext cx="2849350" cy="26701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7" name="Google Shape;907;p44"/>
            <p:cNvSpPr txBox="1"/>
            <p:nvPr/>
          </p:nvSpPr>
          <p:spPr>
            <a:xfrm>
              <a:off x="9116072" y="5579576"/>
              <a:ext cx="1244318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sp>
          <p:nvSpPr>
            <p:cNvPr id="908" name="Google Shape;908;p44"/>
            <p:cNvSpPr txBox="1"/>
            <p:nvPr/>
          </p:nvSpPr>
          <p:spPr>
            <a:xfrm>
              <a:off x="7740629" y="3683353"/>
              <a:ext cx="1438054" cy="8002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122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(INCLUIDOS LOS TÉCNICOS DE MANGO)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4"/>
            <p:cNvSpPr txBox="1"/>
            <p:nvPr/>
          </p:nvSpPr>
          <p:spPr>
            <a:xfrm>
              <a:off x="10081698" y="3582942"/>
              <a:ext cx="9166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35</a:t>
              </a:r>
              <a:endParaRPr/>
            </a:p>
          </p:txBody>
        </p:sp>
        <p:sp>
          <p:nvSpPr>
            <p:cNvPr id="910" name="Google Shape;910;p44"/>
            <p:cNvSpPr txBox="1"/>
            <p:nvPr/>
          </p:nvSpPr>
          <p:spPr>
            <a:xfrm>
              <a:off x="10459395" y="2724105"/>
              <a:ext cx="1300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911" name="Google Shape;911;p44"/>
            <p:cNvSpPr txBox="1"/>
            <p:nvPr/>
          </p:nvSpPr>
          <p:spPr>
            <a:xfrm>
              <a:off x="9370090" y="2157655"/>
              <a:ext cx="1300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4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45"/>
          <p:cNvSpPr txBox="1"/>
          <p:nvPr/>
        </p:nvSpPr>
        <p:spPr>
          <a:xfrm>
            <a:off x="7697166" y="1688355"/>
            <a:ext cx="324202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Prácticas Preprofesionales</a:t>
            </a:r>
            <a:endParaRPr/>
          </a:p>
        </p:txBody>
      </p:sp>
      <p:sp>
        <p:nvSpPr>
          <p:cNvPr id="919" name="Google Shape;919;p45"/>
          <p:cNvSpPr txBox="1"/>
          <p:nvPr/>
        </p:nvSpPr>
        <p:spPr>
          <a:xfrm>
            <a:off x="1796206" y="1688355"/>
            <a:ext cx="246401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Atención ciudadana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5</a:t>
            </a:r>
            <a:endParaRPr b="1" i="0" sz="18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0" name="Google Shape;920;p45"/>
          <p:cNvGrpSpPr/>
          <p:nvPr/>
        </p:nvGrpSpPr>
        <p:grpSpPr>
          <a:xfrm>
            <a:off x="1502889" y="2303568"/>
            <a:ext cx="2851940" cy="2797305"/>
            <a:chOff x="8319798" y="2606849"/>
            <a:chExt cx="2851940" cy="2797305"/>
          </a:xfrm>
        </p:grpSpPr>
        <p:pic>
          <p:nvPicPr>
            <p:cNvPr id="921" name="Google Shape;921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19798" y="2606849"/>
              <a:ext cx="2851940" cy="2797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2" name="Google Shape;922;p45"/>
            <p:cNvSpPr txBox="1"/>
            <p:nvPr/>
          </p:nvSpPr>
          <p:spPr>
            <a:xfrm>
              <a:off x="9774417" y="3819056"/>
              <a:ext cx="1153767" cy="634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HOMBRES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74.032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59,53%</a:t>
              </a:r>
              <a:endParaRPr/>
            </a:p>
          </p:txBody>
        </p:sp>
        <p:sp>
          <p:nvSpPr>
            <p:cNvPr id="923" name="Google Shape;923;p45"/>
            <p:cNvSpPr txBox="1"/>
            <p:nvPr/>
          </p:nvSpPr>
          <p:spPr>
            <a:xfrm>
              <a:off x="8691357" y="3201256"/>
              <a:ext cx="1153767" cy="634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MUJERES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50.324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40,47%</a:t>
              </a:r>
              <a:endParaRPr/>
            </a:p>
          </p:txBody>
        </p:sp>
      </p:grpSp>
      <p:sp>
        <p:nvSpPr>
          <p:cNvPr id="924" name="Google Shape;924;p45"/>
          <p:cNvSpPr txBox="1"/>
          <p:nvPr/>
        </p:nvSpPr>
        <p:spPr>
          <a:xfrm>
            <a:off x="1370699" y="5009308"/>
            <a:ext cx="3315033" cy="927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Montubios, afroecuatorianos, pueblo indígena, cholos, mestizos, wichwa, kichuas, Shuar.</a:t>
            </a:r>
            <a:endParaRPr/>
          </a:p>
        </p:txBody>
      </p:sp>
      <p:sp>
        <p:nvSpPr>
          <p:cNvPr id="925" name="Google Shape;925;p45"/>
          <p:cNvSpPr txBox="1"/>
          <p:nvPr/>
        </p:nvSpPr>
        <p:spPr>
          <a:xfrm>
            <a:off x="1370699" y="6039474"/>
            <a:ext cx="3315033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USUARIOS ATENDIDOS: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124.356</a:t>
            </a:r>
            <a:endParaRPr/>
          </a:p>
        </p:txBody>
      </p:sp>
      <p:grpSp>
        <p:nvGrpSpPr>
          <p:cNvPr id="926" name="Google Shape;926;p45"/>
          <p:cNvGrpSpPr/>
          <p:nvPr/>
        </p:nvGrpSpPr>
        <p:grpSpPr>
          <a:xfrm>
            <a:off x="4134021" y="590043"/>
            <a:ext cx="3923957" cy="523921"/>
            <a:chOff x="4175648" y="563724"/>
            <a:chExt cx="3923957" cy="523921"/>
          </a:xfrm>
        </p:grpSpPr>
        <p:sp>
          <p:nvSpPr>
            <p:cNvPr id="927" name="Google Shape;927;p45"/>
            <p:cNvSpPr txBox="1"/>
            <p:nvPr/>
          </p:nvSpPr>
          <p:spPr>
            <a:xfrm>
              <a:off x="4685732" y="563724"/>
              <a:ext cx="341387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Aporte a la sociedad</a:t>
              </a:r>
              <a:endParaRPr/>
            </a:p>
          </p:txBody>
        </p:sp>
        <p:pic>
          <p:nvPicPr>
            <p:cNvPr id="928" name="Google Shape;928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175648" y="563724"/>
              <a:ext cx="523921" cy="5239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9" name="Google Shape;929;p45"/>
          <p:cNvGrpSpPr/>
          <p:nvPr/>
        </p:nvGrpSpPr>
        <p:grpSpPr>
          <a:xfrm>
            <a:off x="7153444" y="2285010"/>
            <a:ext cx="4698058" cy="3676967"/>
            <a:chOff x="7153444" y="2285010"/>
            <a:chExt cx="4698058" cy="3676967"/>
          </a:xfrm>
        </p:grpSpPr>
        <p:sp>
          <p:nvSpPr>
            <p:cNvPr id="930" name="Google Shape;930;p45"/>
            <p:cNvSpPr txBox="1"/>
            <p:nvPr/>
          </p:nvSpPr>
          <p:spPr>
            <a:xfrm>
              <a:off x="7889473" y="5592645"/>
              <a:ext cx="2597191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PRACTICANTES:</a:t>
              </a: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96</a:t>
              </a:r>
              <a:endParaRPr/>
            </a:p>
          </p:txBody>
        </p:sp>
        <p:grpSp>
          <p:nvGrpSpPr>
            <p:cNvPr id="931" name="Google Shape;931;p45"/>
            <p:cNvGrpSpPr/>
            <p:nvPr/>
          </p:nvGrpSpPr>
          <p:grpSpPr>
            <a:xfrm>
              <a:off x="10451941" y="2285010"/>
              <a:ext cx="1399561" cy="590547"/>
              <a:chOff x="9032775" y="281423"/>
              <a:chExt cx="1399561" cy="590547"/>
            </a:xfrm>
          </p:grpSpPr>
          <p:sp>
            <p:nvSpPr>
              <p:cNvPr id="932" name="Google Shape;932;p45"/>
              <p:cNvSpPr txBox="1"/>
              <p:nvPr/>
            </p:nvSpPr>
            <p:spPr>
              <a:xfrm>
                <a:off x="9238245" y="281423"/>
                <a:ext cx="1194091" cy="3350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MASCULINO</a:t>
                </a:r>
                <a:endParaRPr/>
              </a:p>
            </p:txBody>
          </p:sp>
          <p:sp>
            <p:nvSpPr>
              <p:cNvPr id="933" name="Google Shape;933;p45"/>
              <p:cNvSpPr/>
              <p:nvPr/>
            </p:nvSpPr>
            <p:spPr>
              <a:xfrm>
                <a:off x="9035792" y="353402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45"/>
              <p:cNvSpPr/>
              <p:nvPr/>
            </p:nvSpPr>
            <p:spPr>
              <a:xfrm>
                <a:off x="9032775" y="608857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45"/>
              <p:cNvSpPr txBox="1"/>
              <p:nvPr/>
            </p:nvSpPr>
            <p:spPr>
              <a:xfrm>
                <a:off x="9238244" y="536878"/>
                <a:ext cx="1005772" cy="3350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FEMENINO</a:t>
                </a:r>
                <a:endParaRPr/>
              </a:p>
            </p:txBody>
          </p:sp>
        </p:grpSp>
        <p:pic>
          <p:nvPicPr>
            <p:cNvPr id="936" name="Google Shape;936;p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53444" y="2450356"/>
              <a:ext cx="4069248" cy="27495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7" name="Google Shape;937;p45"/>
            <p:cNvSpPr txBox="1"/>
            <p:nvPr/>
          </p:nvSpPr>
          <p:spPr>
            <a:xfrm>
              <a:off x="7396224" y="5117834"/>
              <a:ext cx="884678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/>
            </a:p>
          </p:txBody>
        </p:sp>
        <p:sp>
          <p:nvSpPr>
            <p:cNvPr id="938" name="Google Shape;938;p45"/>
            <p:cNvSpPr txBox="1"/>
            <p:nvPr/>
          </p:nvSpPr>
          <p:spPr>
            <a:xfrm>
              <a:off x="8338777" y="5117834"/>
              <a:ext cx="1006996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/>
            </a:p>
          </p:txBody>
        </p:sp>
        <p:sp>
          <p:nvSpPr>
            <p:cNvPr id="939" name="Google Shape;939;p45"/>
            <p:cNvSpPr txBox="1"/>
            <p:nvPr/>
          </p:nvSpPr>
          <p:spPr>
            <a:xfrm>
              <a:off x="9403648" y="5117834"/>
              <a:ext cx="1134318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/>
            </a:p>
          </p:txBody>
        </p:sp>
        <p:sp>
          <p:nvSpPr>
            <p:cNvPr id="940" name="Google Shape;940;p45"/>
            <p:cNvSpPr txBox="1"/>
            <p:nvPr/>
          </p:nvSpPr>
          <p:spPr>
            <a:xfrm>
              <a:off x="10595841" y="5117834"/>
              <a:ext cx="844950" cy="253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/>
            </a:p>
          </p:txBody>
        </p:sp>
        <p:sp>
          <p:nvSpPr>
            <p:cNvPr id="941" name="Google Shape;941;p45"/>
            <p:cNvSpPr txBox="1"/>
            <p:nvPr/>
          </p:nvSpPr>
          <p:spPr>
            <a:xfrm>
              <a:off x="7396224" y="3240644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45"/>
            <p:cNvSpPr txBox="1"/>
            <p:nvPr/>
          </p:nvSpPr>
          <p:spPr>
            <a:xfrm>
              <a:off x="7766614" y="2407267"/>
              <a:ext cx="57582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41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45"/>
            <p:cNvSpPr txBox="1"/>
            <p:nvPr/>
          </p:nvSpPr>
          <p:spPr>
            <a:xfrm>
              <a:off x="8461098" y="4131829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45"/>
            <p:cNvSpPr txBox="1"/>
            <p:nvPr/>
          </p:nvSpPr>
          <p:spPr>
            <a:xfrm>
              <a:off x="8796762" y="4131829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5"/>
            <p:cNvSpPr txBox="1"/>
            <p:nvPr/>
          </p:nvSpPr>
          <p:spPr>
            <a:xfrm>
              <a:off x="9352347" y="3911910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5"/>
            <p:cNvSpPr txBox="1"/>
            <p:nvPr/>
          </p:nvSpPr>
          <p:spPr>
            <a:xfrm>
              <a:off x="9699587" y="4062381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5"/>
            <p:cNvSpPr txBox="1"/>
            <p:nvPr/>
          </p:nvSpPr>
          <p:spPr>
            <a:xfrm>
              <a:off x="10162575" y="3715140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5"/>
            <p:cNvSpPr txBox="1"/>
            <p:nvPr/>
          </p:nvSpPr>
          <p:spPr>
            <a:xfrm>
              <a:off x="10498240" y="3310026"/>
              <a:ext cx="3703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46"/>
          <p:cNvSpPr/>
          <p:nvPr/>
        </p:nvSpPr>
        <p:spPr>
          <a:xfrm>
            <a:off x="493889" y="1767145"/>
            <a:ext cx="5149528" cy="1916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creciente inseguridad en determinadas áreas de las provincias de la zona 5 ha restringido el acceso del personal técnico a varios sectores en diferentes cantones, lo cual pone en riesgo tanto la integridad de los servidores como la continuidad de las actividades institucionales.</a:t>
            </a:r>
            <a:endParaRPr/>
          </a:p>
        </p:txBody>
      </p:sp>
      <p:sp>
        <p:nvSpPr>
          <p:cNvPr id="955" name="Google Shape;955;p46"/>
          <p:cNvSpPr/>
          <p:nvPr/>
        </p:nvSpPr>
        <p:spPr>
          <a:xfrm>
            <a:off x="6440449" y="1767146"/>
            <a:ext cx="5040649" cy="19160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ausencia del servicio de correos ha generado retrasos logísticos que afectan los cronogramas técnicos establecidos, dificultando la entrega oportuna de documentación esencial para el proceso de certificación.</a:t>
            </a:r>
            <a:endParaRPr/>
          </a:p>
        </p:txBody>
      </p:sp>
      <p:sp>
        <p:nvSpPr>
          <p:cNvPr id="956" name="Google Shape;956;p46"/>
          <p:cNvSpPr txBox="1"/>
          <p:nvPr/>
        </p:nvSpPr>
        <p:spPr>
          <a:xfrm>
            <a:off x="3860170" y="436422"/>
            <a:ext cx="5716097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Desafíos operacionales identificados</a:t>
            </a:r>
            <a:endParaRPr/>
          </a:p>
        </p:txBody>
      </p:sp>
      <p:sp>
        <p:nvSpPr>
          <p:cNvPr id="957" name="Google Shape;957;p46"/>
          <p:cNvSpPr txBox="1"/>
          <p:nvPr/>
        </p:nvSpPr>
        <p:spPr>
          <a:xfrm>
            <a:off x="697009" y="1221465"/>
            <a:ext cx="474328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Limitaciones operativas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6"/>
          <p:cNvSpPr txBox="1"/>
          <p:nvPr/>
        </p:nvSpPr>
        <p:spPr>
          <a:xfrm>
            <a:off x="6589129" y="1221465"/>
            <a:ext cx="474328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Impacto en servicios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46"/>
          <p:cNvSpPr txBox="1"/>
          <p:nvPr/>
        </p:nvSpPr>
        <p:spPr>
          <a:xfrm>
            <a:off x="697010" y="3791611"/>
            <a:ext cx="4743287" cy="28623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Deterioro del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parque automotor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escasez de vehículos en condiciones óptimas ha dificultado el cumplimiento de los recorridos programados, generando retrasos en las actividades de control, vigilancia y supervisión técnica.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46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46"/>
          <p:cNvSpPr txBox="1"/>
          <p:nvPr/>
        </p:nvSpPr>
        <p:spPr>
          <a:xfrm>
            <a:off x="6589130" y="3791611"/>
            <a:ext cx="4743287" cy="28623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Acceso restringido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productores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impedimento del ingreso a sitios de producción de musáceas por parte de productores ha dificultado la realización de una vigilancia fitosanitaria más óptima para detectar plagas de importancia.</a:t>
            </a:r>
            <a:endParaRPr/>
          </a:p>
        </p:txBody>
      </p:sp>
      <p:pic>
        <p:nvPicPr>
          <p:cNvPr descr="logistica.png" id="962" name="Google Shape;96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4998" y="327377"/>
            <a:ext cx="677335" cy="677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gricultor.png" id="963" name="Google Shape;963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6155" y="3809999"/>
            <a:ext cx="883356" cy="883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ioneta.png" id="964" name="Google Shape;964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0778" y="3756377"/>
            <a:ext cx="874889" cy="874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47"/>
          <p:cNvSpPr/>
          <p:nvPr/>
        </p:nvSpPr>
        <p:spPr>
          <a:xfrm>
            <a:off x="5432777" y="1128411"/>
            <a:ext cx="4289654" cy="260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Coordinación con Fuerzas de Seguridad</a:t>
            </a:r>
            <a:endParaRPr b="1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47"/>
          <p:cNvSpPr/>
          <p:nvPr/>
        </p:nvSpPr>
        <p:spPr>
          <a:xfrm>
            <a:off x="5432777" y="1530485"/>
            <a:ext cx="5503334" cy="882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Gestionar con Policía Nacional o el Ejército Nacional el apoyo en la ejecución de las labores de manera segura, garantizando el acceso a zonas de riesgo.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47"/>
          <p:cNvSpPr/>
          <p:nvPr/>
        </p:nvSpPr>
        <p:spPr>
          <a:xfrm>
            <a:off x="5729111" y="3143552"/>
            <a:ext cx="3262923" cy="29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Participación en Mesas Técnicas</a:t>
            </a:r>
            <a:endParaRPr b="1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47"/>
          <p:cNvSpPr/>
          <p:nvPr/>
        </p:nvSpPr>
        <p:spPr>
          <a:xfrm>
            <a:off x="5729111" y="3545626"/>
            <a:ext cx="5503334" cy="882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Participación activa en mesas técnicas provinciales y nacionales, promoviendo el enfoque preventivo y el respaldo operativo en zonas de alto riesgo.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47"/>
          <p:cNvSpPr txBox="1"/>
          <p:nvPr/>
        </p:nvSpPr>
        <p:spPr>
          <a:xfrm>
            <a:off x="3860170" y="168311"/>
            <a:ext cx="5716097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Acciones de mejora implementadas</a:t>
            </a:r>
            <a:endParaRPr/>
          </a:p>
        </p:txBody>
      </p:sp>
      <p:sp>
        <p:nvSpPr>
          <p:cNvPr id="975" name="Google Shape;975;p47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47"/>
          <p:cNvSpPr/>
          <p:nvPr/>
        </p:nvSpPr>
        <p:spPr>
          <a:xfrm>
            <a:off x="5432777" y="5257614"/>
            <a:ext cx="2464995" cy="29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Alternativas de Logística</a:t>
            </a:r>
            <a:endParaRPr b="1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47"/>
          <p:cNvSpPr/>
          <p:nvPr/>
        </p:nvSpPr>
        <p:spPr>
          <a:xfrm>
            <a:off x="5432777" y="5659688"/>
            <a:ext cx="5503334" cy="901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caso de los envíos de valija asumir los costos con autorización de reembolso. Solicitar la movilización por parte de operadores y empresas, además de contar con la ayuda de técnicos contratados bajo proyectos.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8" name="Google Shape;97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582" y="1114777"/>
            <a:ext cx="4513974" cy="543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9684" y="3398025"/>
            <a:ext cx="701953" cy="685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teger.png" id="980" name="Google Shape;980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30889" y="1219200"/>
            <a:ext cx="612422" cy="612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istica.png" id="981" name="Google Shape;981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0887" y="5703710"/>
            <a:ext cx="677335" cy="67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8"/>
          <p:cNvSpPr txBox="1"/>
          <p:nvPr/>
        </p:nvSpPr>
        <p:spPr>
          <a:xfrm>
            <a:off x="305187" y="1849513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Administrativo – financiero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4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49"/>
          <p:cNvSpPr txBox="1"/>
          <p:nvPr/>
        </p:nvSpPr>
        <p:spPr>
          <a:xfrm>
            <a:off x="2230189" y="332912"/>
            <a:ext cx="773161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Asignación y ejecución presupuestaria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5 (Guayas, Los Ríos, Bolívar, Santa Elena)</a:t>
            </a:r>
            <a:endParaRPr/>
          </a:p>
        </p:txBody>
      </p:sp>
      <p:grpSp>
        <p:nvGrpSpPr>
          <p:cNvPr id="995" name="Google Shape;995;p49"/>
          <p:cNvGrpSpPr/>
          <p:nvPr/>
        </p:nvGrpSpPr>
        <p:grpSpPr>
          <a:xfrm>
            <a:off x="643983" y="1358153"/>
            <a:ext cx="10449840" cy="5365377"/>
            <a:chOff x="590195" y="1210236"/>
            <a:chExt cx="10449840" cy="5365377"/>
          </a:xfrm>
        </p:grpSpPr>
        <p:pic>
          <p:nvPicPr>
            <p:cNvPr id="996" name="Google Shape;996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90195" y="1210236"/>
              <a:ext cx="10449840" cy="53653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7" name="Google Shape;997;p49"/>
            <p:cNvSpPr txBox="1"/>
            <p:nvPr/>
          </p:nvSpPr>
          <p:spPr>
            <a:xfrm>
              <a:off x="4182036" y="2623725"/>
              <a:ext cx="25146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DE PRESUPUESTO INSTITUCIONAL ASIGNADO</a:t>
              </a:r>
              <a:endParaRPr/>
            </a:p>
          </p:txBody>
        </p:sp>
        <p:sp>
          <p:nvSpPr>
            <p:cNvPr id="998" name="Google Shape;998;p49"/>
            <p:cNvSpPr txBox="1"/>
            <p:nvPr/>
          </p:nvSpPr>
          <p:spPr>
            <a:xfrm>
              <a:off x="4446996" y="4004722"/>
              <a:ext cx="198468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EJECUTADO</a:t>
              </a:r>
              <a:endParaRPr/>
            </a:p>
          </p:txBody>
        </p:sp>
        <p:sp>
          <p:nvSpPr>
            <p:cNvPr id="999" name="Google Shape;999;p49"/>
            <p:cNvSpPr txBox="1"/>
            <p:nvPr/>
          </p:nvSpPr>
          <p:spPr>
            <a:xfrm>
              <a:off x="4446996" y="5066044"/>
              <a:ext cx="19846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PORCENTAJE DE EJECUCIÓN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9"/>
            <p:cNvSpPr txBox="1"/>
            <p:nvPr/>
          </p:nvSpPr>
          <p:spPr>
            <a:xfrm>
              <a:off x="7059393" y="2623725"/>
              <a:ext cx="235815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1.180.813,05</a:t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9"/>
            <p:cNvSpPr txBox="1"/>
            <p:nvPr/>
          </p:nvSpPr>
          <p:spPr>
            <a:xfrm>
              <a:off x="7059393" y="3850834"/>
              <a:ext cx="235815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1.164.142,22</a:t>
              </a:r>
              <a:endPara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9"/>
            <p:cNvSpPr txBox="1"/>
            <p:nvPr/>
          </p:nvSpPr>
          <p:spPr>
            <a:xfrm>
              <a:off x="7180730" y="503417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98,59%</a:t>
              </a:r>
              <a:endParaRPr b="1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50"/>
          <p:cNvSpPr txBox="1"/>
          <p:nvPr/>
        </p:nvSpPr>
        <p:spPr>
          <a:xfrm>
            <a:off x="2230189" y="332912"/>
            <a:ext cx="7731619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Procesos ejecutados</a:t>
            </a:r>
            <a:endParaRPr/>
          </a:p>
        </p:txBody>
      </p:sp>
      <p:grpSp>
        <p:nvGrpSpPr>
          <p:cNvPr id="1009" name="Google Shape;1009;p50"/>
          <p:cNvGrpSpPr/>
          <p:nvPr/>
        </p:nvGrpSpPr>
        <p:grpSpPr>
          <a:xfrm>
            <a:off x="2715920" y="1173586"/>
            <a:ext cx="5718430" cy="4759700"/>
            <a:chOff x="2449703" y="1266184"/>
            <a:chExt cx="5718430" cy="4759700"/>
          </a:xfrm>
        </p:grpSpPr>
        <p:pic>
          <p:nvPicPr>
            <p:cNvPr descr="Gemini_Generated_Image_ndzbzyndzbzyndzb.png" id="1010" name="Google Shape;1010;p5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23860" y="1604698"/>
              <a:ext cx="4144273" cy="4421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1" name="Google Shape;1011;p50"/>
            <p:cNvSpPr txBox="1"/>
            <p:nvPr/>
          </p:nvSpPr>
          <p:spPr>
            <a:xfrm>
              <a:off x="5656355" y="2041688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12.277,06</a:t>
              </a:r>
              <a:endPara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50"/>
            <p:cNvSpPr txBox="1"/>
            <p:nvPr/>
          </p:nvSpPr>
          <p:spPr>
            <a:xfrm>
              <a:off x="4023860" y="1266184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PROCESOS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50"/>
            <p:cNvSpPr txBox="1"/>
            <p:nvPr/>
          </p:nvSpPr>
          <p:spPr>
            <a:xfrm>
              <a:off x="4375229" y="2041688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50"/>
            <p:cNvSpPr txBox="1"/>
            <p:nvPr/>
          </p:nvSpPr>
          <p:spPr>
            <a:xfrm>
              <a:off x="4375229" y="3048686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50"/>
            <p:cNvSpPr txBox="1"/>
            <p:nvPr/>
          </p:nvSpPr>
          <p:spPr>
            <a:xfrm>
              <a:off x="4375229" y="4067258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50"/>
            <p:cNvSpPr txBox="1"/>
            <p:nvPr/>
          </p:nvSpPr>
          <p:spPr>
            <a:xfrm>
              <a:off x="4375229" y="5120554"/>
              <a:ext cx="706057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50"/>
            <p:cNvSpPr txBox="1"/>
            <p:nvPr/>
          </p:nvSpPr>
          <p:spPr>
            <a:xfrm>
              <a:off x="2449703" y="2087987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GUAYAS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50"/>
            <p:cNvSpPr txBox="1"/>
            <p:nvPr/>
          </p:nvSpPr>
          <p:spPr>
            <a:xfrm>
              <a:off x="2449703" y="3071835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RÍOS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50"/>
            <p:cNvSpPr txBox="1"/>
            <p:nvPr/>
          </p:nvSpPr>
          <p:spPr>
            <a:xfrm>
              <a:off x="2449703" y="4034351"/>
              <a:ext cx="15778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SANTA ELENA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50"/>
            <p:cNvSpPr txBox="1"/>
            <p:nvPr/>
          </p:nvSpPr>
          <p:spPr>
            <a:xfrm>
              <a:off x="2449703" y="5224726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BOLÍVAR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50"/>
            <p:cNvSpPr txBox="1"/>
            <p:nvPr/>
          </p:nvSpPr>
          <p:spPr>
            <a:xfrm>
              <a:off x="5979982" y="1266184"/>
              <a:ext cx="1577823" cy="338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50"/>
            <p:cNvSpPr txBox="1"/>
            <p:nvPr/>
          </p:nvSpPr>
          <p:spPr>
            <a:xfrm>
              <a:off x="5656355" y="3106559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102.529,73</a:t>
              </a:r>
              <a:endPara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50"/>
            <p:cNvSpPr txBox="1"/>
            <p:nvPr/>
          </p:nvSpPr>
          <p:spPr>
            <a:xfrm>
              <a:off x="5656355" y="4125131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6.924,75</a:t>
              </a:r>
              <a:endPara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50"/>
            <p:cNvSpPr txBox="1"/>
            <p:nvPr/>
          </p:nvSpPr>
          <p:spPr>
            <a:xfrm>
              <a:off x="5656355" y="5166853"/>
              <a:ext cx="22013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9.716,93</a:t>
              </a:r>
              <a:endParaRPr b="1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5" name="Google Shape;1025;p50"/>
          <p:cNvSpPr txBox="1"/>
          <p:nvPr/>
        </p:nvSpPr>
        <p:spPr>
          <a:xfrm>
            <a:off x="2881862" y="6022122"/>
            <a:ext cx="140821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50"/>
          <p:cNvSpPr txBox="1"/>
          <p:nvPr/>
        </p:nvSpPr>
        <p:spPr>
          <a:xfrm>
            <a:off x="4548850" y="6022122"/>
            <a:ext cx="107644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50"/>
          <p:cNvSpPr txBox="1"/>
          <p:nvPr/>
        </p:nvSpPr>
        <p:spPr>
          <a:xfrm>
            <a:off x="6167550" y="6022122"/>
            <a:ext cx="1956355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131.448,47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