
<file path=[Content_Types].xml><?xml version="1.0" encoding="utf-8"?>
<Types xmlns="http://schemas.openxmlformats.org/package/2006/content-types">
  <Default ContentType="image/jpeg" Extension="jpg"/>
  <Default ContentType="application/xml" Extension="xml"/>
  <Default ContentType="image/png" Extension="pn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20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19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19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12.xml"/>
  <Override ContentType="application/vnd.openxmlformats-officedocument.presentationml.slide+xml" PartName="/ppt/slides/slide17.xml"/>
  <Override ContentType="application/vnd.openxmlformats-officedocument.presentationml.slide+xml" PartName="/ppt/slides/slide20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48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  <p:sldId id="273" r:id="rId23"/>
    <p:sldId id="274" r:id="rId24"/>
    <p:sldId id="275" r:id="rId25"/>
  </p:sldIdLst>
  <p:sldSz cy="6858000" cx="12192000"/>
  <p:notesSz cx="9296400" cy="70104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  <p:ext uri="GoogleSlidesCustomDataVersion2">
      <go:slidesCustomData xmlns:go="http://customooxmlschemas.google.com/" r:id="rId26" roundtripDataSignature="AMtx7mitXMB6/X0RAZOhEEccWJqxqtTB7Q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2160" orient="horz"/>
        <p:guide pos="384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slide" Target="slides/slide15.xml"/><Relationship Id="rId22" Type="http://schemas.openxmlformats.org/officeDocument/2006/relationships/slide" Target="slides/slide17.xml"/><Relationship Id="rId21" Type="http://schemas.openxmlformats.org/officeDocument/2006/relationships/slide" Target="slides/slide16.xml"/><Relationship Id="rId24" Type="http://schemas.openxmlformats.org/officeDocument/2006/relationships/slide" Target="slides/slide19.xml"/><Relationship Id="rId23" Type="http://schemas.openxmlformats.org/officeDocument/2006/relationships/slide" Target="slides/slide18.xml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26" Type="http://customschemas.google.com/relationships/presentationmetadata" Target="metadata"/><Relationship Id="rId25" Type="http://schemas.openxmlformats.org/officeDocument/2006/relationships/slide" Target="slides/slide20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11" Type="http://schemas.openxmlformats.org/officeDocument/2006/relationships/slide" Target="slides/slide6.xml"/><Relationship Id="rId10" Type="http://schemas.openxmlformats.org/officeDocument/2006/relationships/slide" Target="slides/slide5.xml"/><Relationship Id="rId13" Type="http://schemas.openxmlformats.org/officeDocument/2006/relationships/slide" Target="slides/slide8.xml"/><Relationship Id="rId12" Type="http://schemas.openxmlformats.org/officeDocument/2006/relationships/slide" Target="slides/slide7.xml"/><Relationship Id="rId15" Type="http://schemas.openxmlformats.org/officeDocument/2006/relationships/slide" Target="slides/slide10.xml"/><Relationship Id="rId14" Type="http://schemas.openxmlformats.org/officeDocument/2006/relationships/slide" Target="slides/slide9.xml"/><Relationship Id="rId17" Type="http://schemas.openxmlformats.org/officeDocument/2006/relationships/slide" Target="slides/slide12.xml"/><Relationship Id="rId16" Type="http://schemas.openxmlformats.org/officeDocument/2006/relationships/slide" Target="slides/slide11.xml"/><Relationship Id="rId19" Type="http://schemas.openxmlformats.org/officeDocument/2006/relationships/slide" Target="slides/slide14.xml"/><Relationship Id="rId18" Type="http://schemas.openxmlformats.org/officeDocument/2006/relationships/slide" Target="slides/slide1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/>
          <p:nvPr>
            <p:ph idx="2" type="hdr"/>
          </p:nvPr>
        </p:nvSpPr>
        <p:spPr>
          <a:xfrm>
            <a:off x="0" y="0"/>
            <a:ext cx="4028440" cy="351737"/>
          </a:xfrm>
          <a:prstGeom prst="rect">
            <a:avLst/>
          </a:prstGeom>
          <a:noFill/>
          <a:ln>
            <a:noFill/>
          </a:ln>
        </p:spPr>
        <p:txBody>
          <a:bodyPr anchorCtr="0" anchor="t" bIns="46550" lIns="93150" spcFirstLastPara="1" rIns="93150" wrap="square" tIns="4655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4" name="Google Shape;4;n"/>
          <p:cNvSpPr txBox="1"/>
          <p:nvPr>
            <p:ph idx="10" type="dt"/>
          </p:nvPr>
        </p:nvSpPr>
        <p:spPr>
          <a:xfrm>
            <a:off x="5265809" y="0"/>
            <a:ext cx="4028440" cy="351737"/>
          </a:xfrm>
          <a:prstGeom prst="rect">
            <a:avLst/>
          </a:prstGeom>
          <a:noFill/>
          <a:ln>
            <a:noFill/>
          </a:ln>
        </p:spPr>
        <p:txBody>
          <a:bodyPr anchorCtr="0" anchor="t" bIns="46550" lIns="93150" spcFirstLastPara="1" rIns="93150" wrap="square" tIns="46550">
            <a:noAutofit/>
          </a:bodyPr>
          <a:lstStyle>
            <a:lvl1pPr lv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" name="Google Shape;5;n"/>
          <p:cNvSpPr/>
          <p:nvPr>
            <p:ph idx="3" type="sldImg"/>
          </p:nvPr>
        </p:nvSpPr>
        <p:spPr>
          <a:xfrm>
            <a:off x="2546350" y="876300"/>
            <a:ext cx="4203700" cy="236537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" name="Google Shape;6;n"/>
          <p:cNvSpPr txBox="1"/>
          <p:nvPr>
            <p:ph idx="1" type="body"/>
          </p:nvPr>
        </p:nvSpPr>
        <p:spPr>
          <a:xfrm>
            <a:off x="929640" y="3373755"/>
            <a:ext cx="7437120" cy="2760345"/>
          </a:xfrm>
          <a:prstGeom prst="rect">
            <a:avLst/>
          </a:prstGeom>
          <a:noFill/>
          <a:ln>
            <a:noFill/>
          </a:ln>
        </p:spPr>
        <p:txBody>
          <a:bodyPr anchorCtr="0" anchor="t" bIns="46550" lIns="93150" spcFirstLastPara="1" rIns="93150" wrap="square" tIns="46550">
            <a:noAutofit/>
          </a:bodyPr>
          <a:lstStyle>
            <a:lvl1pPr indent="-2286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28600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2860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28600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28600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7" name="Google Shape;7;n"/>
          <p:cNvSpPr txBox="1"/>
          <p:nvPr>
            <p:ph idx="11" type="ftr"/>
          </p:nvPr>
        </p:nvSpPr>
        <p:spPr>
          <a:xfrm>
            <a:off x="0" y="6658664"/>
            <a:ext cx="4028440" cy="351736"/>
          </a:xfrm>
          <a:prstGeom prst="rect">
            <a:avLst/>
          </a:prstGeom>
          <a:noFill/>
          <a:ln>
            <a:noFill/>
          </a:ln>
        </p:spPr>
        <p:txBody>
          <a:bodyPr anchorCtr="0" anchor="b" bIns="46550" lIns="93150" spcFirstLastPara="1" rIns="93150" wrap="square" tIns="4655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n"/>
          <p:cNvSpPr txBox="1"/>
          <p:nvPr>
            <p:ph idx="12" type="sldNum"/>
          </p:nvPr>
        </p:nvSpPr>
        <p:spPr>
          <a:xfrm>
            <a:off x="5265809" y="6658664"/>
            <a:ext cx="4028440" cy="351736"/>
          </a:xfrm>
          <a:prstGeom prst="rect">
            <a:avLst/>
          </a:prstGeom>
          <a:noFill/>
          <a:ln>
            <a:noFill/>
          </a:ln>
        </p:spPr>
        <p:txBody>
          <a:bodyPr anchorCtr="0" anchor="b" bIns="46550" lIns="93150" spcFirstLastPara="1" rIns="93150" wrap="square" tIns="4655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0" i="0" lang="es-EC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2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4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2:notes"/>
          <p:cNvSpPr/>
          <p:nvPr>
            <p:ph idx="2" type="sldImg"/>
          </p:nvPr>
        </p:nvSpPr>
        <p:spPr>
          <a:xfrm>
            <a:off x="2546350" y="876300"/>
            <a:ext cx="4203700" cy="236537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86" name="Google Shape;86;p2:notes"/>
          <p:cNvSpPr txBox="1"/>
          <p:nvPr>
            <p:ph idx="1" type="body"/>
          </p:nvPr>
        </p:nvSpPr>
        <p:spPr>
          <a:xfrm>
            <a:off x="929640" y="3373755"/>
            <a:ext cx="7437120" cy="2760345"/>
          </a:xfrm>
          <a:prstGeom prst="rect">
            <a:avLst/>
          </a:prstGeom>
          <a:noFill/>
          <a:ln>
            <a:noFill/>
          </a:ln>
        </p:spPr>
        <p:txBody>
          <a:bodyPr anchorCtr="0" anchor="t" bIns="46550" lIns="93150" spcFirstLastPara="1" rIns="93150" wrap="square" tIns="4655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s-EC">
                <a:latin typeface="Arial"/>
                <a:ea typeface="Arial"/>
                <a:cs typeface="Arial"/>
                <a:sym typeface="Arial"/>
              </a:rPr>
              <a:t>CAMBIAR EL NOMBRE DE LA INSTITUCIÓN TOMANDO EN CUENTA LA TIPOGRAFÍA GUBERNAMENTAL</a:t>
            </a:r>
            <a:endParaRPr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7" name="Google Shape;87;p2:notes"/>
          <p:cNvSpPr txBox="1"/>
          <p:nvPr>
            <p:ph idx="12" type="sldNum"/>
          </p:nvPr>
        </p:nvSpPr>
        <p:spPr>
          <a:xfrm>
            <a:off x="5265809" y="6658664"/>
            <a:ext cx="4028440" cy="351736"/>
          </a:xfrm>
          <a:prstGeom prst="rect">
            <a:avLst/>
          </a:prstGeom>
          <a:noFill/>
          <a:ln>
            <a:noFill/>
          </a:ln>
        </p:spPr>
        <p:txBody>
          <a:bodyPr anchorCtr="0" anchor="b" bIns="46550" lIns="93150" spcFirstLastPara="1" rIns="93150" wrap="square" tIns="4655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C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9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Google Shape;90;p1:notes"/>
          <p:cNvSpPr/>
          <p:nvPr>
            <p:ph idx="2" type="sldImg"/>
          </p:nvPr>
        </p:nvSpPr>
        <p:spPr>
          <a:xfrm>
            <a:off x="2546350" y="876300"/>
            <a:ext cx="4203700" cy="236537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91" name="Google Shape;91;p1:notes"/>
          <p:cNvSpPr txBox="1"/>
          <p:nvPr>
            <p:ph idx="1" type="body"/>
          </p:nvPr>
        </p:nvSpPr>
        <p:spPr>
          <a:xfrm>
            <a:off x="929640" y="3373755"/>
            <a:ext cx="7437120" cy="2760345"/>
          </a:xfrm>
          <a:prstGeom prst="rect">
            <a:avLst/>
          </a:prstGeom>
          <a:noFill/>
          <a:ln>
            <a:noFill/>
          </a:ln>
        </p:spPr>
        <p:txBody>
          <a:bodyPr anchorCtr="0" anchor="t" bIns="46550" lIns="93150" spcFirstLastPara="1" rIns="93150" wrap="square" tIns="4655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2" name="Google Shape;92;p1:notes"/>
          <p:cNvSpPr txBox="1"/>
          <p:nvPr>
            <p:ph idx="12" type="sldNum"/>
          </p:nvPr>
        </p:nvSpPr>
        <p:spPr>
          <a:xfrm>
            <a:off x="5265809" y="6658664"/>
            <a:ext cx="4028440" cy="351736"/>
          </a:xfrm>
          <a:prstGeom prst="rect">
            <a:avLst/>
          </a:prstGeom>
          <a:noFill/>
          <a:ln>
            <a:noFill/>
          </a:ln>
        </p:spPr>
        <p:txBody>
          <a:bodyPr anchorCtr="0" anchor="b" bIns="46550" lIns="93150" spcFirstLastPara="1" rIns="93150" wrap="square" tIns="4655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C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6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Google Shape;97;p18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98" name="Google Shape;98;p18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s-EC"/>
              <a:t>CONTENIDO: DIAGRAMACIÓN DE DIAPOSITIVA LIBRE. </a:t>
            </a:r>
            <a:endParaRPr/>
          </a:p>
        </p:txBody>
      </p:sp>
      <p:sp>
        <p:nvSpPr>
          <p:cNvPr id="99" name="Google Shape;99;p18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s-EC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6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p19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08" name="Google Shape;108;p19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s-EC"/>
              <a:t>CONTENIDO: DIAGRAMACIÓN DE DIAPOSITIVA LIBRE. </a:t>
            </a:r>
            <a:endParaRPr/>
          </a:p>
        </p:txBody>
      </p:sp>
      <p:sp>
        <p:nvSpPr>
          <p:cNvPr id="109" name="Google Shape;109;p19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s-EC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3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Google Shape;124;p20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25" name="Google Shape;125;p20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s-EC"/>
              <a:t>CONTENIDO: DIAGRAMACIÓN DE DIAPOSITIVA LIBRE. </a:t>
            </a:r>
            <a:endParaRPr/>
          </a:p>
        </p:txBody>
      </p:sp>
      <p:sp>
        <p:nvSpPr>
          <p:cNvPr id="126" name="Google Shape;126;p20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s-EC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8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Google Shape;129;p22:notes"/>
          <p:cNvSpPr/>
          <p:nvPr>
            <p:ph idx="2" type="sldImg"/>
          </p:nvPr>
        </p:nvSpPr>
        <p:spPr>
          <a:xfrm>
            <a:off x="2546350" y="876300"/>
            <a:ext cx="4203700" cy="236537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30" name="Google Shape;130;p22:notes"/>
          <p:cNvSpPr txBox="1"/>
          <p:nvPr>
            <p:ph idx="1" type="body"/>
          </p:nvPr>
        </p:nvSpPr>
        <p:spPr>
          <a:xfrm>
            <a:off x="929640" y="3373755"/>
            <a:ext cx="7437120" cy="2760345"/>
          </a:xfrm>
          <a:prstGeom prst="rect">
            <a:avLst/>
          </a:prstGeom>
          <a:noFill/>
          <a:ln>
            <a:noFill/>
          </a:ln>
        </p:spPr>
        <p:txBody>
          <a:bodyPr anchorCtr="0" anchor="t" bIns="46550" lIns="93150" spcFirstLastPara="1" rIns="93150" wrap="square" tIns="4655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s-EC">
                <a:latin typeface="Arial"/>
                <a:ea typeface="Arial"/>
                <a:cs typeface="Arial"/>
                <a:sym typeface="Arial"/>
              </a:rPr>
              <a:t>CONTENIDO: DIAGRAMACIÓN DE DIAPOSITIVA LIBRE. </a:t>
            </a:r>
            <a:endParaRPr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1" name="Google Shape;131;p22:notes"/>
          <p:cNvSpPr txBox="1"/>
          <p:nvPr>
            <p:ph idx="12" type="sldNum"/>
          </p:nvPr>
        </p:nvSpPr>
        <p:spPr>
          <a:xfrm>
            <a:off x="5265809" y="6658664"/>
            <a:ext cx="4028440" cy="351736"/>
          </a:xfrm>
          <a:prstGeom prst="rect">
            <a:avLst/>
          </a:prstGeom>
          <a:noFill/>
          <a:ln>
            <a:noFill/>
          </a:ln>
        </p:spPr>
        <p:txBody>
          <a:bodyPr anchorCtr="0" anchor="b" bIns="46550" lIns="93150" spcFirstLastPara="1" rIns="93150" wrap="square" tIns="4655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C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0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Google Shape;141;p23:notes"/>
          <p:cNvSpPr/>
          <p:nvPr>
            <p:ph idx="2" type="sldImg"/>
          </p:nvPr>
        </p:nvSpPr>
        <p:spPr>
          <a:xfrm>
            <a:off x="2546350" y="876300"/>
            <a:ext cx="4203700" cy="236537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42" name="Google Shape;142;p23:notes"/>
          <p:cNvSpPr txBox="1"/>
          <p:nvPr>
            <p:ph idx="1" type="body"/>
          </p:nvPr>
        </p:nvSpPr>
        <p:spPr>
          <a:xfrm>
            <a:off x="929640" y="3373755"/>
            <a:ext cx="7437120" cy="2760345"/>
          </a:xfrm>
          <a:prstGeom prst="rect">
            <a:avLst/>
          </a:prstGeom>
          <a:noFill/>
          <a:ln>
            <a:noFill/>
          </a:ln>
        </p:spPr>
        <p:txBody>
          <a:bodyPr anchorCtr="0" anchor="t" bIns="46550" lIns="93150" spcFirstLastPara="1" rIns="93150" wrap="square" tIns="4655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s-EC">
                <a:latin typeface="Arial"/>
                <a:ea typeface="Arial"/>
                <a:cs typeface="Arial"/>
                <a:sym typeface="Arial"/>
              </a:rPr>
              <a:t>CONTENIDO: DIAGRAMACIÓN DE DIAPOSITIVA LIBRE. </a:t>
            </a:r>
            <a:endParaRPr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3" name="Google Shape;143;p23:notes"/>
          <p:cNvSpPr txBox="1"/>
          <p:nvPr>
            <p:ph idx="12" type="sldNum"/>
          </p:nvPr>
        </p:nvSpPr>
        <p:spPr>
          <a:xfrm>
            <a:off x="5265809" y="6658664"/>
            <a:ext cx="4028440" cy="351736"/>
          </a:xfrm>
          <a:prstGeom prst="rect">
            <a:avLst/>
          </a:prstGeom>
          <a:noFill/>
          <a:ln>
            <a:noFill/>
          </a:ln>
        </p:spPr>
        <p:txBody>
          <a:bodyPr anchorCtr="0" anchor="b" bIns="46550" lIns="93150" spcFirstLastPara="1" rIns="93150" wrap="square" tIns="4655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C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0" name="Shape 1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Google Shape;151;p24:notes"/>
          <p:cNvSpPr/>
          <p:nvPr>
            <p:ph idx="2" type="sldImg"/>
          </p:nvPr>
        </p:nvSpPr>
        <p:spPr>
          <a:xfrm>
            <a:off x="2546350" y="876300"/>
            <a:ext cx="4203700" cy="236537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52" name="Google Shape;152;p24:notes"/>
          <p:cNvSpPr txBox="1"/>
          <p:nvPr>
            <p:ph idx="1" type="body"/>
          </p:nvPr>
        </p:nvSpPr>
        <p:spPr>
          <a:xfrm>
            <a:off x="929640" y="3373755"/>
            <a:ext cx="7437120" cy="2760345"/>
          </a:xfrm>
          <a:prstGeom prst="rect">
            <a:avLst/>
          </a:prstGeom>
          <a:noFill/>
          <a:ln>
            <a:noFill/>
          </a:ln>
        </p:spPr>
        <p:txBody>
          <a:bodyPr anchorCtr="0" anchor="t" bIns="46550" lIns="93150" spcFirstLastPara="1" rIns="93150" wrap="square" tIns="4655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s-EC">
                <a:latin typeface="Arial"/>
                <a:ea typeface="Arial"/>
                <a:cs typeface="Arial"/>
                <a:sym typeface="Arial"/>
              </a:rPr>
              <a:t>CONTENIDO: DIAGRAMACIÓN DE DIAPOSITIVA LIBRE. </a:t>
            </a:r>
            <a:endParaRPr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3" name="Google Shape;153;p24:notes"/>
          <p:cNvSpPr txBox="1"/>
          <p:nvPr>
            <p:ph idx="12" type="sldNum"/>
          </p:nvPr>
        </p:nvSpPr>
        <p:spPr>
          <a:xfrm>
            <a:off x="5265809" y="6658664"/>
            <a:ext cx="4028440" cy="351736"/>
          </a:xfrm>
          <a:prstGeom prst="rect">
            <a:avLst/>
          </a:prstGeom>
          <a:noFill/>
          <a:ln>
            <a:noFill/>
          </a:ln>
        </p:spPr>
        <p:txBody>
          <a:bodyPr anchorCtr="0" anchor="b" bIns="46550" lIns="93150" spcFirstLastPara="1" rIns="93150" wrap="square" tIns="4655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C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9" name="Shape 1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" name="Google Shape;160;p25:notes"/>
          <p:cNvSpPr/>
          <p:nvPr>
            <p:ph idx="2" type="sldImg"/>
          </p:nvPr>
        </p:nvSpPr>
        <p:spPr>
          <a:xfrm>
            <a:off x="2546350" y="876300"/>
            <a:ext cx="4203700" cy="236537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61" name="Google Shape;161;p25:notes"/>
          <p:cNvSpPr txBox="1"/>
          <p:nvPr>
            <p:ph idx="1" type="body"/>
          </p:nvPr>
        </p:nvSpPr>
        <p:spPr>
          <a:xfrm>
            <a:off x="929640" y="3373755"/>
            <a:ext cx="7437120" cy="2760345"/>
          </a:xfrm>
          <a:prstGeom prst="rect">
            <a:avLst/>
          </a:prstGeom>
          <a:noFill/>
          <a:ln>
            <a:noFill/>
          </a:ln>
        </p:spPr>
        <p:txBody>
          <a:bodyPr anchorCtr="0" anchor="t" bIns="46550" lIns="93150" spcFirstLastPara="1" rIns="93150" wrap="square" tIns="4655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s-EC">
                <a:latin typeface="Arial"/>
                <a:ea typeface="Arial"/>
                <a:cs typeface="Arial"/>
                <a:sym typeface="Arial"/>
              </a:rPr>
              <a:t>CONTENIDO: DIAGRAMACIÓN DE DIAPOSITIVA LIBRE. </a:t>
            </a:r>
            <a:endParaRPr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2" name="Google Shape;162;p25:notes"/>
          <p:cNvSpPr txBox="1"/>
          <p:nvPr>
            <p:ph idx="12" type="sldNum"/>
          </p:nvPr>
        </p:nvSpPr>
        <p:spPr>
          <a:xfrm>
            <a:off x="5265809" y="6658664"/>
            <a:ext cx="4028440" cy="351736"/>
          </a:xfrm>
          <a:prstGeom prst="rect">
            <a:avLst/>
          </a:prstGeom>
          <a:noFill/>
          <a:ln>
            <a:noFill/>
          </a:ln>
        </p:spPr>
        <p:txBody>
          <a:bodyPr anchorCtr="0" anchor="b" bIns="46550" lIns="93150" spcFirstLastPara="1" rIns="93150" wrap="square" tIns="4655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C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3" name="Shape 1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" name="Google Shape;174;p26:notes"/>
          <p:cNvSpPr/>
          <p:nvPr>
            <p:ph idx="2" type="sldImg"/>
          </p:nvPr>
        </p:nvSpPr>
        <p:spPr>
          <a:xfrm>
            <a:off x="2546350" y="876300"/>
            <a:ext cx="4203700" cy="236537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75" name="Google Shape;175;p26:notes"/>
          <p:cNvSpPr txBox="1"/>
          <p:nvPr>
            <p:ph idx="1" type="body"/>
          </p:nvPr>
        </p:nvSpPr>
        <p:spPr>
          <a:xfrm>
            <a:off x="929640" y="3373755"/>
            <a:ext cx="7437120" cy="2760345"/>
          </a:xfrm>
          <a:prstGeom prst="rect">
            <a:avLst/>
          </a:prstGeom>
          <a:noFill/>
          <a:ln>
            <a:noFill/>
          </a:ln>
        </p:spPr>
        <p:txBody>
          <a:bodyPr anchorCtr="0" anchor="t" bIns="46550" lIns="93150" spcFirstLastPara="1" rIns="93150" wrap="square" tIns="4655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s-EC">
                <a:latin typeface="Arial"/>
                <a:ea typeface="Arial"/>
                <a:cs typeface="Arial"/>
                <a:sym typeface="Arial"/>
              </a:rPr>
              <a:t>CONTENIDO: DIAGRAMACIÓN DE DIAPOSITIVA LIBRE. </a:t>
            </a:r>
            <a:endParaRPr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6" name="Google Shape;176;p26:notes"/>
          <p:cNvSpPr txBox="1"/>
          <p:nvPr>
            <p:ph idx="12" type="sldNum"/>
          </p:nvPr>
        </p:nvSpPr>
        <p:spPr>
          <a:xfrm>
            <a:off x="5265809" y="6658664"/>
            <a:ext cx="4028440" cy="351736"/>
          </a:xfrm>
          <a:prstGeom prst="rect">
            <a:avLst/>
          </a:prstGeom>
          <a:noFill/>
          <a:ln>
            <a:noFill/>
          </a:ln>
        </p:spPr>
        <p:txBody>
          <a:bodyPr anchorCtr="0" anchor="b" bIns="46550" lIns="93150" spcFirstLastPara="1" rIns="93150" wrap="square" tIns="4655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C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3" name="Shape 1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" name="Google Shape;184;p27:notes"/>
          <p:cNvSpPr/>
          <p:nvPr>
            <p:ph idx="2" type="sldImg"/>
          </p:nvPr>
        </p:nvSpPr>
        <p:spPr>
          <a:xfrm>
            <a:off x="2546350" y="876300"/>
            <a:ext cx="4203700" cy="236537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85" name="Google Shape;185;p27:notes"/>
          <p:cNvSpPr txBox="1"/>
          <p:nvPr>
            <p:ph idx="1" type="body"/>
          </p:nvPr>
        </p:nvSpPr>
        <p:spPr>
          <a:xfrm>
            <a:off x="929640" y="3373755"/>
            <a:ext cx="7437120" cy="2760345"/>
          </a:xfrm>
          <a:prstGeom prst="rect">
            <a:avLst/>
          </a:prstGeom>
          <a:noFill/>
          <a:ln>
            <a:noFill/>
          </a:ln>
        </p:spPr>
        <p:txBody>
          <a:bodyPr anchorCtr="0" anchor="t" bIns="46550" lIns="93150" spcFirstLastPara="1" rIns="93150" wrap="square" tIns="4655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s-EC">
                <a:latin typeface="Arial"/>
                <a:ea typeface="Arial"/>
                <a:cs typeface="Arial"/>
                <a:sym typeface="Arial"/>
              </a:rPr>
              <a:t>CONTENIDO: DIAGRAMACIÓN DE DIAPOSITIVA LIBRE. </a:t>
            </a:r>
            <a:endParaRPr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6" name="Google Shape;186;p27:notes"/>
          <p:cNvSpPr txBox="1"/>
          <p:nvPr>
            <p:ph idx="12" type="sldNum"/>
          </p:nvPr>
        </p:nvSpPr>
        <p:spPr>
          <a:xfrm>
            <a:off x="5265809" y="6658664"/>
            <a:ext cx="4028440" cy="351736"/>
          </a:xfrm>
          <a:prstGeom prst="rect">
            <a:avLst/>
          </a:prstGeom>
          <a:noFill/>
          <a:ln>
            <a:noFill/>
          </a:ln>
        </p:spPr>
        <p:txBody>
          <a:bodyPr anchorCtr="0" anchor="b" bIns="46550" lIns="93150" spcFirstLastPara="1" rIns="93150" wrap="square" tIns="4655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C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0" name="Shape 2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1" name="Google Shape;201;p28:notes"/>
          <p:cNvSpPr/>
          <p:nvPr>
            <p:ph idx="2" type="sldImg"/>
          </p:nvPr>
        </p:nvSpPr>
        <p:spPr>
          <a:xfrm>
            <a:off x="2546350" y="876300"/>
            <a:ext cx="4203700" cy="236537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02" name="Google Shape;202;p28:notes"/>
          <p:cNvSpPr txBox="1"/>
          <p:nvPr>
            <p:ph idx="1" type="body"/>
          </p:nvPr>
        </p:nvSpPr>
        <p:spPr>
          <a:xfrm>
            <a:off x="929640" y="3373755"/>
            <a:ext cx="7437120" cy="2760345"/>
          </a:xfrm>
          <a:prstGeom prst="rect">
            <a:avLst/>
          </a:prstGeom>
          <a:noFill/>
          <a:ln>
            <a:noFill/>
          </a:ln>
        </p:spPr>
        <p:txBody>
          <a:bodyPr anchorCtr="0" anchor="t" bIns="46550" lIns="93150" spcFirstLastPara="1" rIns="93150" wrap="square" tIns="4655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s-EC">
                <a:latin typeface="Arial"/>
                <a:ea typeface="Arial"/>
                <a:cs typeface="Arial"/>
                <a:sym typeface="Arial"/>
              </a:rPr>
              <a:t>CONTENIDO: DIAGRAMACIÓN DE DIAPOSITIVA LIBRE. </a:t>
            </a:r>
            <a:endParaRPr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3" name="Google Shape;203;p28:notes"/>
          <p:cNvSpPr txBox="1"/>
          <p:nvPr>
            <p:ph idx="12" type="sldNum"/>
          </p:nvPr>
        </p:nvSpPr>
        <p:spPr>
          <a:xfrm>
            <a:off x="5265809" y="6658664"/>
            <a:ext cx="4028440" cy="351736"/>
          </a:xfrm>
          <a:prstGeom prst="rect">
            <a:avLst/>
          </a:prstGeom>
          <a:noFill/>
          <a:ln>
            <a:noFill/>
          </a:ln>
        </p:spPr>
        <p:txBody>
          <a:bodyPr anchorCtr="0" anchor="b" bIns="46550" lIns="93150" spcFirstLastPara="1" rIns="93150" wrap="square" tIns="4655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C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1" name="Shape 2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2" name="Google Shape;212;p29:notes"/>
          <p:cNvSpPr/>
          <p:nvPr>
            <p:ph idx="2" type="sldImg"/>
          </p:nvPr>
        </p:nvSpPr>
        <p:spPr>
          <a:xfrm>
            <a:off x="2546350" y="876300"/>
            <a:ext cx="4203700" cy="236537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13" name="Google Shape;213;p29:notes"/>
          <p:cNvSpPr txBox="1"/>
          <p:nvPr>
            <p:ph idx="1" type="body"/>
          </p:nvPr>
        </p:nvSpPr>
        <p:spPr>
          <a:xfrm>
            <a:off x="929640" y="3373755"/>
            <a:ext cx="7437120" cy="2760345"/>
          </a:xfrm>
          <a:prstGeom prst="rect">
            <a:avLst/>
          </a:prstGeom>
          <a:noFill/>
          <a:ln>
            <a:noFill/>
          </a:ln>
        </p:spPr>
        <p:txBody>
          <a:bodyPr anchorCtr="0" anchor="t" bIns="46550" lIns="93150" spcFirstLastPara="1" rIns="93150" wrap="square" tIns="4655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s-EC">
                <a:latin typeface="Arial"/>
                <a:ea typeface="Arial"/>
                <a:cs typeface="Arial"/>
                <a:sym typeface="Arial"/>
              </a:rPr>
              <a:t>CONTENIDO: DIAGRAMACIÓN DE DIAPOSITIVA LIBRE. </a:t>
            </a:r>
            <a:endParaRPr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4" name="Google Shape;214;p29:notes"/>
          <p:cNvSpPr txBox="1"/>
          <p:nvPr>
            <p:ph idx="12" type="sldNum"/>
          </p:nvPr>
        </p:nvSpPr>
        <p:spPr>
          <a:xfrm>
            <a:off x="5265809" y="6658664"/>
            <a:ext cx="4028440" cy="351736"/>
          </a:xfrm>
          <a:prstGeom prst="rect">
            <a:avLst/>
          </a:prstGeom>
          <a:noFill/>
          <a:ln>
            <a:noFill/>
          </a:ln>
        </p:spPr>
        <p:txBody>
          <a:bodyPr anchorCtr="0" anchor="b" bIns="46550" lIns="93150" spcFirstLastPara="1" rIns="93150" wrap="square" tIns="4655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C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8" name="Shape 2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9" name="Google Shape;229;p30:notes"/>
          <p:cNvSpPr/>
          <p:nvPr>
            <p:ph idx="2" type="sldImg"/>
          </p:nvPr>
        </p:nvSpPr>
        <p:spPr>
          <a:xfrm>
            <a:off x="2546350" y="876300"/>
            <a:ext cx="4203700" cy="236537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30" name="Google Shape;230;p30:notes"/>
          <p:cNvSpPr txBox="1"/>
          <p:nvPr>
            <p:ph idx="1" type="body"/>
          </p:nvPr>
        </p:nvSpPr>
        <p:spPr>
          <a:xfrm>
            <a:off x="929640" y="3373755"/>
            <a:ext cx="7437120" cy="2760345"/>
          </a:xfrm>
          <a:prstGeom prst="rect">
            <a:avLst/>
          </a:prstGeom>
          <a:noFill/>
          <a:ln>
            <a:noFill/>
          </a:ln>
        </p:spPr>
        <p:txBody>
          <a:bodyPr anchorCtr="0" anchor="t" bIns="46550" lIns="93150" spcFirstLastPara="1" rIns="93150" wrap="square" tIns="4655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s-EC">
                <a:latin typeface="Arial"/>
                <a:ea typeface="Arial"/>
                <a:cs typeface="Arial"/>
                <a:sym typeface="Arial"/>
              </a:rPr>
              <a:t>CONTENIDO: DIAGRAMACIÓN DE DIAPOSITIVA LIBRE. </a:t>
            </a:r>
            <a:endParaRPr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31" name="Google Shape;231;p30:notes"/>
          <p:cNvSpPr txBox="1"/>
          <p:nvPr>
            <p:ph idx="12" type="sldNum"/>
          </p:nvPr>
        </p:nvSpPr>
        <p:spPr>
          <a:xfrm>
            <a:off x="5265809" y="6658664"/>
            <a:ext cx="4028440" cy="351736"/>
          </a:xfrm>
          <a:prstGeom prst="rect">
            <a:avLst/>
          </a:prstGeom>
          <a:noFill/>
          <a:ln>
            <a:noFill/>
          </a:ln>
        </p:spPr>
        <p:txBody>
          <a:bodyPr anchorCtr="0" anchor="b" bIns="46550" lIns="93150" spcFirstLastPara="1" rIns="93150" wrap="square" tIns="4655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C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41" name="Shape 2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2" name="Google Shape;242;p31:notes"/>
          <p:cNvSpPr/>
          <p:nvPr>
            <p:ph idx="2" type="sldImg"/>
          </p:nvPr>
        </p:nvSpPr>
        <p:spPr>
          <a:xfrm>
            <a:off x="2546350" y="876300"/>
            <a:ext cx="4203700" cy="236537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43" name="Google Shape;243;p31:notes"/>
          <p:cNvSpPr txBox="1"/>
          <p:nvPr>
            <p:ph idx="1" type="body"/>
          </p:nvPr>
        </p:nvSpPr>
        <p:spPr>
          <a:xfrm>
            <a:off x="929640" y="3373755"/>
            <a:ext cx="7437120" cy="2760345"/>
          </a:xfrm>
          <a:prstGeom prst="rect">
            <a:avLst/>
          </a:prstGeom>
          <a:noFill/>
          <a:ln>
            <a:noFill/>
          </a:ln>
        </p:spPr>
        <p:txBody>
          <a:bodyPr anchorCtr="0" anchor="t" bIns="46550" lIns="93150" spcFirstLastPara="1" rIns="93150" wrap="square" tIns="4655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s-EC">
                <a:latin typeface="Arial"/>
                <a:ea typeface="Arial"/>
                <a:cs typeface="Arial"/>
                <a:sym typeface="Arial"/>
              </a:rPr>
              <a:t>CONTENIDO: DIAGRAMACIÓN DE DIAPOSITIVA LIBRE. </a:t>
            </a:r>
            <a:endParaRPr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44" name="Google Shape;244;p31:notes"/>
          <p:cNvSpPr txBox="1"/>
          <p:nvPr>
            <p:ph idx="12" type="sldNum"/>
          </p:nvPr>
        </p:nvSpPr>
        <p:spPr>
          <a:xfrm>
            <a:off x="5265809" y="6658664"/>
            <a:ext cx="4028440" cy="351736"/>
          </a:xfrm>
          <a:prstGeom prst="rect">
            <a:avLst/>
          </a:prstGeom>
          <a:noFill/>
          <a:ln>
            <a:noFill/>
          </a:ln>
        </p:spPr>
        <p:txBody>
          <a:bodyPr anchorCtr="0" anchor="b" bIns="46550" lIns="93150" spcFirstLastPara="1" rIns="93150" wrap="square" tIns="4655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C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54" name="Shape 2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5" name="Google Shape;255;p32:notes"/>
          <p:cNvSpPr/>
          <p:nvPr>
            <p:ph idx="2" type="sldImg"/>
          </p:nvPr>
        </p:nvSpPr>
        <p:spPr>
          <a:xfrm>
            <a:off x="2546350" y="876300"/>
            <a:ext cx="4203700" cy="236537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56" name="Google Shape;256;p32:notes"/>
          <p:cNvSpPr txBox="1"/>
          <p:nvPr>
            <p:ph idx="1" type="body"/>
          </p:nvPr>
        </p:nvSpPr>
        <p:spPr>
          <a:xfrm>
            <a:off x="929640" y="3373755"/>
            <a:ext cx="7437120" cy="2760345"/>
          </a:xfrm>
          <a:prstGeom prst="rect">
            <a:avLst/>
          </a:prstGeom>
          <a:noFill/>
          <a:ln>
            <a:noFill/>
          </a:ln>
        </p:spPr>
        <p:txBody>
          <a:bodyPr anchorCtr="0" anchor="t" bIns="46550" lIns="93150" spcFirstLastPara="1" rIns="93150" wrap="square" tIns="4655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s-EC">
                <a:latin typeface="Arial"/>
                <a:ea typeface="Arial"/>
                <a:cs typeface="Arial"/>
                <a:sym typeface="Arial"/>
              </a:rPr>
              <a:t>CONTENIDO: DIAGRAMACIÓN DE DIAPOSITIVA LIBRE. </a:t>
            </a:r>
            <a:endParaRPr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57" name="Google Shape;257;p32:notes"/>
          <p:cNvSpPr txBox="1"/>
          <p:nvPr>
            <p:ph idx="12" type="sldNum"/>
          </p:nvPr>
        </p:nvSpPr>
        <p:spPr>
          <a:xfrm>
            <a:off x="5265809" y="6658664"/>
            <a:ext cx="4028440" cy="351736"/>
          </a:xfrm>
          <a:prstGeom prst="rect">
            <a:avLst/>
          </a:prstGeom>
          <a:noFill/>
          <a:ln>
            <a:noFill/>
          </a:ln>
        </p:spPr>
        <p:txBody>
          <a:bodyPr anchorCtr="0" anchor="b" bIns="46550" lIns="93150" spcFirstLastPara="1" rIns="93150" wrap="square" tIns="4655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C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71" name="Shape 2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2" name="Google Shape;272;p33:notes"/>
          <p:cNvSpPr/>
          <p:nvPr>
            <p:ph idx="2" type="sldImg"/>
          </p:nvPr>
        </p:nvSpPr>
        <p:spPr>
          <a:xfrm>
            <a:off x="2546350" y="876300"/>
            <a:ext cx="4203700" cy="236537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73" name="Google Shape;273;p33:notes"/>
          <p:cNvSpPr txBox="1"/>
          <p:nvPr>
            <p:ph idx="1" type="body"/>
          </p:nvPr>
        </p:nvSpPr>
        <p:spPr>
          <a:xfrm>
            <a:off x="929640" y="3373755"/>
            <a:ext cx="7437120" cy="2760345"/>
          </a:xfrm>
          <a:prstGeom prst="rect">
            <a:avLst/>
          </a:prstGeom>
          <a:noFill/>
          <a:ln>
            <a:noFill/>
          </a:ln>
        </p:spPr>
        <p:txBody>
          <a:bodyPr anchorCtr="0" anchor="t" bIns="46550" lIns="93150" spcFirstLastPara="1" rIns="93150" wrap="square" tIns="4655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s-EC">
                <a:latin typeface="Arial"/>
                <a:ea typeface="Arial"/>
                <a:cs typeface="Arial"/>
                <a:sym typeface="Arial"/>
              </a:rPr>
              <a:t>CONTENIDO: DIAGRAMACIÓN DE DIAPOSITIVA LIBRE. </a:t>
            </a:r>
            <a:endParaRPr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74" name="Google Shape;274;p33:notes"/>
          <p:cNvSpPr txBox="1"/>
          <p:nvPr>
            <p:ph idx="12" type="sldNum"/>
          </p:nvPr>
        </p:nvSpPr>
        <p:spPr>
          <a:xfrm>
            <a:off x="5265809" y="6658664"/>
            <a:ext cx="4028440" cy="351736"/>
          </a:xfrm>
          <a:prstGeom prst="rect">
            <a:avLst/>
          </a:prstGeom>
          <a:noFill/>
          <a:ln>
            <a:noFill/>
          </a:ln>
        </p:spPr>
        <p:txBody>
          <a:bodyPr anchorCtr="0" anchor="b" bIns="46550" lIns="93150" spcFirstLastPara="1" rIns="93150" wrap="square" tIns="4655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C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87" name="Shape 2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8" name="Google Shape;288;p34:notes"/>
          <p:cNvSpPr/>
          <p:nvPr>
            <p:ph idx="2" type="sldImg"/>
          </p:nvPr>
        </p:nvSpPr>
        <p:spPr>
          <a:xfrm>
            <a:off x="2546350" y="876300"/>
            <a:ext cx="4203700" cy="236537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89" name="Google Shape;289;p34:notes"/>
          <p:cNvSpPr txBox="1"/>
          <p:nvPr>
            <p:ph idx="1" type="body"/>
          </p:nvPr>
        </p:nvSpPr>
        <p:spPr>
          <a:xfrm>
            <a:off x="929640" y="3373755"/>
            <a:ext cx="7437120" cy="2760345"/>
          </a:xfrm>
          <a:prstGeom prst="rect">
            <a:avLst/>
          </a:prstGeom>
          <a:noFill/>
          <a:ln>
            <a:noFill/>
          </a:ln>
        </p:spPr>
        <p:txBody>
          <a:bodyPr anchorCtr="0" anchor="t" bIns="46550" lIns="93150" spcFirstLastPara="1" rIns="93150" wrap="square" tIns="4655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s-EC">
                <a:latin typeface="Arial"/>
                <a:ea typeface="Arial"/>
                <a:cs typeface="Arial"/>
                <a:sym typeface="Arial"/>
              </a:rPr>
              <a:t>CONTENIDO: DIAGRAMACIÓN DE DIAPOSITIVA LIBRE. </a:t>
            </a:r>
            <a:endParaRPr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90" name="Google Shape;290;p34:notes"/>
          <p:cNvSpPr txBox="1"/>
          <p:nvPr>
            <p:ph idx="12" type="sldNum"/>
          </p:nvPr>
        </p:nvSpPr>
        <p:spPr>
          <a:xfrm>
            <a:off x="5265809" y="6658664"/>
            <a:ext cx="4028440" cy="351736"/>
          </a:xfrm>
          <a:prstGeom prst="rect">
            <a:avLst/>
          </a:prstGeom>
          <a:noFill/>
          <a:ln>
            <a:noFill/>
          </a:ln>
        </p:spPr>
        <p:txBody>
          <a:bodyPr anchorCtr="0" anchor="b" bIns="46550" lIns="93150" spcFirstLastPara="1" rIns="93150" wrap="square" tIns="4655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C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95" name="Shape 2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" name="Google Shape;296;p35:notes"/>
          <p:cNvSpPr/>
          <p:nvPr>
            <p:ph idx="2" type="sldImg"/>
          </p:nvPr>
        </p:nvSpPr>
        <p:spPr>
          <a:xfrm>
            <a:off x="2546350" y="876300"/>
            <a:ext cx="4203700" cy="236537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97" name="Google Shape;297;p35:notes"/>
          <p:cNvSpPr txBox="1"/>
          <p:nvPr>
            <p:ph idx="1" type="body"/>
          </p:nvPr>
        </p:nvSpPr>
        <p:spPr>
          <a:xfrm>
            <a:off x="929640" y="3373755"/>
            <a:ext cx="7437120" cy="2760345"/>
          </a:xfrm>
          <a:prstGeom prst="rect">
            <a:avLst/>
          </a:prstGeom>
          <a:noFill/>
          <a:ln>
            <a:noFill/>
          </a:ln>
        </p:spPr>
        <p:txBody>
          <a:bodyPr anchorCtr="0" anchor="t" bIns="46550" lIns="93150" spcFirstLastPara="1" rIns="93150" wrap="square" tIns="4655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s-EC">
                <a:latin typeface="Arial"/>
                <a:ea typeface="Arial"/>
                <a:cs typeface="Arial"/>
                <a:sym typeface="Arial"/>
              </a:rPr>
              <a:t>CONTENIDO: DIAGRAMACIÓN DE DIAPOSITIVA LIBRE. </a:t>
            </a:r>
            <a:endParaRPr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98" name="Google Shape;298;p35:notes"/>
          <p:cNvSpPr txBox="1"/>
          <p:nvPr>
            <p:ph idx="12" type="sldNum"/>
          </p:nvPr>
        </p:nvSpPr>
        <p:spPr>
          <a:xfrm>
            <a:off x="5265809" y="6658664"/>
            <a:ext cx="4028440" cy="351736"/>
          </a:xfrm>
          <a:prstGeom prst="rect">
            <a:avLst/>
          </a:prstGeom>
          <a:noFill/>
          <a:ln>
            <a:noFill/>
          </a:ln>
        </p:spPr>
        <p:txBody>
          <a:bodyPr anchorCtr="0" anchor="b" bIns="46550" lIns="93150" spcFirstLastPara="1" rIns="93150" wrap="square" tIns="4655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C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03" name="Shape 3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4" name="Google Shape;304;p5:notes"/>
          <p:cNvSpPr txBox="1"/>
          <p:nvPr>
            <p:ph idx="1" type="body"/>
          </p:nvPr>
        </p:nvSpPr>
        <p:spPr>
          <a:xfrm>
            <a:off x="929640" y="3373755"/>
            <a:ext cx="7437120" cy="2760345"/>
          </a:xfrm>
          <a:prstGeom prst="rect">
            <a:avLst/>
          </a:prstGeom>
          <a:noFill/>
          <a:ln>
            <a:noFill/>
          </a:ln>
        </p:spPr>
        <p:txBody>
          <a:bodyPr anchorCtr="0" anchor="t" bIns="46550" lIns="93150" spcFirstLastPara="1" rIns="93150" wrap="square" tIns="4655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s-EC">
                <a:latin typeface="Arial"/>
                <a:ea typeface="Arial"/>
                <a:cs typeface="Arial"/>
                <a:sym typeface="Arial"/>
              </a:rPr>
              <a:t>CAMBIAR EL NOMBRE DE LA INSTITUCIÓN TOMANDO EN CUENTA LA TIPOGRAFÍA GUBERNAMENTAL</a:t>
            </a:r>
            <a:endParaRPr/>
          </a:p>
        </p:txBody>
      </p:sp>
      <p:sp>
        <p:nvSpPr>
          <p:cNvPr id="305" name="Google Shape;305;p5:notes"/>
          <p:cNvSpPr/>
          <p:nvPr>
            <p:ph idx="2" type="sldImg"/>
          </p:nvPr>
        </p:nvSpPr>
        <p:spPr>
          <a:xfrm>
            <a:off x="2546350" y="876300"/>
            <a:ext cx="4203700" cy="236537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Diapositiva de título" type="title">
  <p:cSld name="TITLE"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7"/>
          <p:cNvSpPr txBox="1"/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b="0" i="0" sz="6000">
                <a:latin typeface="Arial"/>
                <a:ea typeface="Arial"/>
                <a:cs typeface="Arial"/>
                <a:sym typeface="Arial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7" name="Google Shape;17;p7"/>
          <p:cNvSpPr txBox="1"/>
          <p:nvPr>
            <p:ph idx="1" type="subTitle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0" i="0" sz="2400">
                <a:latin typeface="Arial"/>
                <a:ea typeface="Arial"/>
                <a:cs typeface="Arial"/>
                <a:sym typeface="Arial"/>
              </a:defRPr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/>
        </p:txBody>
      </p:sp>
      <p:sp>
        <p:nvSpPr>
          <p:cNvPr id="18" name="Google Shape;18;p7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" name="Google Shape;19;p7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0" name="Google Shape;20;p7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C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ítulo y objetos" type="obj">
  <p:cSld name="OBJECT">
    <p:spTree>
      <p:nvGrpSpPr>
        <p:cNvPr id="2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8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0" i="0">
                <a:latin typeface="Arial"/>
                <a:ea typeface="Arial"/>
                <a:cs typeface="Arial"/>
                <a:sym typeface="Arial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3" name="Google Shape;23;p8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b="0" i="0">
                <a:latin typeface="Arial"/>
                <a:ea typeface="Arial"/>
                <a:cs typeface="Arial"/>
                <a:sym typeface="Arial"/>
              </a:defRPr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4" name="Google Shape;24;p8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5" name="Google Shape;25;p8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6" name="Google Shape;26;p8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C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Encabezado de sección" type="secHead">
  <p:cSld name="SECTION_HEADER">
    <p:spTree>
      <p:nvGrpSpPr>
        <p:cNvPr id="27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9"/>
          <p:cNvSpPr txBox="1"/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b="0" i="0" sz="6000">
                <a:latin typeface="Arial"/>
                <a:ea typeface="Arial"/>
                <a:cs typeface="Arial"/>
                <a:sym typeface="Arial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9" name="Google Shape;29;p9"/>
          <p:cNvSpPr txBox="1"/>
          <p:nvPr>
            <p:ph idx="1" type="body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b="0" i="0" sz="2400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30" name="Google Shape;30;p9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1" name="Google Shape;31;p9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2" name="Google Shape;32;p9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C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Dos objetos" type="twoObj">
  <p:cSld name="TWO_OBJECTS">
    <p:spTree>
      <p:nvGrpSpPr>
        <p:cNvPr id="33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10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0" i="0">
                <a:latin typeface="Arial"/>
                <a:ea typeface="Arial"/>
                <a:cs typeface="Arial"/>
                <a:sym typeface="Arial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5" name="Google Shape;35;p10"/>
          <p:cNvSpPr txBox="1"/>
          <p:nvPr>
            <p:ph idx="1" type="body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b="0" i="0">
                <a:latin typeface="Arial"/>
                <a:ea typeface="Arial"/>
                <a:cs typeface="Arial"/>
                <a:sym typeface="Arial"/>
              </a:defRPr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6" name="Google Shape;36;p10"/>
          <p:cNvSpPr txBox="1"/>
          <p:nvPr>
            <p:ph idx="2" type="body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b="0" i="0">
                <a:latin typeface="Arial"/>
                <a:ea typeface="Arial"/>
                <a:cs typeface="Arial"/>
                <a:sym typeface="Arial"/>
              </a:defRPr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7" name="Google Shape;37;p10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8" name="Google Shape;38;p10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9" name="Google Shape;39;p10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C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ación" type="twoTxTwoObj">
  <p:cSld name="TWO_OBJECTS_WITH_TEXT">
    <p:spTree>
      <p:nvGrpSpPr>
        <p:cNvPr id="40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11"/>
          <p:cNvSpPr txBox="1"/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0" i="0">
                <a:latin typeface="Arial"/>
                <a:ea typeface="Arial"/>
                <a:cs typeface="Arial"/>
                <a:sym typeface="Arial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2" name="Google Shape;42;p11"/>
          <p:cNvSpPr txBox="1"/>
          <p:nvPr>
            <p:ph idx="1" type="body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0" i="0" sz="2400">
                <a:latin typeface="Arial"/>
                <a:ea typeface="Arial"/>
                <a:cs typeface="Arial"/>
                <a:sym typeface="Arial"/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3" name="Google Shape;43;p11"/>
          <p:cNvSpPr txBox="1"/>
          <p:nvPr>
            <p:ph idx="2" type="body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b="0" i="0">
                <a:latin typeface="Arial"/>
                <a:ea typeface="Arial"/>
                <a:cs typeface="Arial"/>
                <a:sym typeface="Arial"/>
              </a:defRPr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4" name="Google Shape;44;p11"/>
          <p:cNvSpPr txBox="1"/>
          <p:nvPr>
            <p:ph idx="3" type="body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0" i="0" sz="2400">
                <a:latin typeface="Arial"/>
                <a:ea typeface="Arial"/>
                <a:cs typeface="Arial"/>
                <a:sym typeface="Arial"/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5" name="Google Shape;45;p11"/>
          <p:cNvSpPr txBox="1"/>
          <p:nvPr>
            <p:ph idx="4" type="body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b="0" i="0">
                <a:latin typeface="Arial"/>
                <a:ea typeface="Arial"/>
                <a:cs typeface="Arial"/>
                <a:sym typeface="Arial"/>
              </a:defRPr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6" name="Google Shape;46;p11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8" name="Google Shape;48;p11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C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olo el título" type="titleOnly">
  <p:cSld name="TITLE_ONLY">
    <p:spTree>
      <p:nvGrpSpPr>
        <p:cNvPr id="49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12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0" i="0">
                <a:latin typeface="Arial"/>
                <a:ea typeface="Arial"/>
                <a:cs typeface="Arial"/>
                <a:sym typeface="Arial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1" name="Google Shape;51;p12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2" name="Google Shape;52;p12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3" name="Google Shape;53;p12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C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En blanco" type="blank">
  <p:cSld name="BLANK">
    <p:spTree>
      <p:nvGrpSpPr>
        <p:cNvPr id="54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13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6" name="Google Shape;56;p13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7" name="Google Shape;57;p13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C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ido con título" type="objTx">
  <p:cSld name="OBJECT_WITH_CAPTION_TEXT">
    <p:spTree>
      <p:nvGrpSpPr>
        <p:cNvPr id="58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14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b="0" i="0" sz="3200">
                <a:latin typeface="Arial"/>
                <a:ea typeface="Arial"/>
                <a:cs typeface="Arial"/>
                <a:sym typeface="Arial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14"/>
          <p:cNvSpPr txBox="1"/>
          <p:nvPr>
            <p:ph idx="1" type="body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b="0" i="0" sz="3200">
                <a:latin typeface="Arial"/>
                <a:ea typeface="Arial"/>
                <a:cs typeface="Arial"/>
                <a:sym typeface="Arial"/>
              </a:defRPr>
            </a:lvl1pPr>
            <a:lvl2pPr indent="-4064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indent="-3810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indent="-355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indent="-355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61" name="Google Shape;61;p14"/>
          <p:cNvSpPr txBox="1"/>
          <p:nvPr>
            <p:ph idx="2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0" i="0" sz="1600">
                <a:latin typeface="Arial"/>
                <a:ea typeface="Arial"/>
                <a:cs typeface="Arial"/>
                <a:sym typeface="Arial"/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62" name="Google Shape;62;p14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3" name="Google Shape;63;p14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4" name="Google Shape;64;p14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C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Imagen con título" type="picTx">
  <p:cSld name="PICTURE_WITH_CAPTION_TEXT">
    <p:spTree>
      <p:nvGrpSpPr>
        <p:cNvPr id="65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15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b="0" i="0" sz="3200">
                <a:latin typeface="Arial"/>
                <a:ea typeface="Arial"/>
                <a:cs typeface="Arial"/>
                <a:sym typeface="Arial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7" name="Google Shape;67;p15"/>
          <p:cNvSpPr/>
          <p:nvPr>
            <p:ph idx="2" type="pic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68" name="Google Shape;68;p15"/>
          <p:cNvSpPr txBox="1"/>
          <p:nvPr>
            <p:ph idx="1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0" i="0" sz="1600">
                <a:latin typeface="Arial"/>
                <a:ea typeface="Arial"/>
                <a:cs typeface="Arial"/>
                <a:sym typeface="Arial"/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69" name="Google Shape;69;p15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0" name="Google Shape;70;p15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1" name="Google Shape;71;p15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C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ítulo y texto vertical" type="vertTx">
  <p:cSld name="VERTICAL_TEXT">
    <p:spTree>
      <p:nvGrpSpPr>
        <p:cNvPr id="72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16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0" i="0">
                <a:latin typeface="Arial"/>
                <a:ea typeface="Arial"/>
                <a:cs typeface="Arial"/>
                <a:sym typeface="Arial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4" name="Google Shape;74;p16"/>
          <p:cNvSpPr txBox="1"/>
          <p:nvPr>
            <p:ph idx="1" type="body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b="0" i="0">
                <a:latin typeface="Arial"/>
                <a:ea typeface="Arial"/>
                <a:cs typeface="Arial"/>
                <a:sym typeface="Arial"/>
              </a:defRPr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5" name="Google Shape;75;p16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6" name="Google Shape;76;p16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7" name="Google Shape;77;p16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C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ítulo vertical y texto" type="vertTitleAndTx">
  <p:cSld name="VERTICAL_TITLE_AND_VERTICAL_TEXT">
    <p:spTree>
      <p:nvGrpSpPr>
        <p:cNvPr id="78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17"/>
          <p:cNvSpPr txBox="1"/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0" i="0">
                <a:latin typeface="Arial"/>
                <a:ea typeface="Arial"/>
                <a:cs typeface="Arial"/>
                <a:sym typeface="Arial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0" name="Google Shape;80;p17"/>
          <p:cNvSpPr txBox="1"/>
          <p:nvPr>
            <p:ph idx="1" type="body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b="0" i="0">
                <a:latin typeface="Arial"/>
                <a:ea typeface="Arial"/>
                <a:cs typeface="Arial"/>
                <a:sym typeface="Arial"/>
              </a:defRPr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81" name="Google Shape;81;p17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2" name="Google Shape;82;p17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3" name="Google Shape;83;p17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C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10.xml"/><Relationship Id="rId10" Type="http://schemas.openxmlformats.org/officeDocument/2006/relationships/slideLayout" Target="../slideLayouts/slideLayout9.xml"/><Relationship Id="rId13" Type="http://schemas.openxmlformats.org/officeDocument/2006/relationships/theme" Target="../theme/theme1.xml"/><Relationship Id="rId12" Type="http://schemas.openxmlformats.org/officeDocument/2006/relationships/slideLayout" Target="../slideLayouts/slideLayout11.xml"/><Relationship Id="rId1" Type="http://schemas.openxmlformats.org/officeDocument/2006/relationships/image" Target="../media/image40.png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9" Type="http://schemas.openxmlformats.org/officeDocument/2006/relationships/slideLayout" Target="../slideLayouts/slideLayout8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1">
            <a:alphaModFix/>
          </a:blip>
          <a:stretch>
            <a:fillRect/>
          </a:stretch>
        </a:blip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6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1" name="Google Shape;11;p6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2" name="Google Shape;12;p6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3" name="Google Shape;13;p6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4" name="Google Shape;14;p6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C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42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39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3.png"/><Relationship Id="rId4" Type="http://schemas.openxmlformats.org/officeDocument/2006/relationships/image" Target="../media/image22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8.png"/><Relationship Id="rId4" Type="http://schemas.openxmlformats.org/officeDocument/2006/relationships/image" Target="../media/image1.png"/><Relationship Id="rId5" Type="http://schemas.openxmlformats.org/officeDocument/2006/relationships/image" Target="../media/image2.png"/><Relationship Id="rId6" Type="http://schemas.openxmlformats.org/officeDocument/2006/relationships/image" Target="../media/image4.png"/><Relationship Id="rId7" Type="http://schemas.openxmlformats.org/officeDocument/2006/relationships/image" Target="../media/image6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14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12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11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20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10.png"/><Relationship Id="rId4" Type="http://schemas.openxmlformats.org/officeDocument/2006/relationships/image" Target="../media/image5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16.pn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18.png"/><Relationship Id="rId4" Type="http://schemas.openxmlformats.org/officeDocument/2006/relationships/image" Target="../media/image7.jpg"/><Relationship Id="rId5" Type="http://schemas.openxmlformats.org/officeDocument/2006/relationships/image" Target="../media/image9.png"/><Relationship Id="rId6" Type="http://schemas.openxmlformats.org/officeDocument/2006/relationships/image" Target="../media/image17.png"/><Relationship Id="rId7" Type="http://schemas.openxmlformats.org/officeDocument/2006/relationships/image" Target="../media/image15.pn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24.pn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23.png"/><Relationship Id="rId4" Type="http://schemas.openxmlformats.org/officeDocument/2006/relationships/image" Target="../media/image13.png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26.png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27.png"/><Relationship Id="rId4" Type="http://schemas.openxmlformats.org/officeDocument/2006/relationships/image" Target="../media/image21.png"/><Relationship Id="rId5" Type="http://schemas.openxmlformats.org/officeDocument/2006/relationships/image" Target="../media/image25.png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6.xml"/><Relationship Id="rId3" Type="http://schemas.openxmlformats.org/officeDocument/2006/relationships/image" Target="../media/image29.png"/><Relationship Id="rId4" Type="http://schemas.openxmlformats.org/officeDocument/2006/relationships/image" Target="../media/image19.png"/><Relationship Id="rId5" Type="http://schemas.openxmlformats.org/officeDocument/2006/relationships/image" Target="../media/image30.png"/><Relationship Id="rId6" Type="http://schemas.openxmlformats.org/officeDocument/2006/relationships/image" Target="../media/image28.png"/><Relationship Id="rId7" Type="http://schemas.openxmlformats.org/officeDocument/2006/relationships/image" Target="../media/image38.png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7.xml"/><Relationship Id="rId3" Type="http://schemas.openxmlformats.org/officeDocument/2006/relationships/image" Target="../media/image32.png"/><Relationship Id="rId4" Type="http://schemas.openxmlformats.org/officeDocument/2006/relationships/image" Target="../media/image33.png"/><Relationship Id="rId5" Type="http://schemas.openxmlformats.org/officeDocument/2006/relationships/image" Target="../media/image34.png"/><Relationship Id="rId6" Type="http://schemas.openxmlformats.org/officeDocument/2006/relationships/image" Target="../media/image37.png"/><Relationship Id="rId7" Type="http://schemas.openxmlformats.org/officeDocument/2006/relationships/image" Target="../media/image31.png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8.xml"/><Relationship Id="rId3" Type="http://schemas.openxmlformats.org/officeDocument/2006/relationships/image" Target="../media/image35.png"/></Relationships>
</file>

<file path=ppt/slides/_rels/slide1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9.xml"/><Relationship Id="rId3" Type="http://schemas.openxmlformats.org/officeDocument/2006/relationships/image" Target="../media/image36.png"/></Relationships>
</file>

<file path=ppt/slides/_rels/slide2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0.xml"/><Relationship Id="rId3" Type="http://schemas.openxmlformats.org/officeDocument/2006/relationships/image" Target="../media/image41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88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93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1"/>
          <p:cNvSpPr txBox="1"/>
          <p:nvPr/>
        </p:nvSpPr>
        <p:spPr>
          <a:xfrm>
            <a:off x="530965" y="1790667"/>
            <a:ext cx="7883829" cy="76940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1" lang="es-EC" sz="4400" u="none" cap="none" strike="noStrike">
                <a:solidFill>
                  <a:srgbClr val="3D3EA4"/>
                </a:solidFill>
                <a:latin typeface="Arial"/>
                <a:ea typeface="Arial"/>
                <a:cs typeface="Arial"/>
                <a:sym typeface="Arial"/>
              </a:rPr>
              <a:t>Zona 4</a:t>
            </a:r>
            <a:endParaRPr/>
          </a:p>
        </p:txBody>
      </p:sp>
      <p:sp>
        <p:nvSpPr>
          <p:cNvPr id="95" name="Google Shape;95;p1"/>
          <p:cNvSpPr txBox="1"/>
          <p:nvPr/>
        </p:nvSpPr>
        <p:spPr>
          <a:xfrm>
            <a:off x="530965" y="4380756"/>
            <a:ext cx="8086262" cy="107717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1" lang="es-EC" sz="3200" u="none" cap="none" strike="noStrike">
                <a:solidFill>
                  <a:srgbClr val="3D3EA4"/>
                </a:solidFill>
                <a:latin typeface="Arial"/>
                <a:ea typeface="Arial"/>
                <a:cs typeface="Arial"/>
                <a:sym typeface="Arial"/>
              </a:rPr>
              <a:t>Santo Domingo de los Tsáchilas 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1" lang="es-EC" sz="3200" u="none" cap="none" strike="noStrike">
                <a:solidFill>
                  <a:srgbClr val="3D3EA4"/>
                </a:solidFill>
                <a:latin typeface="Arial"/>
                <a:ea typeface="Arial"/>
                <a:cs typeface="Arial"/>
                <a:sym typeface="Arial"/>
              </a:rPr>
              <a:t>Manabí</a:t>
            </a:r>
            <a:endParaRP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0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MISIÓN&#10;&#10;La Agencia de Regulación y Control Fito y Zoosanitario – AGROCALIDAD es la encargada de la regulación y control de la sanidad del sector agropecuario y la inocuidad de los alimentos en la producción primaria, impulsando la productividad y competitividad para el desarrollo del sector y mejorar la calidad de vida de los productores agropecuarios.&#10;&#10;" id="101" name="Google Shape;101;p1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88190" y="1175365"/>
            <a:ext cx="5659972" cy="5055046"/>
          </a:xfrm>
          <a:prstGeom prst="rect">
            <a:avLst/>
          </a:prstGeom>
          <a:noFill/>
          <a:ln>
            <a:noFill/>
          </a:ln>
        </p:spPr>
      </p:pic>
      <p:sp>
        <p:nvSpPr>
          <p:cNvPr id="102" name="Google Shape;102;p18"/>
          <p:cNvSpPr txBox="1"/>
          <p:nvPr/>
        </p:nvSpPr>
        <p:spPr>
          <a:xfrm>
            <a:off x="623668" y="3272405"/>
            <a:ext cx="2107274" cy="263144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1" i="0" lang="es-EC" sz="11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MISIÓN</a:t>
            </a:r>
            <a:endParaRPr b="0" i="0" sz="11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t/>
            </a:r>
            <a:endParaRPr b="0" i="0" sz="11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0" i="0" lang="es-EC" sz="11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La Agencia de Regulación y Control Fito y Zoosanitario – AGROCALIDAD es la encargada de la regulación y control de la sanidad del sector agropecuario y la inocuidad de los alimentos en la producción primaria, impulsando la productividad y competitividad para el desarrollo del sector y mejorar la calidad de vida de los productores agropecuarios.</a:t>
            </a:r>
            <a:endParaRPr/>
          </a:p>
        </p:txBody>
      </p:sp>
      <p:sp>
        <p:nvSpPr>
          <p:cNvPr id="103" name="Google Shape;103;p18"/>
          <p:cNvSpPr txBox="1"/>
          <p:nvPr/>
        </p:nvSpPr>
        <p:spPr>
          <a:xfrm>
            <a:off x="3251557" y="3503238"/>
            <a:ext cx="2075990" cy="216978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1" i="0" lang="es-EC" sz="11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VISIÓN</a:t>
            </a:r>
            <a:endParaRPr b="0" i="0" sz="11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t/>
            </a:r>
            <a:endParaRPr b="0" i="0" sz="12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es-EC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Al 2029 la Agencia de Regulación y Control Fito y Zoosanitario – AGROCALIDAD será reconocida nacional e internacionalmente por su alto grado de eficiencia en su gestión.</a:t>
            </a:r>
            <a:endParaRPr b="0" i="0" sz="14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04" name="Google Shape;104;p18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6094958" y="1468263"/>
            <a:ext cx="5908852" cy="4288610"/>
          </a:xfrm>
          <a:prstGeom prst="rect">
            <a:avLst/>
          </a:prstGeom>
          <a:noFill/>
          <a:ln>
            <a:noFill/>
          </a:ln>
        </p:spPr>
      </p:pic>
      <p:sp>
        <p:nvSpPr>
          <p:cNvPr id="105" name="Google Shape;105;p18"/>
          <p:cNvSpPr txBox="1"/>
          <p:nvPr/>
        </p:nvSpPr>
        <p:spPr>
          <a:xfrm>
            <a:off x="3458307" y="496494"/>
            <a:ext cx="5275385" cy="46162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1" i="0" lang="es-EC" sz="2400" u="none" cap="none" strike="noStrike">
                <a:solidFill>
                  <a:srgbClr val="2E2D91"/>
                </a:solidFill>
                <a:latin typeface="Arial"/>
                <a:ea typeface="Arial"/>
                <a:cs typeface="Arial"/>
                <a:sym typeface="Arial"/>
              </a:rPr>
              <a:t>La Agencia</a:t>
            </a:r>
            <a:endParaRPr b="1" i="0" sz="2400" u="none" cap="none" strike="noStrike">
              <a:solidFill>
                <a:srgbClr val="2E2D9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0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111;p19"/>
          <p:cNvSpPr/>
          <p:nvPr/>
        </p:nvSpPr>
        <p:spPr>
          <a:xfrm>
            <a:off x="9083564" y="5767108"/>
            <a:ext cx="3108436" cy="1090892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2" name="Google Shape;112;p19"/>
          <p:cNvSpPr txBox="1"/>
          <p:nvPr/>
        </p:nvSpPr>
        <p:spPr>
          <a:xfrm>
            <a:off x="3458307" y="270716"/>
            <a:ext cx="5275385" cy="46162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1" i="0" lang="es-EC" sz="2400" u="none" cap="none" strike="noStrike">
                <a:solidFill>
                  <a:srgbClr val="2E2D91"/>
                </a:solidFill>
                <a:latin typeface="Arial"/>
                <a:ea typeface="Arial"/>
                <a:cs typeface="Arial"/>
                <a:sym typeface="Arial"/>
              </a:rPr>
              <a:t>Objetivos estratégicos</a:t>
            </a:r>
            <a:endParaRPr b="1" i="0" sz="2400" u="none" cap="none" strike="noStrike">
              <a:solidFill>
                <a:srgbClr val="2E2D9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113" name="Google Shape;113;p19"/>
          <p:cNvGrpSpPr/>
          <p:nvPr/>
        </p:nvGrpSpPr>
        <p:grpSpPr>
          <a:xfrm>
            <a:off x="196971" y="536223"/>
            <a:ext cx="11746671" cy="6801789"/>
            <a:chOff x="196971" y="536223"/>
            <a:chExt cx="11746671" cy="6801789"/>
          </a:xfrm>
        </p:grpSpPr>
        <p:sp>
          <p:nvSpPr>
            <p:cNvPr id="114" name="Google Shape;114;p19"/>
            <p:cNvSpPr txBox="1"/>
            <p:nvPr/>
          </p:nvSpPr>
          <p:spPr>
            <a:xfrm>
              <a:off x="196971" y="3347436"/>
              <a:ext cx="2742256" cy="1323439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0" i="0" lang="es-EC" sz="1600" u="none" cap="none" strike="noStrik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Incrementar la garantía de la inocuidad de los productos agropecuarios para consumo interno y exportación.</a:t>
              </a:r>
              <a:endParaRPr/>
            </a:p>
          </p:txBody>
        </p:sp>
        <p:sp>
          <p:nvSpPr>
            <p:cNvPr id="115" name="Google Shape;115;p19"/>
            <p:cNvSpPr txBox="1"/>
            <p:nvPr/>
          </p:nvSpPr>
          <p:spPr>
            <a:xfrm>
              <a:off x="2775109" y="1596216"/>
              <a:ext cx="2742256" cy="584776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0" i="0" lang="es-EC" sz="1600" u="none" cap="none" strike="noStrik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Fortalecimiento de capacidades institucionales.</a:t>
              </a:r>
              <a:endParaRPr/>
            </a:p>
          </p:txBody>
        </p:sp>
        <p:sp>
          <p:nvSpPr>
            <p:cNvPr id="116" name="Google Shape;116;p19"/>
            <p:cNvSpPr txBox="1"/>
            <p:nvPr/>
          </p:nvSpPr>
          <p:spPr>
            <a:xfrm>
              <a:off x="7097890" y="1273108"/>
              <a:ext cx="3396502" cy="1077218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0" i="0" lang="es-EC" sz="1600" u="none" cap="none" strike="noStrik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Incrementar la garantía de la calidad, seguridad y eficacia de los insumos agropecuarios de producción local e importados.</a:t>
              </a:r>
              <a:endParaRPr/>
            </a:p>
          </p:txBody>
        </p:sp>
        <p:sp>
          <p:nvSpPr>
            <p:cNvPr id="117" name="Google Shape;117;p19"/>
            <p:cNvSpPr txBox="1"/>
            <p:nvPr/>
          </p:nvSpPr>
          <p:spPr>
            <a:xfrm>
              <a:off x="9201386" y="3347436"/>
              <a:ext cx="2742256" cy="1323439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0" i="0" lang="es-EC" sz="1600" u="none" cap="none" strike="noStrik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Incrementar la calidad fito y zoosanitaria de los productos agropecuarios de consumo interno y exportación.</a:t>
              </a:r>
              <a:endParaRPr b="0" i="0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pic>
          <p:nvPicPr>
            <p:cNvPr descr="Gemini_Generated_Image_aai9reaai9reaai9.png" id="118" name="Google Shape;118;p19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1238100" y="2074334"/>
              <a:ext cx="9574688" cy="5263678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19" name="Google Shape;119;p19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1217111" y="2595539"/>
              <a:ext cx="701976" cy="694326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20" name="Google Shape;120;p19"/>
            <p:cNvPicPr preferRelativeResize="0"/>
            <p:nvPr/>
          </p:nvPicPr>
          <p:blipFill rotWithShape="1">
            <a:blip r:embed="rId5">
              <a:alphaModFix/>
            </a:blip>
            <a:srcRect b="0" l="0" r="0" t="0"/>
            <a:stretch/>
          </p:blipFill>
          <p:spPr>
            <a:xfrm>
              <a:off x="3824318" y="917221"/>
              <a:ext cx="643838" cy="628509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21" name="Google Shape;121;p19"/>
            <p:cNvPicPr preferRelativeResize="0"/>
            <p:nvPr/>
          </p:nvPicPr>
          <p:blipFill rotWithShape="1">
            <a:blip r:embed="rId6">
              <a:alphaModFix/>
            </a:blip>
            <a:srcRect b="0" l="0" r="0" t="0"/>
            <a:stretch/>
          </p:blipFill>
          <p:spPr>
            <a:xfrm>
              <a:off x="8381646" y="536223"/>
              <a:ext cx="828991" cy="726534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22" name="Google Shape;122;p19"/>
            <p:cNvPicPr preferRelativeResize="0"/>
            <p:nvPr/>
          </p:nvPicPr>
          <p:blipFill rotWithShape="1">
            <a:blip r:embed="rId7">
              <a:alphaModFix/>
            </a:blip>
            <a:srcRect b="0" l="0" r="0" t="0"/>
            <a:stretch/>
          </p:blipFill>
          <p:spPr>
            <a:xfrm>
              <a:off x="10195231" y="2569214"/>
              <a:ext cx="754567" cy="720651"/>
            </a:xfrm>
            <a:prstGeom prst="rect">
              <a:avLst/>
            </a:prstGeom>
            <a:noFill/>
            <a:ln>
              <a:noFill/>
            </a:ln>
          </p:spPr>
        </p:pic>
      </p:grp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127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2" name="Shape 1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Google Shape;133;p22"/>
          <p:cNvSpPr/>
          <p:nvPr/>
        </p:nvSpPr>
        <p:spPr>
          <a:xfrm>
            <a:off x="9083564" y="5767108"/>
            <a:ext cx="3108300" cy="10908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34" name="Google Shape;134;p2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605647" y="556374"/>
            <a:ext cx="8980706" cy="5982400"/>
          </a:xfrm>
          <a:prstGeom prst="rect">
            <a:avLst/>
          </a:prstGeom>
          <a:noFill/>
          <a:ln>
            <a:noFill/>
          </a:ln>
        </p:spPr>
      </p:pic>
      <p:sp>
        <p:nvSpPr>
          <p:cNvPr id="135" name="Google Shape;135;p22"/>
          <p:cNvSpPr txBox="1"/>
          <p:nvPr/>
        </p:nvSpPr>
        <p:spPr>
          <a:xfrm>
            <a:off x="2735517" y="2495037"/>
            <a:ext cx="1769248" cy="116955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s-EC" sz="1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Incrementar la calidad fitosanitaria, zoosanitaria y la inocuidad de los alimentos</a:t>
            </a:r>
            <a:endParaRPr b="0" i="0" sz="14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6" name="Google Shape;136;p22"/>
          <p:cNvSpPr txBox="1"/>
          <p:nvPr/>
        </p:nvSpPr>
        <p:spPr>
          <a:xfrm>
            <a:off x="5025838" y="1056347"/>
            <a:ext cx="1912844" cy="73866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s-EC" sz="1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Incrementar el 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s-EC" sz="1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desarrollo del talento 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s-EC" sz="1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humano</a:t>
            </a:r>
            <a:endParaRPr b="0" i="0" sz="14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7" name="Google Shape;137;p22"/>
          <p:cNvSpPr txBox="1"/>
          <p:nvPr/>
        </p:nvSpPr>
        <p:spPr>
          <a:xfrm>
            <a:off x="7631362" y="2667228"/>
            <a:ext cx="1919250" cy="73866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s-EC" sz="1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Incrementar el uso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s-EC" sz="1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eficiente del 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s-EC" sz="1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presupuesto</a:t>
            </a:r>
            <a:endParaRPr b="0" i="0" sz="14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8" name="Google Shape;138;p22"/>
          <p:cNvSpPr txBox="1"/>
          <p:nvPr/>
        </p:nvSpPr>
        <p:spPr>
          <a:xfrm>
            <a:off x="5133414" y="5172697"/>
            <a:ext cx="1912844" cy="52322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s-EC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Incrementar la 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s-EC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eficiencia operacional</a:t>
            </a:r>
            <a:endParaRPr b="0" i="0" sz="14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9" name="Google Shape;139;p22"/>
          <p:cNvSpPr txBox="1"/>
          <p:nvPr/>
        </p:nvSpPr>
        <p:spPr>
          <a:xfrm>
            <a:off x="2627941" y="-15094"/>
            <a:ext cx="5275385" cy="47701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1" i="0" lang="es-EC" sz="2500" u="none" cap="none" strike="noStrike">
                <a:solidFill>
                  <a:srgbClr val="2E2D91"/>
                </a:solidFill>
                <a:latin typeface="Arial"/>
                <a:ea typeface="Arial"/>
                <a:cs typeface="Arial"/>
                <a:sym typeface="Arial"/>
              </a:rPr>
              <a:t>Objetivos Estratégicos </a:t>
            </a:r>
            <a:endParaRPr b="1" i="0" sz="2500" u="none" cap="none" strike="noStrike">
              <a:solidFill>
                <a:srgbClr val="2E2D9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4" name="Shape 1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Google Shape;145;p23"/>
          <p:cNvSpPr/>
          <p:nvPr/>
        </p:nvSpPr>
        <p:spPr>
          <a:xfrm>
            <a:off x="9083564" y="5767108"/>
            <a:ext cx="3108300" cy="10908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6" name="Google Shape;146;p23"/>
          <p:cNvSpPr txBox="1"/>
          <p:nvPr/>
        </p:nvSpPr>
        <p:spPr>
          <a:xfrm>
            <a:off x="2619953" y="0"/>
            <a:ext cx="5275385" cy="47701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1" i="0" lang="es-EC" sz="2500" u="none" cap="none" strike="noStrike">
                <a:solidFill>
                  <a:srgbClr val="2E2D91"/>
                </a:solidFill>
                <a:latin typeface="Arial"/>
                <a:ea typeface="Arial"/>
                <a:cs typeface="Arial"/>
                <a:sym typeface="Arial"/>
              </a:rPr>
              <a:t>Sistema de Calidad </a:t>
            </a:r>
            <a:endParaRPr b="1" i="0" sz="2500" u="none" cap="none" strike="noStrike">
              <a:solidFill>
                <a:srgbClr val="2E2D9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47" name="Google Shape;147;p2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223247" y="726141"/>
            <a:ext cx="7772400" cy="5791829"/>
          </a:xfrm>
          <a:prstGeom prst="rect">
            <a:avLst/>
          </a:prstGeom>
          <a:noFill/>
          <a:ln>
            <a:noFill/>
          </a:ln>
        </p:spPr>
      </p:pic>
      <p:sp>
        <p:nvSpPr>
          <p:cNvPr id="148" name="Google Shape;148;p23"/>
          <p:cNvSpPr txBox="1"/>
          <p:nvPr/>
        </p:nvSpPr>
        <p:spPr>
          <a:xfrm>
            <a:off x="3019986" y="1567335"/>
            <a:ext cx="1484779" cy="70788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s-EC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Santo </a:t>
            </a:r>
            <a:endParaRPr/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s-EC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Domingo</a:t>
            </a:r>
            <a:endParaRPr b="1" i="0" sz="20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9" name="Google Shape;149;p23"/>
          <p:cNvSpPr txBox="1"/>
          <p:nvPr/>
        </p:nvSpPr>
        <p:spPr>
          <a:xfrm>
            <a:off x="3221691" y="4871965"/>
            <a:ext cx="1108261" cy="40011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s-EC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Manabí</a:t>
            </a:r>
            <a:endParaRPr b="1" i="0" sz="20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4" name="Shape 1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" name="Google Shape;155;p24"/>
          <p:cNvSpPr/>
          <p:nvPr/>
        </p:nvSpPr>
        <p:spPr>
          <a:xfrm>
            <a:off x="9083564" y="5767108"/>
            <a:ext cx="3108300" cy="10908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6" name="Google Shape;156;p24"/>
          <p:cNvSpPr txBox="1"/>
          <p:nvPr/>
        </p:nvSpPr>
        <p:spPr>
          <a:xfrm>
            <a:off x="2611290" y="8498"/>
            <a:ext cx="6456509" cy="47701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1" i="0" lang="es-EC" sz="2500" u="none" cap="none" strike="noStrike">
                <a:solidFill>
                  <a:srgbClr val="2E2D91"/>
                </a:solidFill>
                <a:latin typeface="Arial"/>
                <a:ea typeface="Arial"/>
                <a:cs typeface="Arial"/>
                <a:sym typeface="Arial"/>
              </a:rPr>
              <a:t>Talento Humano y Atención al usuario  </a:t>
            </a:r>
            <a:endParaRPr b="1" i="0" sz="2500" u="none" cap="none" strike="noStrike">
              <a:solidFill>
                <a:srgbClr val="2E2D9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57" name="Google Shape;157;p24"/>
          <p:cNvPicPr preferRelativeResize="0"/>
          <p:nvPr/>
        </p:nvPicPr>
        <p:blipFill rotWithShape="1">
          <a:blip r:embed="rId3">
            <a:alphaModFix/>
          </a:blip>
          <a:srcRect b="1" l="0" r="0" t="1"/>
          <a:stretch/>
        </p:blipFill>
        <p:spPr>
          <a:xfrm>
            <a:off x="1804498" y="669471"/>
            <a:ext cx="8498834" cy="5807318"/>
          </a:xfrm>
          <a:prstGeom prst="rect">
            <a:avLst/>
          </a:prstGeom>
          <a:noFill/>
          <a:ln>
            <a:noFill/>
          </a:ln>
        </p:spPr>
      </p:pic>
      <p:sp>
        <p:nvSpPr>
          <p:cNvPr id="158" name="Google Shape;158;p24"/>
          <p:cNvSpPr txBox="1"/>
          <p:nvPr/>
        </p:nvSpPr>
        <p:spPr>
          <a:xfrm>
            <a:off x="5126131" y="4974827"/>
            <a:ext cx="2020420" cy="46166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1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s-EC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2.671</a:t>
            </a:r>
            <a:endParaRPr b="1" i="0" sz="24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3" name="Shape 1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" name="Google Shape;164;p25"/>
          <p:cNvSpPr/>
          <p:nvPr/>
        </p:nvSpPr>
        <p:spPr>
          <a:xfrm>
            <a:off x="9083564" y="5767108"/>
            <a:ext cx="3108300" cy="10908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5" name="Google Shape;165;p25"/>
          <p:cNvSpPr txBox="1"/>
          <p:nvPr/>
        </p:nvSpPr>
        <p:spPr>
          <a:xfrm>
            <a:off x="2563840" y="0"/>
            <a:ext cx="5275385" cy="47701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s-EC" sz="2500" u="none" cap="none" strike="noStrike">
                <a:solidFill>
                  <a:srgbClr val="2E2D91"/>
                </a:solidFill>
                <a:latin typeface="Arial"/>
                <a:ea typeface="Arial"/>
                <a:cs typeface="Arial"/>
                <a:sym typeface="Arial"/>
              </a:rPr>
              <a:t>Servicios Institucionales</a:t>
            </a:r>
            <a:endParaRPr b="1" i="0" sz="2500" u="none" cap="none" strike="noStrike">
              <a:solidFill>
                <a:srgbClr val="2E2D9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66" name="Google Shape;166;p2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451591" y="595116"/>
            <a:ext cx="6844967" cy="6083270"/>
          </a:xfrm>
          <a:prstGeom prst="rect">
            <a:avLst/>
          </a:prstGeom>
          <a:noFill/>
          <a:ln>
            <a:noFill/>
          </a:ln>
        </p:spPr>
      </p:pic>
      <p:sp>
        <p:nvSpPr>
          <p:cNvPr id="167" name="Google Shape;167;p25"/>
          <p:cNvSpPr txBox="1"/>
          <p:nvPr/>
        </p:nvSpPr>
        <p:spPr>
          <a:xfrm>
            <a:off x="5283177" y="1193221"/>
            <a:ext cx="1150282" cy="52322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s-EC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Sanidad </a:t>
            </a:r>
            <a:endParaRPr/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s-EC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Vegetal</a:t>
            </a:r>
            <a:endParaRPr b="1" i="0" sz="14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8" name="Google Shape;168;p25"/>
          <p:cNvSpPr txBox="1"/>
          <p:nvPr/>
        </p:nvSpPr>
        <p:spPr>
          <a:xfrm>
            <a:off x="3482073" y="2298217"/>
            <a:ext cx="1024613" cy="52322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s-EC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Sanidad </a:t>
            </a:r>
            <a:endParaRPr/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s-EC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Animal</a:t>
            </a:r>
            <a:endParaRPr b="1" i="0" sz="14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9" name="Google Shape;169;p25"/>
          <p:cNvSpPr txBox="1"/>
          <p:nvPr/>
        </p:nvSpPr>
        <p:spPr>
          <a:xfrm>
            <a:off x="7017204" y="2298217"/>
            <a:ext cx="1440996" cy="52322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s-EC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Inocuidad </a:t>
            </a:r>
            <a:endParaRPr/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s-EC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de Alimentos</a:t>
            </a:r>
            <a:endParaRPr b="1" i="0" sz="14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0" name="Google Shape;170;p25"/>
          <p:cNvSpPr txBox="1"/>
          <p:nvPr/>
        </p:nvSpPr>
        <p:spPr>
          <a:xfrm>
            <a:off x="3449415" y="4474792"/>
            <a:ext cx="1285870" cy="30777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s-EC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Laboratorios</a:t>
            </a:r>
            <a:endParaRPr b="1" i="0" sz="14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1" name="Google Shape;171;p25"/>
          <p:cNvSpPr txBox="1"/>
          <p:nvPr/>
        </p:nvSpPr>
        <p:spPr>
          <a:xfrm>
            <a:off x="6951890" y="4304576"/>
            <a:ext cx="1440996" cy="64633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s-EC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Registro de </a:t>
            </a:r>
            <a:endParaRPr/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s-EC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Insumos </a:t>
            </a:r>
            <a:endParaRPr/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s-EC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Agropecuarios</a:t>
            </a:r>
            <a:endParaRPr b="1" i="0" sz="12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72" name="Google Shape;172;p2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185888" y="4973975"/>
            <a:ext cx="1333000" cy="136425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7" name="Shape 1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" name="Google Shape;178;p26"/>
          <p:cNvSpPr/>
          <p:nvPr/>
        </p:nvSpPr>
        <p:spPr>
          <a:xfrm>
            <a:off x="9083564" y="5767108"/>
            <a:ext cx="3108300" cy="10908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9" name="Google Shape;179;p26"/>
          <p:cNvSpPr txBox="1"/>
          <p:nvPr/>
        </p:nvSpPr>
        <p:spPr>
          <a:xfrm>
            <a:off x="2579310" y="0"/>
            <a:ext cx="5275385" cy="47701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1" i="0" lang="es-EC" sz="2500" u="none" cap="none" strike="noStrike">
                <a:solidFill>
                  <a:srgbClr val="2E2D91"/>
                </a:solidFill>
                <a:latin typeface="Arial"/>
                <a:ea typeface="Arial"/>
                <a:cs typeface="Arial"/>
                <a:sym typeface="Arial"/>
              </a:rPr>
              <a:t>Sanidad Animal </a:t>
            </a:r>
            <a:endParaRPr b="1" i="0" sz="2500" u="none" cap="none" strike="noStrike">
              <a:solidFill>
                <a:srgbClr val="2E2D9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80" name="Google Shape;180;p2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155374" y="608197"/>
            <a:ext cx="7879044" cy="5895698"/>
          </a:xfrm>
          <a:prstGeom prst="rect">
            <a:avLst/>
          </a:prstGeom>
          <a:noFill/>
          <a:ln>
            <a:noFill/>
          </a:ln>
        </p:spPr>
      </p:pic>
      <p:sp>
        <p:nvSpPr>
          <p:cNvPr id="181" name="Google Shape;181;p26"/>
          <p:cNvSpPr txBox="1"/>
          <p:nvPr/>
        </p:nvSpPr>
        <p:spPr>
          <a:xfrm>
            <a:off x="5670094" y="901996"/>
            <a:ext cx="3980091" cy="230832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s-EC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VACUNACIÓN FIEBRE AFTOSA</a:t>
            </a:r>
            <a:endParaRPr b="1" i="0" sz="1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1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s-EC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Dosis aplicadas</a:t>
            </a:r>
            <a:endParaRPr b="1" i="0" sz="1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85750" lvl="2" marL="2857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Char char="•"/>
            </a:pPr>
            <a:r>
              <a:rPr b="0" i="0" lang="es-EC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Santo Domingo:  221.598  Manabí:  996.375</a:t>
            </a:r>
            <a:endParaRPr/>
          </a:p>
          <a:p>
            <a:pPr indent="0" lvl="1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s-EC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Certificados únicos de vacunación entregados a ganaderos: </a:t>
            </a:r>
            <a:endParaRPr/>
          </a:p>
          <a:p>
            <a:pPr indent="-285750" lvl="2" marL="2857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Char char="•"/>
            </a:pPr>
            <a:r>
              <a:rPr b="0" i="0" lang="es-EC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Santo Domingo: 7.365 </a:t>
            </a:r>
            <a:endParaRPr/>
          </a:p>
          <a:p>
            <a:pPr indent="-285750" lvl="2" marL="2857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Char char="•"/>
            </a:pPr>
            <a:r>
              <a:rPr b="0" i="0" lang="es-EC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Manabí: 31.462</a:t>
            </a:r>
            <a:endParaRPr/>
          </a:p>
        </p:txBody>
      </p:sp>
      <p:sp>
        <p:nvSpPr>
          <p:cNvPr id="182" name="Google Shape;182;p26"/>
          <p:cNvSpPr txBox="1"/>
          <p:nvPr/>
        </p:nvSpPr>
        <p:spPr>
          <a:xfrm>
            <a:off x="5800727" y="3651656"/>
            <a:ext cx="3669847" cy="258532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s-EC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VACUNACIÓN PESTE PORCINA CLÁSICA</a:t>
            </a:r>
            <a:endParaRPr b="1" i="0" sz="1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1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s-EC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Dosis aplicadas traspatio y autoservicio </a:t>
            </a:r>
            <a:endParaRPr b="1" i="0" sz="1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85750" lvl="2" marL="2857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Char char="•"/>
            </a:pPr>
            <a:r>
              <a:rPr b="0" i="0" lang="es-EC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Santo Domingo: 710.264  Manabí: 302.112</a:t>
            </a:r>
            <a:endParaRPr/>
          </a:p>
          <a:p>
            <a:pPr indent="0" lvl="1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s-EC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Predios catastrados</a:t>
            </a:r>
            <a:endParaRPr b="1" i="0" sz="1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85750" lvl="2" marL="2857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Char char="•"/>
            </a:pPr>
            <a:r>
              <a:rPr b="0" i="0" lang="es-EC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Santo Domingo: 3.681  Manabí: 3.932</a:t>
            </a:r>
            <a:endParaRPr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7" name="Shape 1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8" name="Google Shape;188;p27"/>
          <p:cNvSpPr/>
          <p:nvPr/>
        </p:nvSpPr>
        <p:spPr>
          <a:xfrm>
            <a:off x="9083564" y="5767108"/>
            <a:ext cx="3108300" cy="10908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9" name="Google Shape;189;p27"/>
          <p:cNvSpPr txBox="1"/>
          <p:nvPr/>
        </p:nvSpPr>
        <p:spPr>
          <a:xfrm>
            <a:off x="2579310" y="0"/>
            <a:ext cx="5275385" cy="47701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1" i="0" lang="es-EC" sz="2500" u="none" cap="none" strike="noStrike">
                <a:solidFill>
                  <a:srgbClr val="2E2D91"/>
                </a:solidFill>
                <a:latin typeface="Arial"/>
                <a:ea typeface="Arial"/>
                <a:cs typeface="Arial"/>
                <a:sym typeface="Arial"/>
              </a:rPr>
              <a:t>Sanidad Animal </a:t>
            </a:r>
            <a:endParaRPr b="1" i="0" sz="2500" u="none" cap="none" strike="noStrike">
              <a:solidFill>
                <a:srgbClr val="2E2D9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90" name="Google Shape;190;p2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694461" y="398430"/>
            <a:ext cx="7962113" cy="6296281"/>
          </a:xfrm>
          <a:prstGeom prst="rect">
            <a:avLst/>
          </a:prstGeom>
          <a:noFill/>
          <a:ln>
            <a:noFill/>
          </a:ln>
        </p:spPr>
      </p:pic>
      <p:sp>
        <p:nvSpPr>
          <p:cNvPr id="191" name="Google Shape;191;p27"/>
          <p:cNvSpPr txBox="1"/>
          <p:nvPr/>
        </p:nvSpPr>
        <p:spPr>
          <a:xfrm>
            <a:off x="1971677" y="682506"/>
            <a:ext cx="3335112" cy="59093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1" i="0" lang="es-EC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PERSONAS CAPACITADAS EN TEMAS ZOOSANITARIOS </a:t>
            </a:r>
            <a:endParaRPr b="1" i="0" sz="1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2" name="Google Shape;192;p27"/>
          <p:cNvSpPr txBox="1"/>
          <p:nvPr/>
        </p:nvSpPr>
        <p:spPr>
          <a:xfrm>
            <a:off x="4017060" y="1611162"/>
            <a:ext cx="1503487" cy="138037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1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s-EC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Santo Domingo: </a:t>
            </a:r>
            <a:r>
              <a:rPr b="0" i="0" lang="es-EC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1.222</a:t>
            </a:r>
            <a:endParaRPr/>
          </a:p>
          <a:p>
            <a:pPr indent="0" lvl="1" marL="0" marR="0" rtl="0" algn="l">
              <a:lnSpc>
                <a:spcPct val="90000"/>
              </a:lnSpc>
              <a:spcBef>
                <a:spcPts val="270"/>
              </a:spcBef>
              <a:spcAft>
                <a:spcPts val="0"/>
              </a:spcAft>
              <a:buNone/>
            </a:pPr>
            <a:r>
              <a:rPr b="1" i="0" lang="es-EC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Manabí: </a:t>
            </a:r>
            <a:r>
              <a:rPr b="0" i="0" lang="es-EC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1.513</a:t>
            </a:r>
            <a:endParaRPr/>
          </a:p>
        </p:txBody>
      </p:sp>
      <p:pic>
        <p:nvPicPr>
          <p:cNvPr id="193" name="Google Shape;193;p27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900427" y="1351770"/>
            <a:ext cx="1984392" cy="1906072"/>
          </a:xfrm>
          <a:prstGeom prst="roundRect">
            <a:avLst>
              <a:gd fmla="val 16667" name="adj"/>
            </a:avLst>
          </a:prstGeom>
          <a:noFill/>
          <a:ln>
            <a:noFill/>
          </a:ln>
          <a:effectLst>
            <a:outerShdw blurRad="76200" rotWithShape="0" algn="tl" dir="7800000" dist="38100">
              <a:srgbClr val="000000">
                <a:alpha val="40000"/>
              </a:srgbClr>
            </a:outerShdw>
          </a:effectLst>
        </p:spPr>
      </p:pic>
      <p:sp>
        <p:nvSpPr>
          <p:cNvPr id="194" name="Google Shape;194;p27"/>
          <p:cNvSpPr txBox="1"/>
          <p:nvPr/>
        </p:nvSpPr>
        <p:spPr>
          <a:xfrm>
            <a:off x="1971677" y="3746341"/>
            <a:ext cx="3335112" cy="59093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1" i="0" lang="es-EC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OPERATIVOS EN CARRETERA</a:t>
            </a:r>
            <a:endParaRPr b="1" i="0" sz="1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5" name="Google Shape;195;p27"/>
          <p:cNvSpPr txBox="1"/>
          <p:nvPr/>
        </p:nvSpPr>
        <p:spPr>
          <a:xfrm>
            <a:off x="4017060" y="4674997"/>
            <a:ext cx="1503487" cy="120032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s-EC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Santo Domingo: </a:t>
            </a:r>
            <a:r>
              <a:rPr b="0" i="0" lang="es-EC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142</a:t>
            </a:r>
            <a:endParaRPr b="0" i="0" sz="1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s-EC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Manabí:  </a:t>
            </a:r>
            <a:r>
              <a:rPr b="0" i="0" lang="es-EC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40</a:t>
            </a:r>
            <a:endParaRPr b="0" i="0" sz="1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6" name="Google Shape;196;p27"/>
          <p:cNvSpPr/>
          <p:nvPr/>
        </p:nvSpPr>
        <p:spPr>
          <a:xfrm>
            <a:off x="1900427" y="4508647"/>
            <a:ext cx="2075634" cy="1629854"/>
          </a:xfrm>
          <a:prstGeom prst="roundRect">
            <a:avLst>
              <a:gd fmla="val 10000" name="adj"/>
            </a:avLst>
          </a:prstGeom>
          <a:blipFill rotWithShape="1">
            <a:blip r:embed="rId5">
              <a:alphaModFix/>
            </a:blip>
            <a:stretch>
              <a:fillRect b="0" l="-7000" r="-7000" t="0"/>
            </a:stretch>
          </a:blipFill>
          <a:ln cap="flat" cmpd="sng" w="25400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197" name="Google Shape;197;p27"/>
          <p:cNvPicPr preferRelativeResize="0"/>
          <p:nvPr/>
        </p:nvPicPr>
        <p:blipFill rotWithShape="1">
          <a:blip r:embed="rId6">
            <a:alphaModFix/>
          </a:blip>
          <a:srcRect b="70059" l="4529" r="3373" t="9501"/>
          <a:stretch/>
        </p:blipFill>
        <p:spPr>
          <a:xfrm>
            <a:off x="5663049" y="1537582"/>
            <a:ext cx="3860962" cy="803437"/>
          </a:xfrm>
          <a:prstGeom prst="rect">
            <a:avLst/>
          </a:prstGeom>
          <a:noFill/>
          <a:ln>
            <a:noFill/>
          </a:ln>
        </p:spPr>
      </p:pic>
      <p:sp>
        <p:nvSpPr>
          <p:cNvPr id="198" name="Google Shape;198;p27"/>
          <p:cNvSpPr txBox="1"/>
          <p:nvPr/>
        </p:nvSpPr>
        <p:spPr>
          <a:xfrm>
            <a:off x="6596470" y="519144"/>
            <a:ext cx="1890686" cy="26161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s-EC" sz="11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SANTO DOMINGO </a:t>
            </a:r>
            <a:endParaRPr/>
          </a:p>
        </p:txBody>
      </p:sp>
      <p:pic>
        <p:nvPicPr>
          <p:cNvPr id="199" name="Google Shape;199;p27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6636434" y="5840875"/>
            <a:ext cx="1764152" cy="59092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4" name="Shape 2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" name="Google Shape;205;p28"/>
          <p:cNvSpPr/>
          <p:nvPr/>
        </p:nvSpPr>
        <p:spPr>
          <a:xfrm>
            <a:off x="9083564" y="5767108"/>
            <a:ext cx="3108300" cy="10908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6" name="Google Shape;206;p28"/>
          <p:cNvSpPr txBox="1"/>
          <p:nvPr/>
        </p:nvSpPr>
        <p:spPr>
          <a:xfrm>
            <a:off x="2585246" y="0"/>
            <a:ext cx="5275385" cy="47701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1" i="0" lang="es-EC" sz="2500" u="none" cap="none" strike="noStrike">
                <a:solidFill>
                  <a:srgbClr val="2E2D91"/>
                </a:solidFill>
                <a:latin typeface="Arial"/>
                <a:ea typeface="Arial"/>
                <a:cs typeface="Arial"/>
                <a:sym typeface="Arial"/>
              </a:rPr>
              <a:t>Sanidad Vegetal </a:t>
            </a:r>
            <a:endParaRPr b="1" i="0" sz="2500" u="none" cap="none" strike="noStrike">
              <a:solidFill>
                <a:srgbClr val="2E2D9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07" name="Google Shape;207;p2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284078" y="612321"/>
            <a:ext cx="7388564" cy="6074229"/>
          </a:xfrm>
          <a:prstGeom prst="rect">
            <a:avLst/>
          </a:prstGeom>
          <a:noFill/>
          <a:ln>
            <a:noFill/>
          </a:ln>
        </p:spPr>
      </p:pic>
      <p:sp>
        <p:nvSpPr>
          <p:cNvPr id="208" name="Google Shape;208;p28"/>
          <p:cNvSpPr txBox="1"/>
          <p:nvPr/>
        </p:nvSpPr>
        <p:spPr>
          <a:xfrm>
            <a:off x="5693571" y="885310"/>
            <a:ext cx="2921794" cy="156966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s-EC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ACTIVIDADES EN CAMPO  </a:t>
            </a:r>
            <a:endParaRPr b="1" i="0" sz="12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1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s-EC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Monitoreos total realizados  </a:t>
            </a:r>
            <a:endParaRPr b="1" i="0" sz="12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171450" lvl="2" marL="1714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Char char="•"/>
            </a:pPr>
            <a:r>
              <a:rPr b="0" i="0" lang="es-EC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Santo Domingo: 3.937 </a:t>
            </a:r>
            <a:endParaRPr/>
          </a:p>
          <a:p>
            <a:pPr indent="-171450" lvl="2" marL="1714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Char char="•"/>
            </a:pPr>
            <a:r>
              <a:rPr b="0" i="0" lang="es-EC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Manabí:  29.769</a:t>
            </a:r>
            <a:endParaRPr/>
          </a:p>
          <a:p>
            <a:pPr indent="0" lvl="1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s-EC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Muestras tomadas para análisis de laboratorio </a:t>
            </a:r>
            <a:endParaRPr b="1" i="0" sz="12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171450" lvl="2" marL="1714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Char char="•"/>
            </a:pPr>
            <a:r>
              <a:rPr b="0" i="0" lang="es-EC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Santo Domingo: 262 </a:t>
            </a:r>
            <a:endParaRPr/>
          </a:p>
          <a:p>
            <a:pPr indent="-171450" lvl="2" marL="1714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Char char="•"/>
            </a:pPr>
            <a:r>
              <a:rPr b="0" i="0" lang="es-EC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Manabí: 327</a:t>
            </a:r>
            <a:endParaRPr b="0" i="0" sz="12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9" name="Google Shape;209;p28"/>
          <p:cNvSpPr txBox="1"/>
          <p:nvPr/>
        </p:nvSpPr>
        <p:spPr>
          <a:xfrm>
            <a:off x="5783376" y="2828835"/>
            <a:ext cx="2717687" cy="120032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s-EC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ACTIVIDADES EN CAMPO</a:t>
            </a:r>
            <a:endParaRPr b="1" i="0" sz="12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1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s-EC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Vigilancias en </a:t>
            </a:r>
            <a:r>
              <a:rPr b="0" i="1" lang="es-EC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Fusarium oxisporum</a:t>
            </a:r>
            <a:r>
              <a:rPr b="0" i="0" lang="es-EC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Raza 4 Tropical y </a:t>
            </a:r>
            <a:r>
              <a:rPr b="0" i="1" lang="es-EC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Ralstonia Solanacearum </a:t>
            </a:r>
            <a:r>
              <a:rPr b="0" i="0" lang="es-EC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Raza 2</a:t>
            </a:r>
            <a:endParaRPr/>
          </a:p>
          <a:p>
            <a:pPr indent="-171450" lvl="2" marL="1714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Char char="•"/>
            </a:pPr>
            <a:r>
              <a:rPr b="0" i="0" lang="es-EC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Santo Domingo: 2.386 </a:t>
            </a:r>
            <a:endParaRPr/>
          </a:p>
          <a:p>
            <a:pPr indent="-171450" lvl="2" marL="1714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Char char="•"/>
            </a:pPr>
            <a:r>
              <a:rPr b="0" i="0" lang="es-EC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Manabí: 18.150</a:t>
            </a:r>
            <a:endParaRPr b="0" i="0" sz="12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0" name="Google Shape;210;p28"/>
          <p:cNvSpPr txBox="1"/>
          <p:nvPr/>
        </p:nvSpPr>
        <p:spPr>
          <a:xfrm>
            <a:off x="5854813" y="4891615"/>
            <a:ext cx="2317637" cy="120032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1" i="0" lang="es-EC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PLAN DE INTERVENCIÓN RALSTONIA SOLANACEARUM  RAZA 2</a:t>
            </a:r>
            <a:endParaRPr b="1" i="0" sz="12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1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s-EC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Predios intervenidos</a:t>
            </a:r>
            <a:endParaRPr/>
          </a:p>
          <a:p>
            <a:pPr indent="-171450" lvl="2" marL="1714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Char char="•"/>
            </a:pPr>
            <a:r>
              <a:rPr b="0" i="0" lang="es-EC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Santo Domingo: 78</a:t>
            </a:r>
            <a:endParaRPr b="0" i="0" sz="12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171450" lvl="2" marL="1714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Char char="•"/>
            </a:pPr>
            <a:r>
              <a:rPr b="0" i="0" lang="es-EC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Manabí: 542</a:t>
            </a:r>
            <a:endParaRPr b="0" i="0" sz="12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15" name="Shape 2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6" name="Google Shape;216;p29"/>
          <p:cNvSpPr/>
          <p:nvPr/>
        </p:nvSpPr>
        <p:spPr>
          <a:xfrm>
            <a:off x="9083564" y="5767108"/>
            <a:ext cx="3108300" cy="10908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7" name="Google Shape;217;p29"/>
          <p:cNvSpPr txBox="1"/>
          <p:nvPr/>
        </p:nvSpPr>
        <p:spPr>
          <a:xfrm>
            <a:off x="2585246" y="0"/>
            <a:ext cx="5275385" cy="47701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1" i="0" lang="es-EC" sz="2500" u="none" cap="none" strike="noStrike">
                <a:solidFill>
                  <a:srgbClr val="2E2D91"/>
                </a:solidFill>
                <a:latin typeface="Arial"/>
                <a:ea typeface="Arial"/>
                <a:cs typeface="Arial"/>
                <a:sym typeface="Arial"/>
              </a:rPr>
              <a:t>Sanidad Vegetal </a:t>
            </a:r>
            <a:endParaRPr b="1" i="0" sz="2500" u="none" cap="none" strike="noStrike">
              <a:solidFill>
                <a:srgbClr val="2E2D9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18" name="Google Shape;218;p2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487343" y="477013"/>
            <a:ext cx="6828785" cy="6146939"/>
          </a:xfrm>
          <a:prstGeom prst="rect">
            <a:avLst/>
          </a:prstGeom>
          <a:noFill/>
          <a:ln>
            <a:noFill/>
          </a:ln>
        </p:spPr>
      </p:pic>
      <p:sp>
        <p:nvSpPr>
          <p:cNvPr id="219" name="Google Shape;219;p29"/>
          <p:cNvSpPr txBox="1"/>
          <p:nvPr/>
        </p:nvSpPr>
        <p:spPr>
          <a:xfrm>
            <a:off x="2585246" y="5194300"/>
            <a:ext cx="1551372" cy="116955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s-EC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MANABÍ</a:t>
            </a:r>
            <a:endParaRPr b="0" i="0" sz="14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85750" lvl="1" marL="2857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•"/>
            </a:pPr>
            <a:r>
              <a:rPr b="0" i="0" lang="es-EC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Plátano:     139.939 t</a:t>
            </a:r>
            <a:endParaRPr/>
          </a:p>
          <a:p>
            <a:pPr indent="-285750" lvl="1" marL="2857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•"/>
            </a:pPr>
            <a:r>
              <a:rPr b="0" i="0" lang="es-EC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Banano: 16.118 t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0" name="Google Shape;220;p29"/>
          <p:cNvSpPr txBox="1"/>
          <p:nvPr/>
        </p:nvSpPr>
        <p:spPr>
          <a:xfrm>
            <a:off x="3222536" y="3900082"/>
            <a:ext cx="1551372" cy="116955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s-EC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SANTO DOMINGO</a:t>
            </a:r>
            <a:endParaRPr/>
          </a:p>
          <a:p>
            <a:pPr indent="-285750" lvl="1" marL="2857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•"/>
            </a:pPr>
            <a:r>
              <a:rPr b="0" i="0" lang="es-EC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Orito: 8.957 t</a:t>
            </a:r>
            <a:endParaRPr/>
          </a:p>
          <a:p>
            <a:pPr indent="-285750" lvl="1" marL="2857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•"/>
            </a:pPr>
            <a:r>
              <a:rPr b="0" i="0" lang="es-EC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Banano:  17.096 t</a:t>
            </a:r>
            <a:endParaRPr/>
          </a:p>
        </p:txBody>
      </p:sp>
      <p:sp>
        <p:nvSpPr>
          <p:cNvPr id="221" name="Google Shape;221;p29"/>
          <p:cNvSpPr txBox="1"/>
          <p:nvPr/>
        </p:nvSpPr>
        <p:spPr>
          <a:xfrm>
            <a:off x="7063852" y="1414574"/>
            <a:ext cx="2151586" cy="52322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-285750" lvl="0" marL="2857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•"/>
            </a:pPr>
            <a:r>
              <a:rPr b="0" i="0" lang="es-EC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Manabí: 249</a:t>
            </a:r>
            <a:endParaRPr/>
          </a:p>
          <a:p>
            <a:pPr indent="-285750" lvl="0" marL="2857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•"/>
            </a:pPr>
            <a:r>
              <a:rPr b="0" i="0" lang="es-EC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Santo Domingo: 18</a:t>
            </a:r>
            <a:endParaRPr/>
          </a:p>
        </p:txBody>
      </p:sp>
      <p:sp>
        <p:nvSpPr>
          <p:cNvPr id="222" name="Google Shape;222;p29"/>
          <p:cNvSpPr txBox="1"/>
          <p:nvPr/>
        </p:nvSpPr>
        <p:spPr>
          <a:xfrm>
            <a:off x="7389860" y="661567"/>
            <a:ext cx="1825578" cy="73866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s-EC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PREDIOS LIBRES DE MOSCA DE LA FRUTA </a:t>
            </a:r>
            <a:endParaRPr/>
          </a:p>
        </p:txBody>
      </p:sp>
      <p:sp>
        <p:nvSpPr>
          <p:cNvPr id="223" name="Google Shape;223;p29"/>
          <p:cNvSpPr txBox="1"/>
          <p:nvPr/>
        </p:nvSpPr>
        <p:spPr>
          <a:xfrm>
            <a:off x="7932071" y="5069633"/>
            <a:ext cx="1183354" cy="95410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1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s-EC" sz="1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SANTO</a:t>
            </a:r>
            <a:endParaRPr/>
          </a:p>
          <a:p>
            <a:pPr indent="0" lvl="1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s-EC" sz="1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DOMINGO</a:t>
            </a:r>
            <a:endParaRPr/>
          </a:p>
          <a:p>
            <a:pPr indent="-285750" lvl="1" marL="2857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•"/>
            </a:pPr>
            <a:r>
              <a:rPr b="0" i="0" lang="es-EC" sz="1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Piña: </a:t>
            </a:r>
            <a:endParaRPr/>
          </a:p>
          <a:p>
            <a:pPr indent="-285750" lvl="1" marL="2857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•"/>
            </a:pPr>
            <a:r>
              <a:rPr b="0" i="0" lang="es-EC" sz="1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90.913 t</a:t>
            </a:r>
            <a:endParaRPr/>
          </a:p>
        </p:txBody>
      </p:sp>
      <p:sp>
        <p:nvSpPr>
          <p:cNvPr id="224" name="Google Shape;224;p29"/>
          <p:cNvSpPr txBox="1"/>
          <p:nvPr/>
        </p:nvSpPr>
        <p:spPr>
          <a:xfrm>
            <a:off x="2585246" y="2991508"/>
            <a:ext cx="1933688" cy="52322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s-EC" sz="1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MANABÍ</a:t>
            </a:r>
            <a:endParaRPr b="0" i="0" sz="14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85750" lvl="1" marL="2857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•"/>
            </a:pPr>
            <a:r>
              <a:rPr b="0" i="0" lang="es-EC" sz="1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Pitahaya: 11.447 t</a:t>
            </a:r>
            <a:endParaRPr b="0" i="0" sz="14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5" name="Google Shape;225;p29"/>
          <p:cNvSpPr txBox="1"/>
          <p:nvPr/>
        </p:nvSpPr>
        <p:spPr>
          <a:xfrm>
            <a:off x="4673893" y="2570200"/>
            <a:ext cx="1898356" cy="52322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s-EC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SANTO DOMINGO</a:t>
            </a:r>
            <a:endParaRPr/>
          </a:p>
          <a:p>
            <a:pPr indent="-285750" lvl="1" marL="2857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•"/>
            </a:pPr>
            <a:r>
              <a:rPr b="0" i="0" lang="es-EC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Cacao: 27.866 t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6" name="Google Shape;226;p29"/>
          <p:cNvSpPr txBox="1"/>
          <p:nvPr/>
        </p:nvSpPr>
        <p:spPr>
          <a:xfrm>
            <a:off x="4673893" y="1928059"/>
            <a:ext cx="1770108" cy="52322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s-EC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MANABÍ</a:t>
            </a:r>
            <a:endParaRPr b="0" i="0" sz="14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85750" lvl="1" marL="2857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•"/>
            </a:pPr>
            <a:r>
              <a:rPr b="0" i="0" lang="es-EC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Cacao: 36.510 t</a:t>
            </a:r>
            <a:endParaRPr/>
          </a:p>
        </p:txBody>
      </p:sp>
      <p:pic>
        <p:nvPicPr>
          <p:cNvPr id="227" name="Google Shape;227;p29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5156152" y="1016997"/>
            <a:ext cx="724906" cy="72490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32" name="Shape 2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3" name="Google Shape;233;p30"/>
          <p:cNvSpPr/>
          <p:nvPr/>
        </p:nvSpPr>
        <p:spPr>
          <a:xfrm>
            <a:off x="9083564" y="5767108"/>
            <a:ext cx="3108300" cy="10908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34" name="Google Shape;234;p30"/>
          <p:cNvSpPr txBox="1"/>
          <p:nvPr/>
        </p:nvSpPr>
        <p:spPr>
          <a:xfrm>
            <a:off x="2633011" y="-1781"/>
            <a:ext cx="5275385" cy="47701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1" i="0" lang="es-EC" sz="2500" u="none" cap="none" strike="noStrike">
                <a:solidFill>
                  <a:srgbClr val="2E2D91"/>
                </a:solidFill>
                <a:latin typeface="Arial"/>
                <a:ea typeface="Arial"/>
                <a:cs typeface="Arial"/>
                <a:sym typeface="Arial"/>
              </a:rPr>
              <a:t>Inocuidad de los Alimentos </a:t>
            </a:r>
            <a:endParaRPr b="1" i="0" sz="2500" u="none" cap="none" strike="noStrike">
              <a:solidFill>
                <a:srgbClr val="2E2D9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35" name="Google Shape;235;p3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619722" y="678549"/>
            <a:ext cx="8952556" cy="5866264"/>
          </a:xfrm>
          <a:prstGeom prst="rect">
            <a:avLst/>
          </a:prstGeom>
          <a:noFill/>
          <a:ln>
            <a:noFill/>
          </a:ln>
        </p:spPr>
      </p:pic>
      <p:sp>
        <p:nvSpPr>
          <p:cNvPr id="236" name="Google Shape;236;p30"/>
          <p:cNvSpPr txBox="1"/>
          <p:nvPr/>
        </p:nvSpPr>
        <p:spPr>
          <a:xfrm>
            <a:off x="2087443" y="1196640"/>
            <a:ext cx="1198684" cy="120032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s-EC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Muestras tomadas en PNVCC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s-EC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Santo Domingo: 44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s-EC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Manabí: 105</a:t>
            </a:r>
            <a:endParaRPr b="0" i="0" sz="12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37" name="Google Shape;237;p30"/>
          <p:cNvSpPr txBox="1"/>
          <p:nvPr/>
        </p:nvSpPr>
        <p:spPr>
          <a:xfrm>
            <a:off x="4946854" y="1319750"/>
            <a:ext cx="1177721" cy="120032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s-EC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BPA Nacionales y equivalentes</a:t>
            </a:r>
            <a:endParaRPr/>
          </a:p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s-EC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Santo Domingo:73</a:t>
            </a:r>
            <a:endParaRPr/>
          </a:p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s-EC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Manabí: 50</a:t>
            </a:r>
            <a:endParaRPr/>
          </a:p>
        </p:txBody>
      </p:sp>
      <p:sp>
        <p:nvSpPr>
          <p:cNvPr id="238" name="Google Shape;238;p30"/>
          <p:cNvSpPr txBox="1"/>
          <p:nvPr/>
        </p:nvSpPr>
        <p:spPr>
          <a:xfrm>
            <a:off x="2101731" y="4277575"/>
            <a:ext cx="1198684" cy="138499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s-EC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Centros 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s-EC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de 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s-EC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faenamiento MABIO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s-EC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Santo Domingo: 1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s-EC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Manabí: 21</a:t>
            </a:r>
            <a:endParaRPr b="0" i="0" sz="12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39" name="Google Shape;239;p30"/>
          <p:cNvSpPr txBox="1"/>
          <p:nvPr/>
        </p:nvSpPr>
        <p:spPr>
          <a:xfrm>
            <a:off x="4761114" y="4523797"/>
            <a:ext cx="1339647" cy="120032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s-EC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Centros de </a:t>
            </a:r>
            <a:endParaRPr/>
          </a:p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s-EC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faenamiento en </a:t>
            </a:r>
            <a:endParaRPr/>
          </a:p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s-EC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funcionamiento</a:t>
            </a:r>
            <a:endParaRPr/>
          </a:p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s-EC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Santo </a:t>
            </a:r>
            <a:endParaRPr/>
          </a:p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s-EC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Domingo: 26</a:t>
            </a:r>
            <a:endParaRPr/>
          </a:p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s-EC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Manabí: 60</a:t>
            </a:r>
            <a:endParaRPr b="0" i="0" sz="12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40" name="Google Shape;240;p30"/>
          <p:cNvSpPr txBox="1"/>
          <p:nvPr/>
        </p:nvSpPr>
        <p:spPr>
          <a:xfrm>
            <a:off x="7402615" y="1011973"/>
            <a:ext cx="2354365" cy="30777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s-EC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SANTO DOMINGO </a:t>
            </a:r>
            <a:endParaRPr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45" name="Shape 2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6" name="Google Shape;246;p31"/>
          <p:cNvSpPr/>
          <p:nvPr/>
        </p:nvSpPr>
        <p:spPr>
          <a:xfrm>
            <a:off x="9083564" y="5767108"/>
            <a:ext cx="3108300" cy="10908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47" name="Google Shape;247;p31"/>
          <p:cNvSpPr txBox="1"/>
          <p:nvPr/>
        </p:nvSpPr>
        <p:spPr>
          <a:xfrm>
            <a:off x="2633011" y="-1781"/>
            <a:ext cx="5275385" cy="47701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1" i="0" lang="es-EC" sz="2500" u="none" cap="none" strike="noStrike">
                <a:solidFill>
                  <a:srgbClr val="2E2D91"/>
                </a:solidFill>
                <a:latin typeface="Arial"/>
                <a:ea typeface="Arial"/>
                <a:cs typeface="Arial"/>
                <a:sym typeface="Arial"/>
              </a:rPr>
              <a:t>Inocuidad de los Alimentos </a:t>
            </a:r>
            <a:endParaRPr b="1" i="0" sz="2500" u="none" cap="none" strike="noStrike">
              <a:solidFill>
                <a:srgbClr val="2E2D9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48" name="Google Shape;248;p3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821180" y="724386"/>
            <a:ext cx="8549640" cy="5688627"/>
          </a:xfrm>
          <a:prstGeom prst="rect">
            <a:avLst/>
          </a:prstGeom>
          <a:noFill/>
          <a:ln>
            <a:noFill/>
          </a:ln>
        </p:spPr>
      </p:pic>
      <p:sp>
        <p:nvSpPr>
          <p:cNvPr id="249" name="Google Shape;249;p31"/>
          <p:cNvSpPr txBox="1"/>
          <p:nvPr/>
        </p:nvSpPr>
        <p:spPr>
          <a:xfrm>
            <a:off x="5082689" y="1358229"/>
            <a:ext cx="6100762" cy="132343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s-EC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CONTROL DE LECHE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16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s-EC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Leche controlada:                     Leche decomisada:</a:t>
            </a:r>
            <a:endParaRPr/>
          </a:p>
          <a:p>
            <a:pPr indent="0" lvl="1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s-EC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Manabí: 257.193                        </a:t>
            </a:r>
            <a:r>
              <a:rPr b="1" i="0" lang="es-EC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·</a:t>
            </a:r>
            <a:r>
              <a:rPr b="0" i="0" lang="es-EC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0</a:t>
            </a:r>
            <a:endParaRPr/>
          </a:p>
          <a:p>
            <a:pPr indent="0" lvl="1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s-EC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Santo Domingo: 344.740           </a:t>
            </a:r>
            <a:r>
              <a:rPr b="1" i="0" lang="es-EC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·</a:t>
            </a:r>
            <a:r>
              <a:rPr b="0" i="0" lang="es-EC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34.119</a:t>
            </a:r>
            <a:endParaRPr b="0" i="0" sz="14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50" name="Google Shape;250;p31"/>
          <p:cNvSpPr txBox="1"/>
          <p:nvPr/>
        </p:nvSpPr>
        <p:spPr>
          <a:xfrm>
            <a:off x="5104991" y="4238864"/>
            <a:ext cx="4440451" cy="132343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s-EC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CAPACITADOS EN INOCUIDAD ALIMENTARIA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6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1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s-EC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Manabí: 1.625                                             </a:t>
            </a:r>
            <a:endParaRPr/>
          </a:p>
          <a:p>
            <a:pPr indent="0" lvl="1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s-EC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Santo Domingo: 1.800       </a:t>
            </a:r>
            <a:endParaRPr b="0" i="0" sz="14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51" name="Google Shape;251;p31"/>
          <p:cNvSpPr/>
          <p:nvPr/>
        </p:nvSpPr>
        <p:spPr>
          <a:xfrm>
            <a:off x="2153946" y="1013814"/>
            <a:ext cx="2692298" cy="2263072"/>
          </a:xfrm>
          <a:prstGeom prst="roundRect">
            <a:avLst>
              <a:gd fmla="val 10000" name="adj"/>
            </a:avLst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52" name="Google Shape;252;p31"/>
          <p:cNvSpPr/>
          <p:nvPr/>
        </p:nvSpPr>
        <p:spPr>
          <a:xfrm>
            <a:off x="2102399" y="1087199"/>
            <a:ext cx="2785207" cy="2187499"/>
          </a:xfrm>
          <a:prstGeom prst="roundRect">
            <a:avLst>
              <a:gd fmla="val 10000" name="adj"/>
            </a:avLst>
          </a:prstGeom>
          <a:blipFill rotWithShape="1">
            <a:blip r:embed="rId4">
              <a:alphaModFix/>
            </a:blip>
            <a:stretch>
              <a:fillRect b="0" l="-68002" r="-68002" t="0"/>
            </a:stretch>
          </a:blip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53" name="Google Shape;253;p31"/>
          <p:cNvSpPr/>
          <p:nvPr/>
        </p:nvSpPr>
        <p:spPr>
          <a:xfrm>
            <a:off x="2018173" y="3713565"/>
            <a:ext cx="2862234" cy="2405916"/>
          </a:xfrm>
          <a:prstGeom prst="roundRect">
            <a:avLst>
              <a:gd fmla="val 10000" name="adj"/>
            </a:avLst>
          </a:prstGeom>
          <a:blipFill rotWithShape="1">
            <a:blip r:embed="rId5">
              <a:alphaModFix/>
            </a:blip>
            <a:stretch>
              <a:fillRect b="0" l="-21001" r="-21001" t="0"/>
            </a:stretch>
          </a:blip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58" name="Shape 2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9" name="Google Shape;259;p32"/>
          <p:cNvSpPr/>
          <p:nvPr/>
        </p:nvSpPr>
        <p:spPr>
          <a:xfrm>
            <a:off x="9083564" y="5767108"/>
            <a:ext cx="3108300" cy="10908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60" name="Google Shape;260;p3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821179" y="752962"/>
            <a:ext cx="8549640" cy="5688627"/>
          </a:xfrm>
          <a:prstGeom prst="rect">
            <a:avLst/>
          </a:prstGeom>
          <a:noFill/>
          <a:ln>
            <a:noFill/>
          </a:ln>
        </p:spPr>
      </p:pic>
      <p:pic>
        <p:nvPicPr>
          <p:cNvPr id="261" name="Google Shape;261;p3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676825" y="1159725"/>
            <a:ext cx="5238750" cy="1638300"/>
          </a:xfrm>
          <a:prstGeom prst="rect">
            <a:avLst/>
          </a:prstGeom>
          <a:noFill/>
          <a:ln>
            <a:noFill/>
          </a:ln>
        </p:spPr>
      </p:pic>
      <p:sp>
        <p:nvSpPr>
          <p:cNvPr id="262" name="Google Shape;262;p32"/>
          <p:cNvSpPr txBox="1"/>
          <p:nvPr/>
        </p:nvSpPr>
        <p:spPr>
          <a:xfrm>
            <a:off x="2575887" y="11289"/>
            <a:ext cx="7040225" cy="47701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s-EC" sz="2500" u="none" cap="none" strike="noStrike">
                <a:solidFill>
                  <a:srgbClr val="2E2D91"/>
                </a:solidFill>
                <a:latin typeface="Arial"/>
                <a:ea typeface="Arial"/>
                <a:cs typeface="Arial"/>
                <a:sym typeface="Arial"/>
              </a:rPr>
              <a:t>Registro de Insumos Agropecuarios</a:t>
            </a:r>
            <a:endParaRPr b="1" i="0" sz="2500" u="none" cap="none" strike="noStrike">
              <a:solidFill>
                <a:srgbClr val="2E2D9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63" name="Google Shape;263;p32"/>
          <p:cNvSpPr txBox="1"/>
          <p:nvPr/>
        </p:nvSpPr>
        <p:spPr>
          <a:xfrm>
            <a:off x="4824606" y="1547911"/>
            <a:ext cx="3997500" cy="861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s-EC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PRODUCTOS INSPECCIONADOS</a:t>
            </a:r>
            <a:endParaRPr/>
          </a:p>
          <a:p>
            <a:pPr indent="0" lvl="1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s-EC" sz="16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Manabí: 272                                               </a:t>
            </a:r>
            <a:endParaRPr/>
          </a:p>
          <a:p>
            <a:pPr indent="0" lvl="1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s-EC" sz="16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Santo Domingo: 308                             </a:t>
            </a:r>
            <a:endParaRPr/>
          </a:p>
        </p:txBody>
      </p:sp>
      <p:sp>
        <p:nvSpPr>
          <p:cNvPr id="264" name="Google Shape;264;p32"/>
          <p:cNvSpPr/>
          <p:nvPr/>
        </p:nvSpPr>
        <p:spPr>
          <a:xfrm>
            <a:off x="2080085" y="1060983"/>
            <a:ext cx="2540847" cy="1835779"/>
          </a:xfrm>
          <a:prstGeom prst="roundRect">
            <a:avLst>
              <a:gd fmla="val 10000" name="adj"/>
            </a:avLst>
          </a:prstGeom>
          <a:blipFill rotWithShape="1">
            <a:blip r:embed="rId5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65" name="Google Shape;265;p32"/>
          <p:cNvSpPr/>
          <p:nvPr/>
        </p:nvSpPr>
        <p:spPr>
          <a:xfrm>
            <a:off x="2080085" y="3158111"/>
            <a:ext cx="2540846" cy="1787356"/>
          </a:xfrm>
          <a:prstGeom prst="roundRect">
            <a:avLst>
              <a:gd fmla="val 10000" name="adj"/>
            </a:avLst>
          </a:prstGeom>
          <a:blipFill rotWithShape="1">
            <a:blip r:embed="rId6">
              <a:alphaModFix/>
            </a:blip>
            <a:stretch>
              <a:fillRect b="-34999" l="0" r="0" t="-34999"/>
            </a:stretch>
          </a:blip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266" name="Google Shape;266;p3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676825" y="3158100"/>
            <a:ext cx="5238750" cy="1638300"/>
          </a:xfrm>
          <a:prstGeom prst="rect">
            <a:avLst/>
          </a:prstGeom>
          <a:noFill/>
          <a:ln>
            <a:noFill/>
          </a:ln>
        </p:spPr>
      </p:pic>
      <p:sp>
        <p:nvSpPr>
          <p:cNvPr id="267" name="Google Shape;267;p32"/>
          <p:cNvSpPr txBox="1"/>
          <p:nvPr/>
        </p:nvSpPr>
        <p:spPr>
          <a:xfrm>
            <a:off x="4806643" y="3296254"/>
            <a:ext cx="4979100" cy="1385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s-EC" sz="19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TRÁMITES FERTILIZANTES, </a:t>
            </a:r>
            <a:r>
              <a:rPr b="1" lang="es-EC" sz="1900">
                <a:solidFill>
                  <a:schemeClr val="lt1"/>
                </a:solidFill>
              </a:rPr>
              <a:t>A</a:t>
            </a:r>
            <a:r>
              <a:rPr b="1" i="0" lang="es-EC" sz="19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GR</a:t>
            </a:r>
            <a:r>
              <a:rPr b="1" lang="es-EC" sz="1900">
                <a:solidFill>
                  <a:schemeClr val="lt1"/>
                </a:solidFill>
              </a:rPr>
              <a:t>Í</a:t>
            </a:r>
            <a:r>
              <a:rPr b="1" i="0" lang="es-EC" sz="19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COLAS Y PECUARIOS 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s-EC" sz="16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Recibidos y atendidos</a:t>
            </a:r>
            <a:endParaRPr/>
          </a:p>
          <a:p>
            <a:pPr indent="0" lvl="1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s-EC" sz="15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Manabí: 31                                                                                         </a:t>
            </a:r>
            <a:endParaRPr/>
          </a:p>
          <a:p>
            <a:pPr indent="0" lvl="1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s-EC" sz="15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Santo Domingo: 137                                                             </a:t>
            </a:r>
            <a:endParaRPr/>
          </a:p>
        </p:txBody>
      </p:sp>
      <p:pic>
        <p:nvPicPr>
          <p:cNvPr id="268" name="Google Shape;268;p3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653419" y="5109663"/>
            <a:ext cx="5238750" cy="1108200"/>
          </a:xfrm>
          <a:prstGeom prst="rect">
            <a:avLst/>
          </a:prstGeom>
          <a:noFill/>
          <a:ln>
            <a:noFill/>
          </a:ln>
        </p:spPr>
      </p:pic>
      <p:sp>
        <p:nvSpPr>
          <p:cNvPr id="269" name="Google Shape;269;p32"/>
          <p:cNvSpPr txBox="1"/>
          <p:nvPr/>
        </p:nvSpPr>
        <p:spPr>
          <a:xfrm>
            <a:off x="4796469" y="5121366"/>
            <a:ext cx="4201200" cy="1108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s-EC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CAPACITACIONES 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s-EC" sz="16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Personas capacitadas</a:t>
            </a:r>
            <a:endParaRPr/>
          </a:p>
          <a:p>
            <a:pPr indent="0" lvl="1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s-EC" sz="16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Manabí: 157                                                        </a:t>
            </a:r>
            <a:endParaRPr/>
          </a:p>
          <a:p>
            <a:pPr indent="0" lvl="1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s-EC" sz="16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Santo Domingo: 85                                            </a:t>
            </a:r>
            <a:endParaRPr b="0" i="0" sz="15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70" name="Google Shape;270;p32" title="Captura de Pantalla 2026-04-10 a la(s) 08.10.28.png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2061758" y="5132243"/>
            <a:ext cx="2507527" cy="10247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75" name="Shape 2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" name="Google Shape;276;p33"/>
          <p:cNvSpPr/>
          <p:nvPr/>
        </p:nvSpPr>
        <p:spPr>
          <a:xfrm>
            <a:off x="9083564" y="5767108"/>
            <a:ext cx="3108300" cy="10908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77" name="Google Shape;277;p3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821180" y="726758"/>
            <a:ext cx="8549640" cy="5699760"/>
          </a:xfrm>
          <a:prstGeom prst="rect">
            <a:avLst/>
          </a:prstGeom>
          <a:noFill/>
          <a:ln>
            <a:noFill/>
          </a:ln>
        </p:spPr>
      </p:pic>
      <p:sp>
        <p:nvSpPr>
          <p:cNvPr id="278" name="Google Shape;278;p33"/>
          <p:cNvSpPr txBox="1"/>
          <p:nvPr/>
        </p:nvSpPr>
        <p:spPr>
          <a:xfrm>
            <a:off x="2525871" y="-1"/>
            <a:ext cx="5275385" cy="47701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1" i="0" lang="es-EC" sz="2500" u="none" cap="none" strike="noStrike">
                <a:solidFill>
                  <a:srgbClr val="2E2D91"/>
                </a:solidFill>
                <a:latin typeface="Arial"/>
                <a:ea typeface="Arial"/>
                <a:cs typeface="Arial"/>
                <a:sym typeface="Arial"/>
              </a:rPr>
              <a:t>Laboratorios </a:t>
            </a:r>
            <a:endParaRPr b="1" i="0" sz="2500" u="none" cap="none" strike="noStrike">
              <a:solidFill>
                <a:srgbClr val="2E2D9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79" name="Google Shape;279;p33"/>
          <p:cNvSpPr/>
          <p:nvPr/>
        </p:nvSpPr>
        <p:spPr>
          <a:xfrm>
            <a:off x="1964738" y="838489"/>
            <a:ext cx="2038409" cy="1236035"/>
          </a:xfrm>
          <a:prstGeom prst="roundRect">
            <a:avLst>
              <a:gd fmla="val 10000" name="adj"/>
            </a:avLst>
          </a:prstGeom>
          <a:blipFill rotWithShape="1">
            <a:blip r:embed="rId4">
              <a:alphaModFix/>
            </a:blip>
            <a:stretch>
              <a:fillRect b="0" l="-4000" r="-4000" t="0"/>
            </a:stretch>
          </a:blipFill>
          <a:ln cap="flat" cmpd="sng" w="25400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80" name="Google Shape;280;p33"/>
          <p:cNvSpPr/>
          <p:nvPr/>
        </p:nvSpPr>
        <p:spPr>
          <a:xfrm>
            <a:off x="1964738" y="2265492"/>
            <a:ext cx="2038409" cy="1236035"/>
          </a:xfrm>
          <a:prstGeom prst="roundRect">
            <a:avLst>
              <a:gd fmla="val 10000" name="adj"/>
            </a:avLst>
          </a:prstGeom>
          <a:blipFill rotWithShape="1">
            <a:blip r:embed="rId5">
              <a:alphaModFix/>
            </a:blip>
            <a:stretch>
              <a:fillRect b="0" l="-4000" r="-4000" t="0"/>
            </a:stretch>
          </a:blipFill>
          <a:ln cap="flat" cmpd="sng" w="25400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81" name="Google Shape;281;p33"/>
          <p:cNvSpPr/>
          <p:nvPr/>
        </p:nvSpPr>
        <p:spPr>
          <a:xfrm>
            <a:off x="1964738" y="3677883"/>
            <a:ext cx="2038409" cy="1236035"/>
          </a:xfrm>
          <a:prstGeom prst="roundRect">
            <a:avLst>
              <a:gd fmla="val 10000" name="adj"/>
            </a:avLst>
          </a:prstGeom>
          <a:blipFill rotWithShape="1">
            <a:blip r:embed="rId6">
              <a:alphaModFix/>
            </a:blip>
            <a:stretch>
              <a:fillRect b="0" l="-17999" r="-17999" t="0"/>
            </a:stretch>
          </a:blipFill>
          <a:ln cap="flat" cmpd="sng" w="25400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82" name="Google Shape;282;p33"/>
          <p:cNvSpPr/>
          <p:nvPr/>
        </p:nvSpPr>
        <p:spPr>
          <a:xfrm>
            <a:off x="1964738" y="5085239"/>
            <a:ext cx="2038409" cy="1236035"/>
          </a:xfrm>
          <a:prstGeom prst="roundRect">
            <a:avLst>
              <a:gd fmla="val 10000" name="adj"/>
            </a:avLst>
          </a:prstGeom>
          <a:blipFill rotWithShape="1">
            <a:blip r:embed="rId7">
              <a:alphaModFix/>
            </a:blip>
            <a:stretch>
              <a:fillRect b="0" l="-4000" r="-4000" t="0"/>
            </a:stretch>
          </a:blipFill>
          <a:ln cap="flat" cmpd="sng" w="25400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83" name="Google Shape;283;p33"/>
          <p:cNvSpPr txBox="1"/>
          <p:nvPr/>
        </p:nvSpPr>
        <p:spPr>
          <a:xfrm>
            <a:off x="4197735" y="1043981"/>
            <a:ext cx="6100762" cy="86177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s-EC" sz="1600" u="none" cap="none" strike="noStrike">
                <a:solidFill>
                  <a:srgbClr val="262626"/>
                </a:solidFill>
                <a:latin typeface="Arial"/>
                <a:ea typeface="Arial"/>
                <a:cs typeface="Arial"/>
                <a:sym typeface="Arial"/>
              </a:rPr>
              <a:t>ANÁLISIS</a:t>
            </a:r>
            <a:r>
              <a:rPr b="1" i="0" lang="es-EC" sz="1800" u="none" cap="none" strike="noStrike">
                <a:solidFill>
                  <a:srgbClr val="262626"/>
                </a:solidFill>
                <a:latin typeface="Arial"/>
                <a:ea typeface="Arial"/>
                <a:cs typeface="Arial"/>
                <a:sym typeface="Arial"/>
              </a:rPr>
              <a:t> DIAGNÓSTICO VEGETAL</a:t>
            </a:r>
            <a:endParaRPr/>
          </a:p>
          <a:p>
            <a:pPr indent="0" lvl="1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s-EC" sz="1600" u="none" cap="none" strike="noStrike">
                <a:solidFill>
                  <a:srgbClr val="262626"/>
                </a:solidFill>
                <a:latin typeface="Arial"/>
                <a:ea typeface="Arial"/>
                <a:cs typeface="Arial"/>
                <a:sym typeface="Arial"/>
              </a:rPr>
              <a:t>Manabí: 1.332</a:t>
            </a:r>
            <a:endParaRPr/>
          </a:p>
          <a:p>
            <a:pPr indent="0" lvl="1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s-EC" sz="1600" u="none" cap="none" strike="noStrike">
                <a:solidFill>
                  <a:srgbClr val="262626"/>
                </a:solidFill>
                <a:latin typeface="Arial"/>
                <a:ea typeface="Arial"/>
                <a:cs typeface="Arial"/>
                <a:sym typeface="Arial"/>
              </a:rPr>
              <a:t>Santo Domingo: 582</a:t>
            </a:r>
            <a:endParaRPr/>
          </a:p>
        </p:txBody>
      </p:sp>
      <p:sp>
        <p:nvSpPr>
          <p:cNvPr id="284" name="Google Shape;284;p33"/>
          <p:cNvSpPr txBox="1"/>
          <p:nvPr/>
        </p:nvSpPr>
        <p:spPr>
          <a:xfrm>
            <a:off x="4212975" y="2408704"/>
            <a:ext cx="6100762" cy="84638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s-EC" sz="1600" u="none" cap="none" strike="noStrike">
                <a:solidFill>
                  <a:srgbClr val="262626"/>
                </a:solidFill>
                <a:latin typeface="Arial"/>
                <a:ea typeface="Arial"/>
                <a:cs typeface="Arial"/>
                <a:sym typeface="Arial"/>
              </a:rPr>
              <a:t>ANÁLISIS DIAGNÓSTICO ANIMAL         </a:t>
            </a:r>
            <a:endParaRPr/>
          </a:p>
          <a:p>
            <a:pPr indent="0" lvl="1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s-EC" sz="1600" u="none" cap="none" strike="noStrike">
                <a:solidFill>
                  <a:srgbClr val="262626"/>
                </a:solidFill>
                <a:latin typeface="Arial"/>
                <a:ea typeface="Arial"/>
                <a:cs typeface="Arial"/>
                <a:sym typeface="Arial"/>
              </a:rPr>
              <a:t>Manabí:   742                                           </a:t>
            </a:r>
            <a:endParaRPr/>
          </a:p>
          <a:p>
            <a:pPr indent="0" lvl="1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s-EC" sz="1600" u="none" cap="none" strike="noStrike">
                <a:solidFill>
                  <a:srgbClr val="262626"/>
                </a:solidFill>
                <a:latin typeface="Arial"/>
                <a:ea typeface="Arial"/>
                <a:cs typeface="Arial"/>
                <a:sym typeface="Arial"/>
              </a:rPr>
              <a:t>Santo Domingo: 3.116                             </a:t>
            </a:r>
            <a:endParaRPr/>
          </a:p>
        </p:txBody>
      </p:sp>
      <p:sp>
        <p:nvSpPr>
          <p:cNvPr id="285" name="Google Shape;285;p33"/>
          <p:cNvSpPr txBox="1"/>
          <p:nvPr/>
        </p:nvSpPr>
        <p:spPr>
          <a:xfrm>
            <a:off x="4263660" y="3772515"/>
            <a:ext cx="4042150" cy="107721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s-EC" sz="1600" u="none" cap="none" strike="noStrike">
                <a:solidFill>
                  <a:srgbClr val="262626"/>
                </a:solidFill>
                <a:latin typeface="Arial"/>
                <a:ea typeface="Arial"/>
                <a:cs typeface="Arial"/>
                <a:sym typeface="Arial"/>
              </a:rPr>
              <a:t>ANÁLISIS DIAGNÓSTICO CALIDAD 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s-EC" sz="1600" u="none" cap="none" strike="noStrike">
                <a:solidFill>
                  <a:srgbClr val="262626"/>
                </a:solidFill>
                <a:latin typeface="Arial"/>
                <a:ea typeface="Arial"/>
                <a:cs typeface="Arial"/>
                <a:sym typeface="Arial"/>
              </a:rPr>
              <a:t>LECHE CRUDA</a:t>
            </a:r>
            <a:endParaRPr/>
          </a:p>
          <a:p>
            <a:pPr indent="0" lvl="1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s-EC" sz="1600" u="none" cap="none" strike="noStrike">
                <a:solidFill>
                  <a:srgbClr val="262626"/>
                </a:solidFill>
                <a:latin typeface="Arial"/>
                <a:ea typeface="Arial"/>
                <a:cs typeface="Arial"/>
                <a:sym typeface="Arial"/>
              </a:rPr>
              <a:t>Manabí: 28</a:t>
            </a:r>
            <a:endParaRPr/>
          </a:p>
          <a:p>
            <a:pPr indent="0" lvl="1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s-EC" sz="1600" u="none" cap="none" strike="noStrike">
                <a:solidFill>
                  <a:srgbClr val="262626"/>
                </a:solidFill>
                <a:latin typeface="Arial"/>
                <a:ea typeface="Arial"/>
                <a:cs typeface="Arial"/>
                <a:sym typeface="Arial"/>
              </a:rPr>
              <a:t>Santo Domingo: 0</a:t>
            </a:r>
            <a:endParaRPr/>
          </a:p>
        </p:txBody>
      </p:sp>
      <p:sp>
        <p:nvSpPr>
          <p:cNvPr id="286" name="Google Shape;286;p33"/>
          <p:cNvSpPr txBox="1"/>
          <p:nvPr/>
        </p:nvSpPr>
        <p:spPr>
          <a:xfrm>
            <a:off x="4278900" y="5331725"/>
            <a:ext cx="6100762" cy="83099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s-EC" sz="1600" u="none" cap="none" strike="noStrike">
                <a:solidFill>
                  <a:srgbClr val="262626"/>
                </a:solidFill>
                <a:latin typeface="Arial"/>
                <a:ea typeface="Arial"/>
                <a:cs typeface="Arial"/>
                <a:sym typeface="Arial"/>
              </a:rPr>
              <a:t>TÉCNICAS IMPLEMENTADAS 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s-EC" sz="1600" u="none" cap="none" strike="noStrike">
                <a:solidFill>
                  <a:srgbClr val="262626"/>
                </a:solidFill>
                <a:latin typeface="Arial"/>
                <a:ea typeface="Arial"/>
                <a:cs typeface="Arial"/>
                <a:sym typeface="Arial"/>
              </a:rPr>
              <a:t>Manabí: 4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s-EC" sz="1600" u="none" cap="none" strike="noStrike">
                <a:solidFill>
                  <a:srgbClr val="262626"/>
                </a:solidFill>
                <a:latin typeface="Arial"/>
                <a:ea typeface="Arial"/>
                <a:cs typeface="Arial"/>
                <a:sym typeface="Arial"/>
              </a:rPr>
              <a:t>Santo Domingo: 12</a:t>
            </a:r>
            <a:endParaRPr b="1" i="0" sz="1600" u="none" cap="none" strike="noStrike">
              <a:solidFill>
                <a:srgbClr val="262626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91" name="Shape 2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2" name="Google Shape;292;p34"/>
          <p:cNvSpPr/>
          <p:nvPr/>
        </p:nvSpPr>
        <p:spPr>
          <a:xfrm>
            <a:off x="9083564" y="5767108"/>
            <a:ext cx="3108300" cy="10908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93" name="Google Shape;293;p34"/>
          <p:cNvSpPr txBox="1"/>
          <p:nvPr/>
        </p:nvSpPr>
        <p:spPr>
          <a:xfrm>
            <a:off x="2597122" y="-17709"/>
            <a:ext cx="5275385" cy="47701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s-EC" sz="2500" u="none" cap="none" strike="noStrike">
                <a:solidFill>
                  <a:srgbClr val="2E2D91"/>
                </a:solidFill>
                <a:latin typeface="Arial"/>
                <a:ea typeface="Arial"/>
                <a:cs typeface="Arial"/>
                <a:sym typeface="Arial"/>
              </a:rPr>
              <a:t>Administrativo Financiero</a:t>
            </a:r>
            <a:endParaRPr b="1" i="0" sz="2500" u="none" cap="none" strike="noStrike">
              <a:solidFill>
                <a:srgbClr val="2E2D9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94" name="Google Shape;294;p3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600132" y="582503"/>
            <a:ext cx="8991735" cy="598974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99" name="Shape 2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0" name="Google Shape;300;p35"/>
          <p:cNvSpPr/>
          <p:nvPr/>
        </p:nvSpPr>
        <p:spPr>
          <a:xfrm>
            <a:off x="9083564" y="5767108"/>
            <a:ext cx="3108300" cy="10908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01" name="Google Shape;301;p35"/>
          <p:cNvSpPr txBox="1"/>
          <p:nvPr/>
        </p:nvSpPr>
        <p:spPr>
          <a:xfrm>
            <a:off x="2620130" y="-22862"/>
            <a:ext cx="5275385" cy="47701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1" i="0" lang="es-EC" sz="2500" u="none" cap="none" strike="noStrike">
                <a:solidFill>
                  <a:srgbClr val="2E2D91"/>
                </a:solidFill>
                <a:latin typeface="Arial"/>
                <a:ea typeface="Arial"/>
                <a:cs typeface="Arial"/>
                <a:sym typeface="Arial"/>
              </a:rPr>
              <a:t>Compromisos 2025</a:t>
            </a:r>
            <a:endParaRPr b="1" i="0" sz="2500" u="none" cap="none" strike="noStrike">
              <a:solidFill>
                <a:srgbClr val="2E2D9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302" name="Google Shape;302;p3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635442" y="712470"/>
            <a:ext cx="8549640" cy="569976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306" name="Shape 306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Tema de Offic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Tema de Offic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2021-05-27T23:45:58Z</dcterms:created>
  <dc:creator>cajasmarcia@gmail.com</dc:creator>
</cp:coreProperties>
</file>