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74" name="Google Shape;7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86" name="Google Shape;8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6" name="Google Shape;9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24" name="Google Shape;12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40" name="Google Shape;14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244" name="Google Shape;24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261" name="Google Shape;261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291" name="Google Shape;29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327" name="Google Shape;327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364" name="Google Shape;36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388" name="Google Shape;388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13" name="Google Shape;41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9" name="Google Shape;439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445" name="Google Shape;445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5" name="Google Shape;46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9" name="Google Shape;479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85" name="Google Shape;485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509" name="Google Shape;509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525" name="Google Shape;525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7" name="Google Shape;54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548" name="Google Shape;548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568" name="Google Shape;568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2" name="Google Shape;58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583" name="Google Shape;583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6" name="Google Shape;596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615" name="Google Shape;61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9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g"/><Relationship Id="rId4" Type="http://schemas.openxmlformats.org/officeDocument/2006/relationships/image" Target="../media/image6.png"/><Relationship Id="rId5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2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10.png"/><Relationship Id="rId5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22.jpg"/><Relationship Id="rId5" Type="http://schemas.openxmlformats.org/officeDocument/2006/relationships/image" Target="../media/image33.png"/><Relationship Id="rId6" Type="http://schemas.openxmlformats.org/officeDocument/2006/relationships/image" Target="../media/image41.png"/><Relationship Id="rId7" Type="http://schemas.openxmlformats.org/officeDocument/2006/relationships/image" Target="../media/image4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jpg"/><Relationship Id="rId4" Type="http://schemas.openxmlformats.org/officeDocument/2006/relationships/image" Target="../media/image17.png"/><Relationship Id="rId5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5.png"/><Relationship Id="rId4" Type="http://schemas.openxmlformats.org/officeDocument/2006/relationships/image" Target="../media/image10.png"/><Relationship Id="rId5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29.png"/><Relationship Id="rId5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jpg"/><Relationship Id="rId4" Type="http://schemas.openxmlformats.org/officeDocument/2006/relationships/image" Target="../media/image37.png"/><Relationship Id="rId5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7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png"/><Relationship Id="rId4" Type="http://schemas.openxmlformats.org/officeDocument/2006/relationships/image" Target="../media/image3.png"/><Relationship Id="rId5" Type="http://schemas.openxmlformats.org/officeDocument/2006/relationships/image" Target="../media/image38.png"/><Relationship Id="rId6" Type="http://schemas.openxmlformats.org/officeDocument/2006/relationships/image" Target="../media/image6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9.png"/><Relationship Id="rId4" Type="http://schemas.openxmlformats.org/officeDocument/2006/relationships/image" Target="../media/image46.jpg"/><Relationship Id="rId5" Type="http://schemas.openxmlformats.org/officeDocument/2006/relationships/image" Target="../media/image3.png"/><Relationship Id="rId6" Type="http://schemas.openxmlformats.org/officeDocument/2006/relationships/image" Target="../media/image43.png"/><Relationship Id="rId7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3.png"/><Relationship Id="rId4" Type="http://schemas.openxmlformats.org/officeDocument/2006/relationships/image" Target="../media/image45.png"/><Relationship Id="rId9" Type="http://schemas.openxmlformats.org/officeDocument/2006/relationships/image" Target="../media/image58.png"/><Relationship Id="rId5" Type="http://schemas.openxmlformats.org/officeDocument/2006/relationships/image" Target="../media/image47.jpg"/><Relationship Id="rId6" Type="http://schemas.openxmlformats.org/officeDocument/2006/relationships/image" Target="../media/image49.png"/><Relationship Id="rId7" Type="http://schemas.openxmlformats.org/officeDocument/2006/relationships/image" Target="../media/image59.png"/><Relationship Id="rId8" Type="http://schemas.openxmlformats.org/officeDocument/2006/relationships/image" Target="../media/image6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0.png"/><Relationship Id="rId4" Type="http://schemas.openxmlformats.org/officeDocument/2006/relationships/image" Target="../media/image51.png"/><Relationship Id="rId10" Type="http://schemas.openxmlformats.org/officeDocument/2006/relationships/image" Target="../media/image70.png"/><Relationship Id="rId9" Type="http://schemas.openxmlformats.org/officeDocument/2006/relationships/image" Target="../media/image62.png"/><Relationship Id="rId5" Type="http://schemas.openxmlformats.org/officeDocument/2006/relationships/image" Target="../media/image56.png"/><Relationship Id="rId6" Type="http://schemas.openxmlformats.org/officeDocument/2006/relationships/image" Target="../media/image73.png"/><Relationship Id="rId7" Type="http://schemas.openxmlformats.org/officeDocument/2006/relationships/image" Target="../media/image57.png"/><Relationship Id="rId8" Type="http://schemas.openxmlformats.org/officeDocument/2006/relationships/image" Target="../media/image5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3.png"/><Relationship Id="rId4" Type="http://schemas.openxmlformats.org/officeDocument/2006/relationships/image" Target="../media/image61.png"/><Relationship Id="rId5" Type="http://schemas.openxmlformats.org/officeDocument/2006/relationships/image" Target="../media/image75.png"/><Relationship Id="rId6" Type="http://schemas.openxmlformats.org/officeDocument/2006/relationships/image" Target="../media/image59.png"/><Relationship Id="rId7" Type="http://schemas.openxmlformats.org/officeDocument/2006/relationships/image" Target="../media/image64.png"/><Relationship Id="rId8" Type="http://schemas.openxmlformats.org/officeDocument/2006/relationships/image" Target="../media/image6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3.png"/><Relationship Id="rId4" Type="http://schemas.openxmlformats.org/officeDocument/2006/relationships/image" Target="../media/image72.png"/><Relationship Id="rId5" Type="http://schemas.openxmlformats.org/officeDocument/2006/relationships/image" Target="../media/image71.png"/><Relationship Id="rId6" Type="http://schemas.openxmlformats.org/officeDocument/2006/relationships/image" Target="../media/image7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6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3</a:t>
            </a:r>
            <a:endParaRPr/>
          </a:p>
        </p:txBody>
      </p:sp>
      <p:sp>
        <p:nvSpPr>
          <p:cNvPr id="82" name="Google Shape;82;p12"/>
          <p:cNvSpPr txBox="1"/>
          <p:nvPr/>
        </p:nvSpPr>
        <p:spPr>
          <a:xfrm>
            <a:off x="530966" y="3657758"/>
            <a:ext cx="3295076" cy="206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Tungurahua Cotopaxi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Chimborazo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Pastaza</a:t>
            </a:r>
            <a:endParaRPr b="1" i="1" sz="3500" u="none" cap="none" strike="noStrike">
              <a:solidFill>
                <a:srgbClr val="3D3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14"/>
          <p:cNvGrpSpPr/>
          <p:nvPr/>
        </p:nvGrpSpPr>
        <p:grpSpPr>
          <a:xfrm>
            <a:off x="196971" y="536223"/>
            <a:ext cx="11746671" cy="6801789"/>
            <a:chOff x="196971" y="536223"/>
            <a:chExt cx="11746671" cy="6801789"/>
          </a:xfrm>
        </p:grpSpPr>
        <p:sp>
          <p:nvSpPr>
            <p:cNvPr id="101" name="Google Shape;101;p14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03" name="Google Shape;103;p14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04" name="Google Shape;104;p14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Gemini_Generated_Image_aai9reaai9reaai9.png" id="105" name="Google Shape;105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9872" y="0"/>
            <a:ext cx="4072128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17"/>
          <p:cNvGrpSpPr/>
          <p:nvPr/>
        </p:nvGrpSpPr>
        <p:grpSpPr>
          <a:xfrm>
            <a:off x="1966738" y="509474"/>
            <a:ext cx="4210781" cy="830956"/>
            <a:chOff x="1885219" y="509474"/>
            <a:chExt cx="4210781" cy="830956"/>
          </a:xfrm>
        </p:grpSpPr>
        <p:sp>
          <p:nvSpPr>
            <p:cNvPr id="129" name="Google Shape;129;p17"/>
            <p:cNvSpPr txBox="1"/>
            <p:nvPr/>
          </p:nvSpPr>
          <p:spPr>
            <a:xfrm>
              <a:off x="2706624" y="509474"/>
              <a:ext cx="3389376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Fase de vacunación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Fiebre Aftosa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0" name="Google Shape;130;p17" title="vaca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85219" y="575965"/>
              <a:ext cx="697975" cy="6979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1" name="Google Shape;131;p17"/>
          <p:cNvGrpSpPr/>
          <p:nvPr/>
        </p:nvGrpSpPr>
        <p:grpSpPr>
          <a:xfrm>
            <a:off x="721117" y="1644886"/>
            <a:ext cx="6203939" cy="5070961"/>
            <a:chOff x="327221" y="1757556"/>
            <a:chExt cx="6203939" cy="5070961"/>
          </a:xfrm>
        </p:grpSpPr>
        <p:pic>
          <p:nvPicPr>
            <p:cNvPr id="132" name="Google Shape;132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85823" y="1757556"/>
              <a:ext cx="5445337" cy="4688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7"/>
            <p:cNvSpPr txBox="1"/>
            <p:nvPr/>
          </p:nvSpPr>
          <p:spPr>
            <a:xfrm>
              <a:off x="327221" y="1776736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259.948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7"/>
            <p:cNvSpPr txBox="1"/>
            <p:nvPr/>
          </p:nvSpPr>
          <p:spPr>
            <a:xfrm>
              <a:off x="2583194" y="6366852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126.913</a:t>
              </a:r>
              <a:endParaRPr/>
            </a:p>
          </p:txBody>
        </p:sp>
        <p:sp>
          <p:nvSpPr>
            <p:cNvPr id="135" name="Google Shape;135;p17"/>
            <p:cNvSpPr txBox="1"/>
            <p:nvPr/>
          </p:nvSpPr>
          <p:spPr>
            <a:xfrm>
              <a:off x="4656004" y="1776737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259.094</a:t>
              </a:r>
              <a:endParaRPr/>
            </a:p>
          </p:txBody>
        </p:sp>
        <p:sp>
          <p:nvSpPr>
            <p:cNvPr id="136" name="Google Shape;136;p17"/>
            <p:cNvSpPr txBox="1"/>
            <p:nvPr/>
          </p:nvSpPr>
          <p:spPr>
            <a:xfrm>
              <a:off x="4799592" y="6366852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26.188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9872" y="0"/>
            <a:ext cx="4072128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18"/>
          <p:cNvGrpSpPr/>
          <p:nvPr/>
        </p:nvGrpSpPr>
        <p:grpSpPr>
          <a:xfrm>
            <a:off x="1966739" y="634778"/>
            <a:ext cx="4210779" cy="830956"/>
            <a:chOff x="1966738" y="634778"/>
            <a:chExt cx="4210779" cy="830956"/>
          </a:xfrm>
        </p:grpSpPr>
        <p:sp>
          <p:nvSpPr>
            <p:cNvPr id="145" name="Google Shape;145;p18"/>
            <p:cNvSpPr txBox="1"/>
            <p:nvPr/>
          </p:nvSpPr>
          <p:spPr>
            <a:xfrm>
              <a:off x="2788142" y="634778"/>
              <a:ext cx="3389375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Vacunación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Peste Porcina Clásica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6" name="Google Shape;146;p18" title="pig (1)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66738" y="668023"/>
              <a:ext cx="764466" cy="7644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7" name="Google Shape;147;p18"/>
          <p:cNvGrpSpPr/>
          <p:nvPr/>
        </p:nvGrpSpPr>
        <p:grpSpPr>
          <a:xfrm>
            <a:off x="223604" y="1432489"/>
            <a:ext cx="7288458" cy="5383579"/>
            <a:chOff x="223604" y="1332268"/>
            <a:chExt cx="7288458" cy="5383579"/>
          </a:xfrm>
        </p:grpSpPr>
        <p:pic>
          <p:nvPicPr>
            <p:cNvPr id="148" name="Google Shape;148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1117" y="1332268"/>
              <a:ext cx="6790945" cy="51527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18"/>
            <p:cNvSpPr txBox="1"/>
            <p:nvPr/>
          </p:nvSpPr>
          <p:spPr>
            <a:xfrm>
              <a:off x="223604" y="1332268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125.079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8"/>
            <p:cNvSpPr txBox="1"/>
            <p:nvPr/>
          </p:nvSpPr>
          <p:spPr>
            <a:xfrm>
              <a:off x="2554561" y="6254182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101.795</a:t>
              </a:r>
              <a:endParaRPr/>
            </a:p>
          </p:txBody>
        </p:sp>
        <p:sp>
          <p:nvSpPr>
            <p:cNvPr id="151" name="Google Shape;151;p18"/>
            <p:cNvSpPr txBox="1"/>
            <p:nvPr/>
          </p:nvSpPr>
          <p:spPr>
            <a:xfrm>
              <a:off x="4116589" y="1899146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103.027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8"/>
            <p:cNvSpPr txBox="1"/>
            <p:nvPr/>
          </p:nvSpPr>
          <p:spPr>
            <a:xfrm>
              <a:off x="5710641" y="6254182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14.095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/>
        </p:nvSpPr>
        <p:spPr>
          <a:xfrm>
            <a:off x="3108960" y="1376495"/>
            <a:ext cx="2743200" cy="584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11´931.424</a:t>
            </a:r>
            <a:endParaRPr/>
          </a:p>
        </p:txBody>
      </p:sp>
      <p:grpSp>
        <p:nvGrpSpPr>
          <p:cNvPr id="158" name="Google Shape;158;p19"/>
          <p:cNvGrpSpPr/>
          <p:nvPr/>
        </p:nvGrpSpPr>
        <p:grpSpPr>
          <a:xfrm>
            <a:off x="2301802" y="509474"/>
            <a:ext cx="3875717" cy="830956"/>
            <a:chOff x="2301802" y="509474"/>
            <a:chExt cx="3875717" cy="830956"/>
          </a:xfrm>
        </p:grpSpPr>
        <p:sp>
          <p:nvSpPr>
            <p:cNvPr id="159" name="Google Shape;159;p19"/>
            <p:cNvSpPr txBox="1"/>
            <p:nvPr/>
          </p:nvSpPr>
          <p:spPr>
            <a:xfrm>
              <a:off x="2788143" y="509474"/>
              <a:ext cx="3389376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Vacunación contra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Influenza Aviar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0" name="Google Shape;160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01802" y="571383"/>
              <a:ext cx="707137" cy="7071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1" name="Google Shape;161;p19"/>
          <p:cNvGrpSpPr/>
          <p:nvPr/>
        </p:nvGrpSpPr>
        <p:grpSpPr>
          <a:xfrm>
            <a:off x="82801" y="1751110"/>
            <a:ext cx="7990574" cy="5189798"/>
            <a:chOff x="-112271" y="1885222"/>
            <a:chExt cx="7990574" cy="5189798"/>
          </a:xfrm>
        </p:grpSpPr>
        <p:pic>
          <p:nvPicPr>
            <p:cNvPr id="162" name="Google Shape;162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12271" y="1885222"/>
              <a:ext cx="7772400" cy="51897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9"/>
            <p:cNvSpPr txBox="1"/>
            <p:nvPr/>
          </p:nvSpPr>
          <p:spPr>
            <a:xfrm>
              <a:off x="5709991" y="6617577"/>
              <a:ext cx="147523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ZONA 3</a:t>
              </a:r>
              <a:endParaRPr/>
            </a:p>
          </p:txBody>
        </p:sp>
        <p:sp>
          <p:nvSpPr>
            <p:cNvPr id="164" name="Google Shape;164;p19"/>
            <p:cNvSpPr txBox="1"/>
            <p:nvPr/>
          </p:nvSpPr>
          <p:spPr>
            <a:xfrm>
              <a:off x="3862344" y="6617575"/>
              <a:ext cx="1018095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3RA DOSIS</a:t>
              </a:r>
              <a:endParaRPr/>
            </a:p>
          </p:txBody>
        </p:sp>
        <p:sp>
          <p:nvSpPr>
            <p:cNvPr id="165" name="Google Shape;165;p19"/>
            <p:cNvSpPr txBox="1"/>
            <p:nvPr/>
          </p:nvSpPr>
          <p:spPr>
            <a:xfrm>
              <a:off x="2318752" y="6617576"/>
              <a:ext cx="1018095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2DA DOSIS</a:t>
              </a:r>
              <a:endParaRPr/>
            </a:p>
          </p:txBody>
        </p:sp>
        <p:sp>
          <p:nvSpPr>
            <p:cNvPr id="166" name="Google Shape;166;p19"/>
            <p:cNvSpPr txBox="1"/>
            <p:nvPr/>
          </p:nvSpPr>
          <p:spPr>
            <a:xfrm>
              <a:off x="302845" y="6617577"/>
              <a:ext cx="1018095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1RA DOSIS</a:t>
              </a:r>
              <a:endParaRPr/>
            </a:p>
          </p:txBody>
        </p:sp>
        <p:sp>
          <p:nvSpPr>
            <p:cNvPr id="167" name="Google Shape;167;p19"/>
            <p:cNvSpPr txBox="1"/>
            <p:nvPr/>
          </p:nvSpPr>
          <p:spPr>
            <a:xfrm>
              <a:off x="0" y="4236561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4`051.136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9"/>
            <p:cNvSpPr txBox="1"/>
            <p:nvPr/>
          </p:nvSpPr>
          <p:spPr>
            <a:xfrm>
              <a:off x="739420" y="5033772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2`102.031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9"/>
            <p:cNvSpPr txBox="1"/>
            <p:nvPr/>
          </p:nvSpPr>
          <p:spPr>
            <a:xfrm>
              <a:off x="1050996" y="5601107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456.890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" name="Google Shape;170;p19"/>
            <p:cNvGrpSpPr/>
            <p:nvPr/>
          </p:nvGrpSpPr>
          <p:grpSpPr>
            <a:xfrm>
              <a:off x="597863" y="2542757"/>
              <a:ext cx="1643510" cy="889090"/>
              <a:chOff x="597863" y="2542757"/>
              <a:chExt cx="1643510" cy="889090"/>
            </a:xfrm>
          </p:grpSpPr>
          <p:sp>
            <p:nvSpPr>
              <p:cNvPr id="171" name="Google Shape;171;p19"/>
              <p:cNvSpPr txBox="1"/>
              <p:nvPr/>
            </p:nvSpPr>
            <p:spPr>
              <a:xfrm>
                <a:off x="803319" y="2542757"/>
                <a:ext cx="1438054" cy="8890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COTOPAXI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TUNGURAHUA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CHIMBORAZO</a:t>
                </a:r>
                <a:endParaRPr/>
              </a:p>
            </p:txBody>
          </p:sp>
          <p:sp>
            <p:nvSpPr>
              <p:cNvPr id="172" name="Google Shape;172;p19"/>
              <p:cNvSpPr/>
              <p:nvPr/>
            </p:nvSpPr>
            <p:spPr>
              <a:xfrm>
                <a:off x="597863" y="2640331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9"/>
              <p:cNvSpPr/>
              <p:nvPr/>
            </p:nvSpPr>
            <p:spPr>
              <a:xfrm>
                <a:off x="597863" y="2895512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9"/>
              <p:cNvSpPr/>
              <p:nvPr/>
            </p:nvSpPr>
            <p:spPr>
              <a:xfrm>
                <a:off x="597863" y="3171958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5" name="Google Shape;175;p19"/>
            <p:cNvSpPr txBox="1"/>
            <p:nvPr/>
          </p:nvSpPr>
          <p:spPr>
            <a:xfrm>
              <a:off x="2206752" y="4626705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3`238.740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9"/>
            <p:cNvSpPr txBox="1"/>
            <p:nvPr/>
          </p:nvSpPr>
          <p:spPr>
            <a:xfrm>
              <a:off x="2749334" y="5264487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1`300.821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9"/>
            <p:cNvSpPr txBox="1"/>
            <p:nvPr/>
          </p:nvSpPr>
          <p:spPr>
            <a:xfrm>
              <a:off x="3082089" y="5641155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408.030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9"/>
            <p:cNvSpPr txBox="1"/>
            <p:nvPr/>
          </p:nvSpPr>
          <p:spPr>
            <a:xfrm>
              <a:off x="4059936" y="5736177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373.770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 txBox="1"/>
            <p:nvPr/>
          </p:nvSpPr>
          <p:spPr>
            <a:xfrm>
              <a:off x="5657088" y="2188305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7`663.646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9"/>
            <p:cNvSpPr txBox="1"/>
            <p:nvPr/>
          </p:nvSpPr>
          <p:spPr>
            <a:xfrm>
              <a:off x="6400800" y="3687921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3`402.858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9"/>
            <p:cNvSpPr txBox="1"/>
            <p:nvPr/>
          </p:nvSpPr>
          <p:spPr>
            <a:xfrm>
              <a:off x="6827520" y="5431377"/>
              <a:ext cx="10507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864.920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2" name="Google Shape;182;p19"/>
          <p:cNvPicPr preferRelativeResize="0"/>
          <p:nvPr/>
        </p:nvPicPr>
        <p:blipFill rotWithShape="1">
          <a:blip r:embed="rId5">
            <a:alphaModFix/>
          </a:blip>
          <a:srcRect b="-541" l="0" r="0" t="0"/>
          <a:stretch/>
        </p:blipFill>
        <p:spPr>
          <a:xfrm>
            <a:off x="8115106" y="20086"/>
            <a:ext cx="4072128" cy="689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0686" y="0"/>
            <a:ext cx="4036548" cy="6888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20"/>
          <p:cNvGrpSpPr/>
          <p:nvPr/>
        </p:nvGrpSpPr>
        <p:grpSpPr>
          <a:xfrm>
            <a:off x="1234554" y="509474"/>
            <a:ext cx="4254800" cy="830956"/>
            <a:chOff x="1922719" y="509474"/>
            <a:chExt cx="4254800" cy="830956"/>
          </a:xfrm>
        </p:grpSpPr>
        <p:sp>
          <p:nvSpPr>
            <p:cNvPr id="190" name="Google Shape;190;p20"/>
            <p:cNvSpPr txBox="1"/>
            <p:nvPr/>
          </p:nvSpPr>
          <p:spPr>
            <a:xfrm>
              <a:off x="2788143" y="509474"/>
              <a:ext cx="3389376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Certificación de unidades productivas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1" name="Google Shape;191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22719" y="509475"/>
              <a:ext cx="860658" cy="8309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2" name="Google Shape;192;p20"/>
          <p:cNvGrpSpPr/>
          <p:nvPr/>
        </p:nvGrpSpPr>
        <p:grpSpPr>
          <a:xfrm>
            <a:off x="6497191" y="512913"/>
            <a:ext cx="1643510" cy="1166088"/>
            <a:chOff x="207324" y="939633"/>
            <a:chExt cx="1643510" cy="1166088"/>
          </a:xfrm>
        </p:grpSpPr>
        <p:sp>
          <p:nvSpPr>
            <p:cNvPr id="193" name="Google Shape;193;p20"/>
            <p:cNvSpPr txBox="1"/>
            <p:nvPr/>
          </p:nvSpPr>
          <p:spPr>
            <a:xfrm>
              <a:off x="412780" y="939633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194" name="Google Shape;194;p20"/>
            <p:cNvSpPr/>
            <p:nvPr/>
          </p:nvSpPr>
          <p:spPr>
            <a:xfrm>
              <a:off x="207324" y="1839521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0"/>
            <p:cNvSpPr/>
            <p:nvPr/>
          </p:nvSpPr>
          <p:spPr>
            <a:xfrm>
              <a:off x="207324" y="1573321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0"/>
            <p:cNvSpPr/>
            <p:nvPr/>
          </p:nvSpPr>
          <p:spPr>
            <a:xfrm>
              <a:off x="207324" y="1315927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0"/>
            <p:cNvSpPr/>
            <p:nvPr/>
          </p:nvSpPr>
          <p:spPr>
            <a:xfrm>
              <a:off x="207324" y="1040253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20"/>
          <p:cNvGrpSpPr/>
          <p:nvPr/>
        </p:nvGrpSpPr>
        <p:grpSpPr>
          <a:xfrm>
            <a:off x="-91534" y="1412801"/>
            <a:ext cx="7772400" cy="5367696"/>
            <a:chOff x="-91534" y="1412801"/>
            <a:chExt cx="7772400" cy="5367696"/>
          </a:xfrm>
        </p:grpSpPr>
        <p:pic>
          <p:nvPicPr>
            <p:cNvPr id="199" name="Google Shape;199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91534" y="1412801"/>
              <a:ext cx="7772400" cy="50402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20"/>
            <p:cNvSpPr txBox="1"/>
            <p:nvPr/>
          </p:nvSpPr>
          <p:spPr>
            <a:xfrm>
              <a:off x="2216881" y="6312554"/>
              <a:ext cx="1500287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LIBRES TUBERCULOSIS</a:t>
              </a:r>
              <a:endParaRPr/>
            </a:p>
          </p:txBody>
        </p:sp>
        <p:sp>
          <p:nvSpPr>
            <p:cNvPr id="201" name="Google Shape;201;p20"/>
            <p:cNvSpPr txBox="1"/>
            <p:nvPr/>
          </p:nvSpPr>
          <p:spPr>
            <a:xfrm>
              <a:off x="300343" y="6318832"/>
              <a:ext cx="1516012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LIBRES BRUCELOSIS</a:t>
              </a:r>
              <a:endParaRPr/>
            </a:p>
          </p:txBody>
        </p:sp>
        <p:sp>
          <p:nvSpPr>
            <p:cNvPr id="202" name="Google Shape;202;p20"/>
            <p:cNvSpPr txBox="1"/>
            <p:nvPr/>
          </p:nvSpPr>
          <p:spPr>
            <a:xfrm>
              <a:off x="275959" y="1668275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0"/>
            <p:cNvSpPr txBox="1"/>
            <p:nvPr/>
          </p:nvSpPr>
          <p:spPr>
            <a:xfrm>
              <a:off x="4118833" y="6312554"/>
              <a:ext cx="1500287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APÍCOLAS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CERTIFICADAS</a:t>
              </a:r>
              <a:endParaRPr/>
            </a:p>
          </p:txBody>
        </p:sp>
        <p:sp>
          <p:nvSpPr>
            <p:cNvPr id="204" name="Google Shape;204;p20"/>
            <p:cNvSpPr txBox="1"/>
            <p:nvPr/>
          </p:nvSpPr>
          <p:spPr>
            <a:xfrm>
              <a:off x="6032977" y="6312554"/>
              <a:ext cx="1500287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AVÍCOLAS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CERTIFICADAS</a:t>
              </a:r>
              <a:endParaRPr/>
            </a:p>
          </p:txBody>
        </p:sp>
        <p:sp>
          <p:nvSpPr>
            <p:cNvPr id="205" name="Google Shape;205;p20"/>
            <p:cNvSpPr txBox="1"/>
            <p:nvPr/>
          </p:nvSpPr>
          <p:spPr>
            <a:xfrm>
              <a:off x="812407" y="3984755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0"/>
            <p:cNvSpPr txBox="1"/>
            <p:nvPr/>
          </p:nvSpPr>
          <p:spPr>
            <a:xfrm>
              <a:off x="1080631" y="4984499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0"/>
            <p:cNvSpPr txBox="1"/>
            <p:nvPr/>
          </p:nvSpPr>
          <p:spPr>
            <a:xfrm>
              <a:off x="1434199" y="5167379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0"/>
            <p:cNvSpPr txBox="1"/>
            <p:nvPr/>
          </p:nvSpPr>
          <p:spPr>
            <a:xfrm>
              <a:off x="2202295" y="1461011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0"/>
            <p:cNvSpPr txBox="1"/>
            <p:nvPr/>
          </p:nvSpPr>
          <p:spPr>
            <a:xfrm>
              <a:off x="2750935" y="3980571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0"/>
            <p:cNvSpPr txBox="1"/>
            <p:nvPr/>
          </p:nvSpPr>
          <p:spPr>
            <a:xfrm>
              <a:off x="2982583" y="4947922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0"/>
            <p:cNvSpPr txBox="1"/>
            <p:nvPr/>
          </p:nvSpPr>
          <p:spPr>
            <a:xfrm>
              <a:off x="3326913" y="5175609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0"/>
            <p:cNvSpPr txBox="1"/>
            <p:nvPr/>
          </p:nvSpPr>
          <p:spPr>
            <a:xfrm>
              <a:off x="4119393" y="4602585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0"/>
            <p:cNvSpPr txBox="1"/>
            <p:nvPr/>
          </p:nvSpPr>
          <p:spPr>
            <a:xfrm>
              <a:off x="4412001" y="5809593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0"/>
            <p:cNvSpPr txBox="1"/>
            <p:nvPr/>
          </p:nvSpPr>
          <p:spPr>
            <a:xfrm>
              <a:off x="4753377" y="5492601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0"/>
            <p:cNvSpPr txBox="1"/>
            <p:nvPr/>
          </p:nvSpPr>
          <p:spPr>
            <a:xfrm>
              <a:off x="5082561" y="5797401"/>
              <a:ext cx="4677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0"/>
            <p:cNvSpPr txBox="1"/>
            <p:nvPr/>
          </p:nvSpPr>
          <p:spPr>
            <a:xfrm>
              <a:off x="5933047" y="2472947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0"/>
            <p:cNvSpPr txBox="1"/>
            <p:nvPr/>
          </p:nvSpPr>
          <p:spPr>
            <a:xfrm>
              <a:off x="6347575" y="2704595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0"/>
            <p:cNvSpPr txBox="1"/>
            <p:nvPr/>
          </p:nvSpPr>
          <p:spPr>
            <a:xfrm>
              <a:off x="6701143" y="4084974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0"/>
            <p:cNvSpPr txBox="1"/>
            <p:nvPr/>
          </p:nvSpPr>
          <p:spPr>
            <a:xfrm>
              <a:off x="7005943" y="5462670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9517" y="2400876"/>
            <a:ext cx="5142113" cy="466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2064" y="0"/>
            <a:ext cx="4048536" cy="68785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21"/>
          <p:cNvGrpSpPr/>
          <p:nvPr/>
        </p:nvGrpSpPr>
        <p:grpSpPr>
          <a:xfrm>
            <a:off x="2194560" y="508556"/>
            <a:ext cx="4117070" cy="830956"/>
            <a:chOff x="2060448" y="634778"/>
            <a:chExt cx="4117070" cy="830956"/>
          </a:xfrm>
        </p:grpSpPr>
        <p:sp>
          <p:nvSpPr>
            <p:cNvPr id="227" name="Google Shape;227;p21"/>
            <p:cNvSpPr txBox="1"/>
            <p:nvPr/>
          </p:nvSpPr>
          <p:spPr>
            <a:xfrm>
              <a:off x="2788143" y="634778"/>
              <a:ext cx="3389375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Exportación de productos lácteos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8" name="Google Shape;228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60448" y="668023"/>
              <a:ext cx="764466" cy="7644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9" name="Google Shape;229;p21"/>
          <p:cNvGrpSpPr/>
          <p:nvPr/>
        </p:nvGrpSpPr>
        <p:grpSpPr>
          <a:xfrm>
            <a:off x="3977056" y="1852899"/>
            <a:ext cx="3118688" cy="748502"/>
            <a:chOff x="4468493" y="1540104"/>
            <a:chExt cx="3118688" cy="748502"/>
          </a:xfrm>
        </p:grpSpPr>
        <p:sp>
          <p:nvSpPr>
            <p:cNvPr id="230" name="Google Shape;230;p21"/>
            <p:cNvSpPr txBox="1"/>
            <p:nvPr/>
          </p:nvSpPr>
          <p:spPr>
            <a:xfrm>
              <a:off x="5193918" y="1642275"/>
              <a:ext cx="2393263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HELADOS CON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CONTENIDO LÁCTEO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284.274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1" name="Google Shape;231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468493" y="1540104"/>
              <a:ext cx="701041" cy="7010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2" name="Google Shape;232;p21"/>
          <p:cNvGrpSpPr/>
          <p:nvPr/>
        </p:nvGrpSpPr>
        <p:grpSpPr>
          <a:xfrm>
            <a:off x="1629764" y="3261360"/>
            <a:ext cx="2100530" cy="701040"/>
            <a:chOff x="1304584" y="2678581"/>
            <a:chExt cx="2100530" cy="701040"/>
          </a:xfrm>
        </p:grpSpPr>
        <p:sp>
          <p:nvSpPr>
            <p:cNvPr id="233" name="Google Shape;233;p21"/>
            <p:cNvSpPr txBox="1"/>
            <p:nvPr/>
          </p:nvSpPr>
          <p:spPr>
            <a:xfrm>
              <a:off x="1967060" y="2798268"/>
              <a:ext cx="14380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LECHE FLUIDA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100.018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4" name="Google Shape;234;p2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304584" y="2678581"/>
              <a:ext cx="701040" cy="7010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9872" y="0"/>
            <a:ext cx="4072128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Google Shape;248;p23"/>
          <p:cNvGrpSpPr/>
          <p:nvPr/>
        </p:nvGrpSpPr>
        <p:grpSpPr>
          <a:xfrm>
            <a:off x="1776468" y="575965"/>
            <a:ext cx="4429259" cy="696689"/>
            <a:chOff x="1910580" y="575965"/>
            <a:chExt cx="4429259" cy="697974"/>
          </a:xfrm>
        </p:grpSpPr>
        <p:sp>
          <p:nvSpPr>
            <p:cNvPr id="249" name="Google Shape;249;p23"/>
            <p:cNvSpPr txBox="1"/>
            <p:nvPr/>
          </p:nvSpPr>
          <p:spPr>
            <a:xfrm>
              <a:off x="2788142" y="694140"/>
              <a:ext cx="3551697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Vigilancia Fitosanitaria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0" name="Google Shape;250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10580" y="575965"/>
              <a:ext cx="754133" cy="6979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1" name="Google Shape;251;p23"/>
          <p:cNvSpPr txBox="1"/>
          <p:nvPr/>
        </p:nvSpPr>
        <p:spPr>
          <a:xfrm>
            <a:off x="2779776" y="1273939"/>
            <a:ext cx="3316224" cy="4616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4.412 MONITOREOS</a:t>
            </a:r>
            <a:endParaRPr/>
          </a:p>
        </p:txBody>
      </p:sp>
      <p:grpSp>
        <p:nvGrpSpPr>
          <p:cNvPr id="252" name="Google Shape;252;p23"/>
          <p:cNvGrpSpPr/>
          <p:nvPr/>
        </p:nvGrpSpPr>
        <p:grpSpPr>
          <a:xfrm>
            <a:off x="1910580" y="1947660"/>
            <a:ext cx="5044640" cy="4681274"/>
            <a:chOff x="2316480" y="2333982"/>
            <a:chExt cx="4483808" cy="4160839"/>
          </a:xfrm>
        </p:grpSpPr>
        <p:pic>
          <p:nvPicPr>
            <p:cNvPr id="253" name="Google Shape;253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316480" y="2333982"/>
              <a:ext cx="4483808" cy="41608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3"/>
            <p:cNvSpPr txBox="1"/>
            <p:nvPr/>
          </p:nvSpPr>
          <p:spPr>
            <a:xfrm>
              <a:off x="2523825" y="4091235"/>
              <a:ext cx="1438054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724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16%</a:t>
              </a:r>
              <a:endParaRPr/>
            </a:p>
          </p:txBody>
        </p:sp>
        <p:sp>
          <p:nvSpPr>
            <p:cNvPr id="255" name="Google Shape;255;p23"/>
            <p:cNvSpPr txBox="1"/>
            <p:nvPr/>
          </p:nvSpPr>
          <p:spPr>
            <a:xfrm>
              <a:off x="3198636" y="3165295"/>
              <a:ext cx="1438054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700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16%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3"/>
            <p:cNvSpPr txBox="1"/>
            <p:nvPr/>
          </p:nvSpPr>
          <p:spPr>
            <a:xfrm>
              <a:off x="4851895" y="3996618"/>
              <a:ext cx="1438054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2.148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49%</a:t>
              </a:r>
              <a:endParaRPr/>
            </a:p>
          </p:txBody>
        </p:sp>
        <p:sp>
          <p:nvSpPr>
            <p:cNvPr id="257" name="Google Shape;257;p23"/>
            <p:cNvSpPr txBox="1"/>
            <p:nvPr/>
          </p:nvSpPr>
          <p:spPr>
            <a:xfrm>
              <a:off x="3198636" y="5260895"/>
              <a:ext cx="1438054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840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19%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9872" y="0"/>
            <a:ext cx="4072128" cy="68600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4" name="Google Shape;264;p24"/>
          <p:cNvGrpSpPr/>
          <p:nvPr/>
        </p:nvGrpSpPr>
        <p:grpSpPr>
          <a:xfrm>
            <a:off x="633524" y="509474"/>
            <a:ext cx="5091818" cy="830956"/>
            <a:chOff x="1922719" y="509474"/>
            <a:chExt cx="5091818" cy="830956"/>
          </a:xfrm>
        </p:grpSpPr>
        <p:sp>
          <p:nvSpPr>
            <p:cNvPr id="265" name="Google Shape;265;p24"/>
            <p:cNvSpPr txBox="1"/>
            <p:nvPr/>
          </p:nvSpPr>
          <p:spPr>
            <a:xfrm>
              <a:off x="2788143" y="509474"/>
              <a:ext cx="4226394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Certificación Fitosanitaria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6" name="Google Shape;266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22719" y="509475"/>
              <a:ext cx="860658" cy="8309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7" name="Google Shape;267;p24"/>
          <p:cNvSpPr txBox="1"/>
          <p:nvPr/>
        </p:nvSpPr>
        <p:spPr>
          <a:xfrm>
            <a:off x="1913764" y="1017285"/>
            <a:ext cx="338616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Volumen de exportaciones más importantes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8" name="Google Shape;268;p24"/>
          <p:cNvGrpSpPr/>
          <p:nvPr/>
        </p:nvGrpSpPr>
        <p:grpSpPr>
          <a:xfrm>
            <a:off x="297096" y="1833920"/>
            <a:ext cx="7236168" cy="4840415"/>
            <a:chOff x="297096" y="1833920"/>
            <a:chExt cx="7236168" cy="4840415"/>
          </a:xfrm>
        </p:grpSpPr>
        <p:pic>
          <p:nvPicPr>
            <p:cNvPr id="269" name="Google Shape;269;p24"/>
            <p:cNvPicPr preferRelativeResize="0"/>
            <p:nvPr/>
          </p:nvPicPr>
          <p:blipFill rotWithShape="1">
            <a:blip r:embed="rId5">
              <a:alphaModFix/>
            </a:blip>
            <a:srcRect b="0" l="7947" r="11464" t="7841"/>
            <a:stretch/>
          </p:blipFill>
          <p:spPr>
            <a:xfrm>
              <a:off x="297096" y="1974788"/>
              <a:ext cx="7236167" cy="46995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4"/>
            <p:cNvSpPr txBox="1"/>
            <p:nvPr/>
          </p:nvSpPr>
          <p:spPr>
            <a:xfrm>
              <a:off x="2216881" y="6312554"/>
              <a:ext cx="1500287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</p:txBody>
        </p:sp>
        <p:sp>
          <p:nvSpPr>
            <p:cNvPr id="271" name="Google Shape;271;p24"/>
            <p:cNvSpPr txBox="1"/>
            <p:nvPr/>
          </p:nvSpPr>
          <p:spPr>
            <a:xfrm>
              <a:off x="300343" y="6318832"/>
              <a:ext cx="151601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272" name="Google Shape;272;p24"/>
            <p:cNvSpPr txBox="1"/>
            <p:nvPr/>
          </p:nvSpPr>
          <p:spPr>
            <a:xfrm>
              <a:off x="4118833" y="6312554"/>
              <a:ext cx="1500287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</p:txBody>
        </p:sp>
        <p:sp>
          <p:nvSpPr>
            <p:cNvPr id="273" name="Google Shape;273;p24"/>
            <p:cNvSpPr txBox="1"/>
            <p:nvPr/>
          </p:nvSpPr>
          <p:spPr>
            <a:xfrm>
              <a:off x="6032977" y="6312554"/>
              <a:ext cx="1500287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endParaRPr/>
            </a:p>
          </p:txBody>
        </p:sp>
        <p:sp>
          <p:nvSpPr>
            <p:cNvPr id="274" name="Google Shape;274;p24"/>
            <p:cNvSpPr txBox="1"/>
            <p:nvPr/>
          </p:nvSpPr>
          <p:spPr>
            <a:xfrm>
              <a:off x="297097" y="3768599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606,79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4"/>
            <p:cNvSpPr txBox="1"/>
            <p:nvPr/>
          </p:nvSpPr>
          <p:spPr>
            <a:xfrm>
              <a:off x="988213" y="1833920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1244,7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4"/>
            <p:cNvSpPr txBox="1"/>
            <p:nvPr/>
          </p:nvSpPr>
          <p:spPr>
            <a:xfrm>
              <a:off x="2019569" y="4148184"/>
              <a:ext cx="89375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496,062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4"/>
            <p:cNvSpPr txBox="1"/>
            <p:nvPr/>
          </p:nvSpPr>
          <p:spPr>
            <a:xfrm>
              <a:off x="2689419" y="5151874"/>
              <a:ext cx="54287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9,54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4"/>
            <p:cNvSpPr txBox="1"/>
            <p:nvPr/>
          </p:nvSpPr>
          <p:spPr>
            <a:xfrm>
              <a:off x="3135986" y="5459628"/>
              <a:ext cx="54287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5,84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4"/>
            <p:cNvSpPr txBox="1"/>
            <p:nvPr/>
          </p:nvSpPr>
          <p:spPr>
            <a:xfrm>
              <a:off x="3335406" y="5807586"/>
              <a:ext cx="54287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1,34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4"/>
            <p:cNvSpPr txBox="1"/>
            <p:nvPr/>
          </p:nvSpPr>
          <p:spPr>
            <a:xfrm>
              <a:off x="4975422" y="2599465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1250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4"/>
            <p:cNvSpPr txBox="1"/>
            <p:nvPr/>
          </p:nvSpPr>
          <p:spPr>
            <a:xfrm>
              <a:off x="4428024" y="4332575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204,06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4"/>
            <p:cNvSpPr txBox="1"/>
            <p:nvPr/>
          </p:nvSpPr>
          <p:spPr>
            <a:xfrm>
              <a:off x="4575383" y="5574391"/>
              <a:ext cx="5428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18,7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4"/>
            <p:cNvSpPr txBox="1"/>
            <p:nvPr/>
          </p:nvSpPr>
          <p:spPr>
            <a:xfrm>
              <a:off x="3737578" y="4541298"/>
              <a:ext cx="7615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92,642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4"/>
            <p:cNvSpPr txBox="1"/>
            <p:nvPr/>
          </p:nvSpPr>
          <p:spPr>
            <a:xfrm>
              <a:off x="6697896" y="3205521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750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4"/>
            <p:cNvSpPr txBox="1"/>
            <p:nvPr/>
          </p:nvSpPr>
          <p:spPr>
            <a:xfrm>
              <a:off x="6240696" y="4502693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4"/>
            <p:cNvSpPr txBox="1"/>
            <p:nvPr/>
          </p:nvSpPr>
          <p:spPr>
            <a:xfrm>
              <a:off x="5677170" y="4290042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145,9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4"/>
            <p:cNvSpPr txBox="1"/>
            <p:nvPr/>
          </p:nvSpPr>
          <p:spPr>
            <a:xfrm>
              <a:off x="6287225" y="5563758"/>
              <a:ext cx="5428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30,8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25"/>
          <p:cNvGrpSpPr/>
          <p:nvPr/>
        </p:nvGrpSpPr>
        <p:grpSpPr>
          <a:xfrm>
            <a:off x="3079012" y="509474"/>
            <a:ext cx="5091818" cy="830956"/>
            <a:chOff x="1922719" y="509474"/>
            <a:chExt cx="5091818" cy="830956"/>
          </a:xfrm>
        </p:grpSpPr>
        <p:sp>
          <p:nvSpPr>
            <p:cNvPr id="295" name="Google Shape;295;p25"/>
            <p:cNvSpPr txBox="1"/>
            <p:nvPr/>
          </p:nvSpPr>
          <p:spPr>
            <a:xfrm>
              <a:off x="2788143" y="509474"/>
              <a:ext cx="4226394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Certificación Fitosanitaria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6" name="Google Shape;29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2719" y="509475"/>
              <a:ext cx="860658" cy="8309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7" name="Google Shape;297;p25"/>
          <p:cNvSpPr txBox="1"/>
          <p:nvPr/>
        </p:nvSpPr>
        <p:spPr>
          <a:xfrm>
            <a:off x="4359252" y="1017285"/>
            <a:ext cx="3386162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Operadores Registrados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p25"/>
          <p:cNvGrpSpPr/>
          <p:nvPr/>
        </p:nvGrpSpPr>
        <p:grpSpPr>
          <a:xfrm>
            <a:off x="9968707" y="1879091"/>
            <a:ext cx="2109879" cy="889090"/>
            <a:chOff x="207324" y="939633"/>
            <a:chExt cx="2109879" cy="889090"/>
          </a:xfrm>
        </p:grpSpPr>
        <p:sp>
          <p:nvSpPr>
            <p:cNvPr id="299" name="Google Shape;299;p25"/>
            <p:cNvSpPr txBox="1"/>
            <p:nvPr/>
          </p:nvSpPr>
          <p:spPr>
            <a:xfrm>
              <a:off x="412779" y="939633"/>
              <a:ext cx="1904424" cy="889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PRODUCTORES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CENTROS DE ACOPIO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EXPORTADORES</a:t>
              </a:r>
              <a:endParaRPr/>
            </a:p>
          </p:txBody>
        </p:sp>
        <p:sp>
          <p:nvSpPr>
            <p:cNvPr id="300" name="Google Shape;300;p25"/>
            <p:cNvSpPr/>
            <p:nvPr/>
          </p:nvSpPr>
          <p:spPr>
            <a:xfrm>
              <a:off x="207324" y="1040196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5"/>
            <p:cNvSpPr/>
            <p:nvPr/>
          </p:nvSpPr>
          <p:spPr>
            <a:xfrm>
              <a:off x="207324" y="1319186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5"/>
            <p:cNvSpPr/>
            <p:nvPr/>
          </p:nvSpPr>
          <p:spPr>
            <a:xfrm>
              <a:off x="207324" y="1589648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3" name="Google Shape;303;p25"/>
          <p:cNvGrpSpPr/>
          <p:nvPr/>
        </p:nvGrpSpPr>
        <p:grpSpPr>
          <a:xfrm>
            <a:off x="622852" y="1592934"/>
            <a:ext cx="8600661" cy="5308741"/>
            <a:chOff x="622852" y="1592934"/>
            <a:chExt cx="8600661" cy="5308741"/>
          </a:xfrm>
        </p:grpSpPr>
        <p:pic>
          <p:nvPicPr>
            <p:cNvPr id="304" name="Google Shape;304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2852" y="1592934"/>
              <a:ext cx="8600661" cy="53087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" name="Google Shape;305;p25"/>
            <p:cNvSpPr txBox="1"/>
            <p:nvPr/>
          </p:nvSpPr>
          <p:spPr>
            <a:xfrm>
              <a:off x="1178295" y="3452553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1670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5"/>
            <p:cNvSpPr txBox="1"/>
            <p:nvPr/>
          </p:nvSpPr>
          <p:spPr>
            <a:xfrm>
              <a:off x="2850467" y="6330663"/>
              <a:ext cx="127885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</p:txBody>
        </p:sp>
        <p:sp>
          <p:nvSpPr>
            <p:cNvPr id="307" name="Google Shape;307;p25"/>
            <p:cNvSpPr txBox="1"/>
            <p:nvPr/>
          </p:nvSpPr>
          <p:spPr>
            <a:xfrm>
              <a:off x="1178295" y="6336941"/>
              <a:ext cx="1292258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308" name="Google Shape;308;p25"/>
            <p:cNvSpPr txBox="1"/>
            <p:nvPr/>
          </p:nvSpPr>
          <p:spPr>
            <a:xfrm>
              <a:off x="4509235" y="6330663"/>
              <a:ext cx="127885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</p:txBody>
        </p:sp>
        <p:sp>
          <p:nvSpPr>
            <p:cNvPr id="309" name="Google Shape;309;p25"/>
            <p:cNvSpPr txBox="1"/>
            <p:nvPr/>
          </p:nvSpPr>
          <p:spPr>
            <a:xfrm>
              <a:off x="6168004" y="6330663"/>
              <a:ext cx="127885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endParaRPr/>
            </a:p>
          </p:txBody>
        </p:sp>
        <p:sp>
          <p:nvSpPr>
            <p:cNvPr id="310" name="Google Shape;310;p25"/>
            <p:cNvSpPr txBox="1"/>
            <p:nvPr/>
          </p:nvSpPr>
          <p:spPr>
            <a:xfrm>
              <a:off x="7826773" y="6330663"/>
              <a:ext cx="91440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</a:t>
              </a:r>
              <a:endParaRPr/>
            </a:p>
          </p:txBody>
        </p:sp>
        <p:sp>
          <p:nvSpPr>
            <p:cNvPr id="311" name="Google Shape;311;p25"/>
            <p:cNvSpPr txBox="1"/>
            <p:nvPr/>
          </p:nvSpPr>
          <p:spPr>
            <a:xfrm>
              <a:off x="1848146" y="4957289"/>
              <a:ext cx="52698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259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5"/>
            <p:cNvSpPr txBox="1"/>
            <p:nvPr/>
          </p:nvSpPr>
          <p:spPr>
            <a:xfrm>
              <a:off x="2698750" y="5542080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5"/>
            <p:cNvSpPr txBox="1"/>
            <p:nvPr/>
          </p:nvSpPr>
          <p:spPr>
            <a:xfrm>
              <a:off x="3124052" y="5680303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5"/>
            <p:cNvSpPr txBox="1"/>
            <p:nvPr/>
          </p:nvSpPr>
          <p:spPr>
            <a:xfrm>
              <a:off x="3485559" y="5744099"/>
              <a:ext cx="7580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5"/>
            <p:cNvSpPr txBox="1"/>
            <p:nvPr/>
          </p:nvSpPr>
          <p:spPr>
            <a:xfrm>
              <a:off x="4658396" y="5435754"/>
              <a:ext cx="4312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5"/>
            <p:cNvSpPr txBox="1"/>
            <p:nvPr/>
          </p:nvSpPr>
          <p:spPr>
            <a:xfrm>
              <a:off x="5009270" y="5637772"/>
              <a:ext cx="4312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5"/>
            <p:cNvSpPr txBox="1"/>
            <p:nvPr/>
          </p:nvSpPr>
          <p:spPr>
            <a:xfrm>
              <a:off x="5349511" y="5733465"/>
              <a:ext cx="4312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5"/>
            <p:cNvSpPr txBox="1"/>
            <p:nvPr/>
          </p:nvSpPr>
          <p:spPr>
            <a:xfrm>
              <a:off x="6053992" y="4011205"/>
              <a:ext cx="60931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1270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5"/>
            <p:cNvSpPr txBox="1"/>
            <p:nvPr/>
          </p:nvSpPr>
          <p:spPr>
            <a:xfrm>
              <a:off x="6561624" y="5340061"/>
              <a:ext cx="4312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5"/>
            <p:cNvSpPr txBox="1"/>
            <p:nvPr/>
          </p:nvSpPr>
          <p:spPr>
            <a:xfrm>
              <a:off x="6955028" y="5563344"/>
              <a:ext cx="4312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5"/>
            <p:cNvSpPr txBox="1"/>
            <p:nvPr/>
          </p:nvSpPr>
          <p:spPr>
            <a:xfrm>
              <a:off x="7595713" y="1725203"/>
              <a:ext cx="60931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3062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5"/>
            <p:cNvSpPr txBox="1"/>
            <p:nvPr/>
          </p:nvSpPr>
          <p:spPr>
            <a:xfrm>
              <a:off x="8084281" y="4659578"/>
              <a:ext cx="52698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295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5"/>
            <p:cNvSpPr txBox="1"/>
            <p:nvPr/>
          </p:nvSpPr>
          <p:spPr>
            <a:xfrm>
              <a:off x="8496749" y="5478284"/>
              <a:ext cx="4312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6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0" name="Google Shape;330;p26"/>
          <p:cNvGrpSpPr/>
          <p:nvPr/>
        </p:nvGrpSpPr>
        <p:grpSpPr>
          <a:xfrm>
            <a:off x="3592531" y="438766"/>
            <a:ext cx="4543684" cy="734535"/>
            <a:chOff x="3627146" y="438766"/>
            <a:chExt cx="4543684" cy="734535"/>
          </a:xfrm>
        </p:grpSpPr>
        <p:sp>
          <p:nvSpPr>
            <p:cNvPr id="331" name="Google Shape;331;p26"/>
            <p:cNvSpPr txBox="1"/>
            <p:nvPr/>
          </p:nvSpPr>
          <p:spPr>
            <a:xfrm>
              <a:off x="3944436" y="509474"/>
              <a:ext cx="4226394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Control Fitosanitario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2" name="Google Shape;332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27146" y="438766"/>
              <a:ext cx="793635" cy="7345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3" name="Google Shape;333;p26"/>
          <p:cNvSpPr txBox="1"/>
          <p:nvPr/>
        </p:nvSpPr>
        <p:spPr>
          <a:xfrm>
            <a:off x="3474029" y="1215688"/>
            <a:ext cx="4780688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Operadores de material de propagación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26"/>
          <p:cNvGrpSpPr/>
          <p:nvPr/>
        </p:nvGrpSpPr>
        <p:grpSpPr>
          <a:xfrm>
            <a:off x="304832" y="1829569"/>
            <a:ext cx="5140159" cy="4435502"/>
            <a:chOff x="304832" y="1829569"/>
            <a:chExt cx="5140159" cy="4435502"/>
          </a:xfrm>
        </p:grpSpPr>
        <p:pic>
          <p:nvPicPr>
            <p:cNvPr id="335" name="Google Shape;335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14157" y="1829569"/>
              <a:ext cx="4530834" cy="44355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6" name="Google Shape;336;p26"/>
            <p:cNvSpPr txBox="1"/>
            <p:nvPr/>
          </p:nvSpPr>
          <p:spPr>
            <a:xfrm>
              <a:off x="304832" y="3926068"/>
              <a:ext cx="11115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2%</a:t>
              </a:r>
              <a:endParaRPr/>
            </a:p>
          </p:txBody>
        </p:sp>
        <p:sp>
          <p:nvSpPr>
            <p:cNvPr id="337" name="Google Shape;337;p26"/>
            <p:cNvSpPr txBox="1"/>
            <p:nvPr/>
          </p:nvSpPr>
          <p:spPr>
            <a:xfrm>
              <a:off x="1977891" y="2878198"/>
              <a:ext cx="12618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96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25%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26"/>
            <p:cNvSpPr txBox="1"/>
            <p:nvPr/>
          </p:nvSpPr>
          <p:spPr>
            <a:xfrm>
              <a:off x="3372279" y="2645232"/>
              <a:ext cx="12618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67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17%</a:t>
              </a:r>
              <a:endParaRPr/>
            </a:p>
          </p:txBody>
        </p:sp>
        <p:sp>
          <p:nvSpPr>
            <p:cNvPr id="339" name="Google Shape;339;p26"/>
            <p:cNvSpPr txBox="1"/>
            <p:nvPr/>
          </p:nvSpPr>
          <p:spPr>
            <a:xfrm>
              <a:off x="2495538" y="4648492"/>
              <a:ext cx="1617925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218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56%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" name="Google Shape;340;p26"/>
          <p:cNvGrpSpPr/>
          <p:nvPr/>
        </p:nvGrpSpPr>
        <p:grpSpPr>
          <a:xfrm>
            <a:off x="5444991" y="1908999"/>
            <a:ext cx="6747009" cy="4498006"/>
            <a:chOff x="5444991" y="1908999"/>
            <a:chExt cx="6747009" cy="4498006"/>
          </a:xfrm>
        </p:grpSpPr>
        <p:pic>
          <p:nvPicPr>
            <p:cNvPr id="341" name="Google Shape;341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444991" y="1908999"/>
              <a:ext cx="6747009" cy="44980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2" name="Google Shape;342;p26"/>
            <p:cNvSpPr txBox="1"/>
            <p:nvPr/>
          </p:nvSpPr>
          <p:spPr>
            <a:xfrm>
              <a:off x="5981183" y="4509992"/>
              <a:ext cx="4031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69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6"/>
            <p:cNvSpPr txBox="1"/>
            <p:nvPr/>
          </p:nvSpPr>
          <p:spPr>
            <a:xfrm>
              <a:off x="6452266" y="3493953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1500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6"/>
            <p:cNvSpPr txBox="1"/>
            <p:nvPr/>
          </p:nvSpPr>
          <p:spPr>
            <a:xfrm>
              <a:off x="7047639" y="4974683"/>
              <a:ext cx="4031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6"/>
            <p:cNvSpPr txBox="1"/>
            <p:nvPr/>
          </p:nvSpPr>
          <p:spPr>
            <a:xfrm>
              <a:off x="7494257" y="4695432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163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6"/>
            <p:cNvSpPr txBox="1"/>
            <p:nvPr/>
          </p:nvSpPr>
          <p:spPr>
            <a:xfrm>
              <a:off x="8217220" y="5006579"/>
              <a:ext cx="4031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6"/>
            <p:cNvSpPr txBox="1"/>
            <p:nvPr/>
          </p:nvSpPr>
          <p:spPr>
            <a:xfrm>
              <a:off x="8674471" y="4142539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509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6"/>
            <p:cNvSpPr txBox="1"/>
            <p:nvPr/>
          </p:nvSpPr>
          <p:spPr>
            <a:xfrm>
              <a:off x="9344272" y="5081009"/>
              <a:ext cx="4031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6"/>
            <p:cNvSpPr txBox="1"/>
            <p:nvPr/>
          </p:nvSpPr>
          <p:spPr>
            <a:xfrm>
              <a:off x="9833420" y="4886818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205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6"/>
            <p:cNvSpPr txBox="1"/>
            <p:nvPr/>
          </p:nvSpPr>
          <p:spPr>
            <a:xfrm>
              <a:off x="10396946" y="4621004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125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6"/>
            <p:cNvSpPr txBox="1"/>
            <p:nvPr/>
          </p:nvSpPr>
          <p:spPr>
            <a:xfrm>
              <a:off x="10949838" y="2111720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2377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2" name="Google Shape;352;p26"/>
            <p:cNvGrpSpPr/>
            <p:nvPr/>
          </p:nvGrpSpPr>
          <p:grpSpPr>
            <a:xfrm>
              <a:off x="8674471" y="2422908"/>
              <a:ext cx="1780270" cy="612091"/>
              <a:chOff x="207324" y="939633"/>
              <a:chExt cx="1780270" cy="612091"/>
            </a:xfrm>
          </p:grpSpPr>
          <p:sp>
            <p:nvSpPr>
              <p:cNvPr id="353" name="Google Shape;353;p26"/>
              <p:cNvSpPr txBox="1"/>
              <p:nvPr/>
            </p:nvSpPr>
            <p:spPr>
              <a:xfrm>
                <a:off x="412779" y="939633"/>
                <a:ext cx="1574815" cy="612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CAPACITACIONES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CAPACITADOS</a:t>
                </a:r>
                <a:endParaRPr/>
              </a:p>
            </p:txBody>
          </p:sp>
          <p:sp>
            <p:nvSpPr>
              <p:cNvPr id="354" name="Google Shape;354;p26"/>
              <p:cNvSpPr/>
              <p:nvPr/>
            </p:nvSpPr>
            <p:spPr>
              <a:xfrm>
                <a:off x="207324" y="1040196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6"/>
              <p:cNvSpPr/>
              <p:nvPr/>
            </p:nvSpPr>
            <p:spPr>
              <a:xfrm>
                <a:off x="207324" y="1319186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6" name="Google Shape;356;p26"/>
            <p:cNvSpPr txBox="1"/>
            <p:nvPr/>
          </p:nvSpPr>
          <p:spPr>
            <a:xfrm>
              <a:off x="6869501" y="5997919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</p:txBody>
        </p:sp>
        <p:sp>
          <p:nvSpPr>
            <p:cNvPr id="357" name="Google Shape;357;p26"/>
            <p:cNvSpPr txBox="1"/>
            <p:nvPr/>
          </p:nvSpPr>
          <p:spPr>
            <a:xfrm>
              <a:off x="5468111" y="5988073"/>
              <a:ext cx="128815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358" name="Google Shape;358;p26"/>
            <p:cNvSpPr txBox="1"/>
            <p:nvPr/>
          </p:nvSpPr>
          <p:spPr>
            <a:xfrm>
              <a:off x="8258076" y="5997918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</p:txBody>
        </p:sp>
        <p:sp>
          <p:nvSpPr>
            <p:cNvPr id="359" name="Google Shape;359;p26"/>
            <p:cNvSpPr txBox="1"/>
            <p:nvPr/>
          </p:nvSpPr>
          <p:spPr>
            <a:xfrm>
              <a:off x="9624839" y="5988072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CHIMBORAZO</a:t>
              </a:r>
              <a:endParaRPr/>
            </a:p>
          </p:txBody>
        </p:sp>
        <p:sp>
          <p:nvSpPr>
            <p:cNvPr id="360" name="Google Shape;360;p26"/>
            <p:cNvSpPr txBox="1"/>
            <p:nvPr/>
          </p:nvSpPr>
          <p:spPr>
            <a:xfrm>
              <a:off x="10975175" y="5988072"/>
              <a:ext cx="88499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27"/>
          <p:cNvGrpSpPr/>
          <p:nvPr/>
        </p:nvGrpSpPr>
        <p:grpSpPr>
          <a:xfrm>
            <a:off x="3592531" y="438766"/>
            <a:ext cx="4543684" cy="734535"/>
            <a:chOff x="3627146" y="438766"/>
            <a:chExt cx="4543684" cy="734535"/>
          </a:xfrm>
        </p:grpSpPr>
        <p:sp>
          <p:nvSpPr>
            <p:cNvPr id="367" name="Google Shape;367;p27"/>
            <p:cNvSpPr txBox="1"/>
            <p:nvPr/>
          </p:nvSpPr>
          <p:spPr>
            <a:xfrm>
              <a:off x="3944436" y="509474"/>
              <a:ext cx="4226394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Control Fitosanitario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8" name="Google Shape;368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27146" y="438766"/>
              <a:ext cx="793635" cy="7345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9" name="Google Shape;369;p27"/>
          <p:cNvGrpSpPr/>
          <p:nvPr/>
        </p:nvGrpSpPr>
        <p:grpSpPr>
          <a:xfrm>
            <a:off x="891305" y="1400333"/>
            <a:ext cx="9722212" cy="5181600"/>
            <a:chOff x="1805705" y="1259979"/>
            <a:chExt cx="9722212" cy="5181600"/>
          </a:xfrm>
        </p:grpSpPr>
        <p:pic>
          <p:nvPicPr>
            <p:cNvPr id="370" name="Google Shape;370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05705" y="1259979"/>
              <a:ext cx="7772400" cy="518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27"/>
            <p:cNvSpPr txBox="1"/>
            <p:nvPr/>
          </p:nvSpPr>
          <p:spPr>
            <a:xfrm>
              <a:off x="3121245" y="4344005"/>
              <a:ext cx="4031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43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7"/>
            <p:cNvSpPr txBox="1"/>
            <p:nvPr/>
          </p:nvSpPr>
          <p:spPr>
            <a:xfrm>
              <a:off x="3740937" y="3206324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611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7"/>
            <p:cNvSpPr txBox="1"/>
            <p:nvPr/>
          </p:nvSpPr>
          <p:spPr>
            <a:xfrm>
              <a:off x="5321888" y="4609819"/>
              <a:ext cx="4031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72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7"/>
            <p:cNvSpPr txBox="1"/>
            <p:nvPr/>
          </p:nvSpPr>
          <p:spPr>
            <a:xfrm>
              <a:off x="7047696" y="5032462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7"/>
            <p:cNvSpPr txBox="1"/>
            <p:nvPr/>
          </p:nvSpPr>
          <p:spPr>
            <a:xfrm>
              <a:off x="7874118" y="4103582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240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7"/>
            <p:cNvSpPr txBox="1"/>
            <p:nvPr/>
          </p:nvSpPr>
          <p:spPr>
            <a:xfrm>
              <a:off x="6226158" y="1654690"/>
              <a:ext cx="524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1114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7" name="Google Shape;377;p27"/>
            <p:cNvGrpSpPr/>
            <p:nvPr/>
          </p:nvGrpSpPr>
          <p:grpSpPr>
            <a:xfrm>
              <a:off x="9747647" y="2605852"/>
              <a:ext cx="1780270" cy="612091"/>
              <a:chOff x="207324" y="939633"/>
              <a:chExt cx="1780270" cy="612091"/>
            </a:xfrm>
          </p:grpSpPr>
          <p:sp>
            <p:nvSpPr>
              <p:cNvPr id="378" name="Google Shape;378;p27"/>
              <p:cNvSpPr txBox="1"/>
              <p:nvPr/>
            </p:nvSpPr>
            <p:spPr>
              <a:xfrm>
                <a:off x="412779" y="939633"/>
                <a:ext cx="1574815" cy="612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CAPACITACIONES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CAPACITADOS</a:t>
                </a:r>
                <a:endParaRPr/>
              </a:p>
            </p:txBody>
          </p:sp>
          <p:sp>
            <p:nvSpPr>
              <p:cNvPr id="379" name="Google Shape;379;p27"/>
              <p:cNvSpPr/>
              <p:nvPr/>
            </p:nvSpPr>
            <p:spPr>
              <a:xfrm>
                <a:off x="207324" y="1040196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27"/>
              <p:cNvSpPr/>
              <p:nvPr/>
            </p:nvSpPr>
            <p:spPr>
              <a:xfrm>
                <a:off x="207324" y="1319186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1" name="Google Shape;381;p27"/>
            <p:cNvSpPr txBox="1"/>
            <p:nvPr/>
          </p:nvSpPr>
          <p:spPr>
            <a:xfrm>
              <a:off x="5113752" y="5997919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</p:txBody>
        </p:sp>
        <p:sp>
          <p:nvSpPr>
            <p:cNvPr id="382" name="Google Shape;382;p27"/>
            <p:cNvSpPr txBox="1"/>
            <p:nvPr/>
          </p:nvSpPr>
          <p:spPr>
            <a:xfrm>
              <a:off x="3072477" y="5988073"/>
              <a:ext cx="128815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383" name="Google Shape;383;p27"/>
            <p:cNvSpPr txBox="1"/>
            <p:nvPr/>
          </p:nvSpPr>
          <p:spPr>
            <a:xfrm>
              <a:off x="7141666" y="5997918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</p:txBody>
        </p:sp>
      </p:grpSp>
      <p:sp>
        <p:nvSpPr>
          <p:cNvPr id="384" name="Google Shape;384;p27"/>
          <p:cNvSpPr txBox="1"/>
          <p:nvPr/>
        </p:nvSpPr>
        <p:spPr>
          <a:xfrm>
            <a:off x="3474029" y="1215688"/>
            <a:ext cx="4780688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PROMOSCA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9872" y="-11900"/>
            <a:ext cx="4072128" cy="68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8"/>
          <p:cNvSpPr txBox="1"/>
          <p:nvPr/>
        </p:nvSpPr>
        <p:spPr>
          <a:xfrm>
            <a:off x="1653891" y="51983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8"/>
          <p:cNvSpPr txBox="1"/>
          <p:nvPr/>
        </p:nvSpPr>
        <p:spPr>
          <a:xfrm>
            <a:off x="5372100" y="-42862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86362" y="519832"/>
            <a:ext cx="462135" cy="46213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8"/>
          <p:cNvSpPr txBox="1"/>
          <p:nvPr/>
        </p:nvSpPr>
        <p:spPr>
          <a:xfrm>
            <a:off x="1519642" y="1062216"/>
            <a:ext cx="4780688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Monitoreo de plagas – Foc R4T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5" name="Google Shape;395;p28"/>
          <p:cNvGrpSpPr/>
          <p:nvPr/>
        </p:nvGrpSpPr>
        <p:grpSpPr>
          <a:xfrm>
            <a:off x="1009815" y="1476945"/>
            <a:ext cx="6918525" cy="5232533"/>
            <a:chOff x="1009815" y="1476945"/>
            <a:chExt cx="6918525" cy="5232533"/>
          </a:xfrm>
        </p:grpSpPr>
        <p:pic>
          <p:nvPicPr>
            <p:cNvPr id="396" name="Google Shape;396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09815" y="2534213"/>
              <a:ext cx="6276780" cy="404101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97" name="Google Shape;397;p28"/>
            <p:cNvGrpSpPr/>
            <p:nvPr/>
          </p:nvGrpSpPr>
          <p:grpSpPr>
            <a:xfrm>
              <a:off x="5464465" y="1476945"/>
              <a:ext cx="2463875" cy="612091"/>
              <a:chOff x="5936413" y="1622136"/>
              <a:chExt cx="2463875" cy="612091"/>
            </a:xfrm>
          </p:grpSpPr>
          <p:sp>
            <p:nvSpPr>
              <p:cNvPr id="398" name="Google Shape;398;p28"/>
              <p:cNvSpPr txBox="1"/>
              <p:nvPr/>
            </p:nvSpPr>
            <p:spPr>
              <a:xfrm>
                <a:off x="6141868" y="1622136"/>
                <a:ext cx="2258420" cy="612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MONITOREOS REALIZADOS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MEDIDAS BIOSEGURIDAD</a:t>
                </a:r>
                <a:endParaRPr/>
              </a:p>
            </p:txBody>
          </p:sp>
          <p:sp>
            <p:nvSpPr>
              <p:cNvPr id="399" name="Google Shape;399;p28"/>
              <p:cNvSpPr/>
              <p:nvPr/>
            </p:nvSpPr>
            <p:spPr>
              <a:xfrm>
                <a:off x="5936413" y="1722699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28"/>
              <p:cNvSpPr/>
              <p:nvPr/>
            </p:nvSpPr>
            <p:spPr>
              <a:xfrm>
                <a:off x="5936413" y="2001689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1" name="Google Shape;401;p28"/>
            <p:cNvSpPr txBox="1"/>
            <p:nvPr/>
          </p:nvSpPr>
          <p:spPr>
            <a:xfrm>
              <a:off x="1133025" y="2793102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1680</a:t>
              </a:r>
              <a:endParaRPr/>
            </a:p>
          </p:txBody>
        </p:sp>
        <p:sp>
          <p:nvSpPr>
            <p:cNvPr id="402" name="Google Shape;402;p28"/>
            <p:cNvSpPr txBox="1"/>
            <p:nvPr/>
          </p:nvSpPr>
          <p:spPr>
            <a:xfrm>
              <a:off x="3667726" y="6432479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</p:txBody>
        </p:sp>
        <p:sp>
          <p:nvSpPr>
            <p:cNvPr id="403" name="Google Shape;403;p28"/>
            <p:cNvSpPr txBox="1"/>
            <p:nvPr/>
          </p:nvSpPr>
          <p:spPr>
            <a:xfrm>
              <a:off x="1009815" y="6422633"/>
              <a:ext cx="128815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404" name="Google Shape;404;p28"/>
            <p:cNvSpPr txBox="1"/>
            <p:nvPr/>
          </p:nvSpPr>
          <p:spPr>
            <a:xfrm>
              <a:off x="5935310" y="6432478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</a:t>
              </a:r>
              <a:endParaRPr/>
            </a:p>
          </p:txBody>
        </p:sp>
        <p:sp>
          <p:nvSpPr>
            <p:cNvPr id="405" name="Google Shape;405;p28"/>
            <p:cNvSpPr txBox="1"/>
            <p:nvPr/>
          </p:nvSpPr>
          <p:spPr>
            <a:xfrm>
              <a:off x="1955027" y="4592877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450</a:t>
              </a:r>
              <a:endParaRPr/>
            </a:p>
          </p:txBody>
        </p:sp>
        <p:sp>
          <p:nvSpPr>
            <p:cNvPr id="406" name="Google Shape;406;p28"/>
            <p:cNvSpPr txBox="1"/>
            <p:nvPr/>
          </p:nvSpPr>
          <p:spPr>
            <a:xfrm>
              <a:off x="3785972" y="5274390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181</a:t>
              </a:r>
              <a:endParaRPr/>
            </a:p>
          </p:txBody>
        </p:sp>
        <p:sp>
          <p:nvSpPr>
            <p:cNvPr id="407" name="Google Shape;407;p28"/>
            <p:cNvSpPr txBox="1"/>
            <p:nvPr/>
          </p:nvSpPr>
          <p:spPr>
            <a:xfrm>
              <a:off x="4498246" y="5657284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52</a:t>
              </a:r>
              <a:endParaRPr/>
            </a:p>
          </p:txBody>
        </p:sp>
        <p:sp>
          <p:nvSpPr>
            <p:cNvPr id="408" name="Google Shape;408;p28"/>
            <p:cNvSpPr txBox="1"/>
            <p:nvPr/>
          </p:nvSpPr>
          <p:spPr>
            <a:xfrm>
              <a:off x="6485635" y="4429744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502</a:t>
              </a:r>
              <a:endParaRPr/>
            </a:p>
          </p:txBody>
        </p:sp>
        <p:sp>
          <p:nvSpPr>
            <p:cNvPr id="409" name="Google Shape;409;p28"/>
            <p:cNvSpPr txBox="1"/>
            <p:nvPr/>
          </p:nvSpPr>
          <p:spPr>
            <a:xfrm>
              <a:off x="5733767" y="2430192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1861</a:t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9"/>
          <p:cNvSpPr txBox="1"/>
          <p:nvPr/>
        </p:nvSpPr>
        <p:spPr>
          <a:xfrm>
            <a:off x="5372100" y="-42862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9872" y="-11900"/>
            <a:ext cx="4072128" cy="68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9"/>
          <p:cNvSpPr txBox="1"/>
          <p:nvPr/>
        </p:nvSpPr>
        <p:spPr>
          <a:xfrm>
            <a:off x="1653891" y="51983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Proyectos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9" name="Google Shape;41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86362" y="519832"/>
            <a:ext cx="462135" cy="46213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9"/>
          <p:cNvSpPr txBox="1"/>
          <p:nvPr/>
        </p:nvSpPr>
        <p:spPr>
          <a:xfrm>
            <a:off x="1519642" y="1062216"/>
            <a:ext cx="4780688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Monitoreo de trampas – PROMOSCA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1" name="Google Shape;421;p29"/>
          <p:cNvGrpSpPr/>
          <p:nvPr/>
        </p:nvGrpSpPr>
        <p:grpSpPr>
          <a:xfrm>
            <a:off x="670560" y="1890894"/>
            <a:ext cx="7071188" cy="4665400"/>
            <a:chOff x="670560" y="1890894"/>
            <a:chExt cx="7071188" cy="4665400"/>
          </a:xfrm>
        </p:grpSpPr>
        <p:pic>
          <p:nvPicPr>
            <p:cNvPr id="422" name="Google Shape;422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560" y="2070527"/>
              <a:ext cx="6258716" cy="43374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23" name="Google Shape;423;p29"/>
            <p:cNvGrpSpPr/>
            <p:nvPr/>
          </p:nvGrpSpPr>
          <p:grpSpPr>
            <a:xfrm>
              <a:off x="5277873" y="2214532"/>
              <a:ext cx="2463875" cy="612091"/>
              <a:chOff x="5936413" y="1622136"/>
              <a:chExt cx="2463875" cy="612091"/>
            </a:xfrm>
          </p:grpSpPr>
          <p:sp>
            <p:nvSpPr>
              <p:cNvPr id="424" name="Google Shape;424;p29"/>
              <p:cNvSpPr txBox="1"/>
              <p:nvPr/>
            </p:nvSpPr>
            <p:spPr>
              <a:xfrm>
                <a:off x="6141868" y="1622136"/>
                <a:ext cx="2258420" cy="612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MONITOREOS REALIZADOS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Nº DE TRAMPAS</a:t>
                </a:r>
                <a:endParaRPr/>
              </a:p>
            </p:txBody>
          </p:sp>
          <p:sp>
            <p:nvSpPr>
              <p:cNvPr id="425" name="Google Shape;425;p29"/>
              <p:cNvSpPr/>
              <p:nvPr/>
            </p:nvSpPr>
            <p:spPr>
              <a:xfrm>
                <a:off x="5936413" y="1722699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29"/>
              <p:cNvSpPr/>
              <p:nvPr/>
            </p:nvSpPr>
            <p:spPr>
              <a:xfrm>
                <a:off x="5936413" y="2001689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27" name="Google Shape;427;p29"/>
            <p:cNvSpPr txBox="1"/>
            <p:nvPr/>
          </p:nvSpPr>
          <p:spPr>
            <a:xfrm>
              <a:off x="5100133" y="6279295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PASTAZA</a:t>
              </a:r>
              <a:endParaRPr/>
            </a:p>
          </p:txBody>
        </p:sp>
        <p:sp>
          <p:nvSpPr>
            <p:cNvPr id="428" name="Google Shape;428;p29"/>
            <p:cNvSpPr txBox="1"/>
            <p:nvPr/>
          </p:nvSpPr>
          <p:spPr>
            <a:xfrm>
              <a:off x="1051846" y="6269449"/>
              <a:ext cx="128815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/>
            </a:p>
          </p:txBody>
        </p:sp>
        <p:sp>
          <p:nvSpPr>
            <p:cNvPr id="429" name="Google Shape;429;p29"/>
            <p:cNvSpPr txBox="1"/>
            <p:nvPr/>
          </p:nvSpPr>
          <p:spPr>
            <a:xfrm>
              <a:off x="3083194" y="6279294"/>
              <a:ext cx="127479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TUNGURAHUA</a:t>
              </a:r>
              <a:endParaRPr/>
            </a:p>
          </p:txBody>
        </p:sp>
        <p:sp>
          <p:nvSpPr>
            <p:cNvPr id="430" name="Google Shape;430;p29"/>
            <p:cNvSpPr txBox="1"/>
            <p:nvPr/>
          </p:nvSpPr>
          <p:spPr>
            <a:xfrm>
              <a:off x="949417" y="4963278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69</a:t>
              </a:r>
              <a:endParaRPr/>
            </a:p>
          </p:txBody>
        </p:sp>
        <p:sp>
          <p:nvSpPr>
            <p:cNvPr id="431" name="Google Shape;431;p29"/>
            <p:cNvSpPr txBox="1"/>
            <p:nvPr/>
          </p:nvSpPr>
          <p:spPr>
            <a:xfrm>
              <a:off x="1656553" y="4122030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1975</a:t>
              </a:r>
              <a:endParaRPr/>
            </a:p>
          </p:txBody>
        </p:sp>
        <p:sp>
          <p:nvSpPr>
            <p:cNvPr id="432" name="Google Shape;432;p29"/>
            <p:cNvSpPr txBox="1"/>
            <p:nvPr/>
          </p:nvSpPr>
          <p:spPr>
            <a:xfrm>
              <a:off x="2997673" y="5133966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164</a:t>
              </a:r>
              <a:endParaRPr/>
            </a:p>
          </p:txBody>
        </p:sp>
        <p:sp>
          <p:nvSpPr>
            <p:cNvPr id="433" name="Google Shape;433;p29"/>
            <p:cNvSpPr txBox="1"/>
            <p:nvPr/>
          </p:nvSpPr>
          <p:spPr>
            <a:xfrm>
              <a:off x="3765769" y="1890894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6822</a:t>
              </a:r>
              <a:endParaRPr/>
            </a:p>
          </p:txBody>
        </p:sp>
        <p:sp>
          <p:nvSpPr>
            <p:cNvPr id="434" name="Google Shape;434;p29"/>
            <p:cNvSpPr txBox="1"/>
            <p:nvPr/>
          </p:nvSpPr>
          <p:spPr>
            <a:xfrm>
              <a:off x="4667977" y="5402190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64</a:t>
              </a:r>
              <a:endParaRPr/>
            </a:p>
          </p:txBody>
        </p:sp>
        <p:sp>
          <p:nvSpPr>
            <p:cNvPr id="435" name="Google Shape;435;p29"/>
            <p:cNvSpPr txBox="1"/>
            <p:nvPr/>
          </p:nvSpPr>
          <p:spPr>
            <a:xfrm>
              <a:off x="5801833" y="4061070"/>
              <a:ext cx="7244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2937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0"/>
          <p:cNvSpPr txBox="1"/>
          <p:nvPr/>
        </p:nvSpPr>
        <p:spPr>
          <a:xfrm>
            <a:off x="530965" y="1917246"/>
            <a:ext cx="11661035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1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8" name="Google Shape;448;p31"/>
          <p:cNvGrpSpPr/>
          <p:nvPr/>
        </p:nvGrpSpPr>
        <p:grpSpPr>
          <a:xfrm>
            <a:off x="377952" y="1672003"/>
            <a:ext cx="5049179" cy="4589393"/>
            <a:chOff x="377952" y="2030863"/>
            <a:chExt cx="5049179" cy="4589393"/>
          </a:xfrm>
        </p:grpSpPr>
        <p:pic>
          <p:nvPicPr>
            <p:cNvPr id="449" name="Google Shape;44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7952" y="2030863"/>
              <a:ext cx="4564010" cy="45893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0" name="Google Shape;450;p31"/>
            <p:cNvSpPr txBox="1"/>
            <p:nvPr/>
          </p:nvSpPr>
          <p:spPr>
            <a:xfrm>
              <a:off x="1271039" y="4725295"/>
              <a:ext cx="1888380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TRÁMITES INSUMOS AGRÍCOLAS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1.509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91%</a:t>
              </a:r>
              <a:endParaRPr/>
            </a:p>
          </p:txBody>
        </p:sp>
        <p:sp>
          <p:nvSpPr>
            <p:cNvPr id="451" name="Google Shape;451;p31"/>
            <p:cNvSpPr txBox="1"/>
            <p:nvPr/>
          </p:nvSpPr>
          <p:spPr>
            <a:xfrm>
              <a:off x="3538751" y="2030863"/>
              <a:ext cx="1888380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TRÁMITES INSUMOS PECUARIOS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142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9%</a:t>
              </a:r>
              <a:endParaRPr/>
            </a:p>
          </p:txBody>
        </p:sp>
      </p:grpSp>
      <p:sp>
        <p:nvSpPr>
          <p:cNvPr id="452" name="Google Shape;452;p31"/>
          <p:cNvSpPr txBox="1"/>
          <p:nvPr/>
        </p:nvSpPr>
        <p:spPr>
          <a:xfrm>
            <a:off x="1001845" y="6153320"/>
            <a:ext cx="3316224" cy="4616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1.661 TRÁMITES</a:t>
            </a:r>
            <a:endParaRPr/>
          </a:p>
        </p:txBody>
      </p:sp>
      <p:grpSp>
        <p:nvGrpSpPr>
          <p:cNvPr id="453" name="Google Shape;453;p31"/>
          <p:cNvGrpSpPr/>
          <p:nvPr/>
        </p:nvGrpSpPr>
        <p:grpSpPr>
          <a:xfrm>
            <a:off x="1001845" y="957130"/>
            <a:ext cx="4092815" cy="473857"/>
            <a:chOff x="726766" y="957130"/>
            <a:chExt cx="4092815" cy="473857"/>
          </a:xfrm>
        </p:grpSpPr>
        <p:sp>
          <p:nvSpPr>
            <p:cNvPr id="454" name="Google Shape;454;p31"/>
            <p:cNvSpPr txBox="1"/>
            <p:nvPr/>
          </p:nvSpPr>
          <p:spPr>
            <a:xfrm>
              <a:off x="1271039" y="963247"/>
              <a:ext cx="3548542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Atención a solicitudes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55" name="Google Shape;455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6766" y="957130"/>
              <a:ext cx="485414" cy="4738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6" name="Google Shape;456;p31"/>
          <p:cNvGrpSpPr/>
          <p:nvPr/>
        </p:nvGrpSpPr>
        <p:grpSpPr>
          <a:xfrm>
            <a:off x="6794044" y="531344"/>
            <a:ext cx="4739560" cy="1200288"/>
            <a:chOff x="7330520" y="963247"/>
            <a:chExt cx="4739560" cy="1200288"/>
          </a:xfrm>
        </p:grpSpPr>
        <p:sp>
          <p:nvSpPr>
            <p:cNvPr id="457" name="Google Shape;457;p31"/>
            <p:cNvSpPr txBox="1"/>
            <p:nvPr/>
          </p:nvSpPr>
          <p:spPr>
            <a:xfrm>
              <a:off x="7916692" y="963247"/>
              <a:ext cx="4153388" cy="1200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Controles Posregistro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Operadores de insumos agropecuarios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58" name="Google Shape;458;p3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330520" y="1332323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9" name="Google Shape;459;p31"/>
          <p:cNvGrpSpPr/>
          <p:nvPr/>
        </p:nvGrpSpPr>
        <p:grpSpPr>
          <a:xfrm>
            <a:off x="6764871" y="2087501"/>
            <a:ext cx="4529005" cy="4736983"/>
            <a:chOff x="6764871" y="2087501"/>
            <a:chExt cx="4529005" cy="4736983"/>
          </a:xfrm>
        </p:grpSpPr>
        <p:pic>
          <p:nvPicPr>
            <p:cNvPr id="460" name="Google Shape;460;p3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033772" y="2341401"/>
              <a:ext cx="4260104" cy="4483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1" name="Google Shape;461;p31"/>
            <p:cNvSpPr txBox="1"/>
            <p:nvPr/>
          </p:nvSpPr>
          <p:spPr>
            <a:xfrm>
              <a:off x="6764871" y="2087501"/>
              <a:ext cx="2055568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ALMACENES INSUMOS AGROPECUARIOS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289</a:t>
              </a:r>
              <a:endParaRPr/>
            </a:p>
          </p:txBody>
        </p:sp>
        <p:sp>
          <p:nvSpPr>
            <p:cNvPr id="462" name="Google Shape;462;p31"/>
            <p:cNvSpPr txBox="1"/>
            <p:nvPr/>
          </p:nvSpPr>
          <p:spPr>
            <a:xfrm>
              <a:off x="9065538" y="4582942"/>
              <a:ext cx="2055568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EMPRESAS INSUMOS AGROPECUARIOS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37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1136" y="243840"/>
            <a:ext cx="4379391" cy="613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291" y="2123904"/>
            <a:ext cx="2371587" cy="2372448"/>
          </a:xfrm>
          <a:prstGeom prst="ellipse">
            <a:avLst/>
          </a:prstGeom>
          <a:noFill/>
          <a:ln>
            <a:noFill/>
          </a:ln>
        </p:spPr>
      </p:pic>
      <p:sp>
        <p:nvSpPr>
          <p:cNvPr id="470" name="Google Shape;470;p32"/>
          <p:cNvSpPr txBox="1"/>
          <p:nvPr/>
        </p:nvSpPr>
        <p:spPr>
          <a:xfrm>
            <a:off x="6851578" y="257514"/>
            <a:ext cx="289975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 eventos de capacitación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dirigidos a almacenistas, operadores de insumos agropecuarios y agricultores</a:t>
            </a:r>
            <a:endParaRPr/>
          </a:p>
        </p:txBody>
      </p:sp>
      <p:sp>
        <p:nvSpPr>
          <p:cNvPr id="471" name="Google Shape;471;p32"/>
          <p:cNvSpPr txBox="1"/>
          <p:nvPr/>
        </p:nvSpPr>
        <p:spPr>
          <a:xfrm>
            <a:off x="7244509" y="2830026"/>
            <a:ext cx="299450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 muestras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insumos agropecuarios recolectadas y enviadas a laboratorio</a:t>
            </a:r>
            <a:endParaRPr/>
          </a:p>
        </p:txBody>
      </p:sp>
      <p:sp>
        <p:nvSpPr>
          <p:cNvPr id="472" name="Google Shape;472;p32"/>
          <p:cNvSpPr txBox="1"/>
          <p:nvPr/>
        </p:nvSpPr>
        <p:spPr>
          <a:xfrm>
            <a:off x="6851578" y="5601801"/>
            <a:ext cx="358477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1.249 insumos agropecuarios inspeccionados</a:t>
            </a:r>
            <a:endParaRPr/>
          </a:p>
        </p:txBody>
      </p:sp>
      <p:pic>
        <p:nvPicPr>
          <p:cNvPr id="473" name="Google Shape;473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8574" y="646358"/>
            <a:ext cx="701953" cy="68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77556" y="3003720"/>
            <a:ext cx="542572" cy="5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2" title="alimentos-para-mascotas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01021" y="5674460"/>
            <a:ext cx="492375" cy="49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3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Laboratorios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4"/>
          <p:cNvSpPr txBox="1"/>
          <p:nvPr/>
        </p:nvSpPr>
        <p:spPr>
          <a:xfrm>
            <a:off x="2288814" y="1704195"/>
            <a:ext cx="25278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Principales logros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9" name="Google Shape;489;p34"/>
          <p:cNvGrpSpPr/>
          <p:nvPr/>
        </p:nvGrpSpPr>
        <p:grpSpPr>
          <a:xfrm>
            <a:off x="2966006" y="346422"/>
            <a:ext cx="6275527" cy="830956"/>
            <a:chOff x="2884940" y="346422"/>
            <a:chExt cx="6275527" cy="830956"/>
          </a:xfrm>
        </p:grpSpPr>
        <p:sp>
          <p:nvSpPr>
            <p:cNvPr id="490" name="Google Shape;490;p34"/>
            <p:cNvSpPr txBox="1"/>
            <p:nvPr/>
          </p:nvSpPr>
          <p:spPr>
            <a:xfrm>
              <a:off x="3783084" y="346422"/>
              <a:ext cx="5377383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Laboratorio de Diagnóstico Rápido Tungurahua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observacion.png" id="491" name="Google Shape;491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84940" y="418808"/>
              <a:ext cx="668457" cy="6684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2" name="Google Shape;492;p34"/>
          <p:cNvGrpSpPr/>
          <p:nvPr/>
        </p:nvGrpSpPr>
        <p:grpSpPr>
          <a:xfrm>
            <a:off x="69123" y="2175106"/>
            <a:ext cx="6902560" cy="3963911"/>
            <a:chOff x="69123" y="2175106"/>
            <a:chExt cx="6902560" cy="3963911"/>
          </a:xfrm>
        </p:grpSpPr>
        <p:pic>
          <p:nvPicPr>
            <p:cNvPr descr="Gemini_Generated_Image_s1hrvxs1hrvxs1hr.png" id="493" name="Google Shape;493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123" y="2175106"/>
              <a:ext cx="6902560" cy="3963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4"/>
            <p:cNvSpPr txBox="1"/>
            <p:nvPr/>
          </p:nvSpPr>
          <p:spPr>
            <a:xfrm>
              <a:off x="1053860" y="3460492"/>
              <a:ext cx="2229317" cy="2062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Ejecución del Proyecto GPR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Implementación de una réplica para el diagnóstico de Gastroenteritis Transmisible Porcina mediante ELISA.</a:t>
              </a:r>
              <a:endParaRPr/>
            </a:p>
          </p:txBody>
        </p:sp>
        <p:sp>
          <p:nvSpPr>
            <p:cNvPr id="495" name="Google Shape;495;p34"/>
            <p:cNvSpPr txBox="1"/>
            <p:nvPr/>
          </p:nvSpPr>
          <p:spPr>
            <a:xfrm>
              <a:off x="3837128" y="3784731"/>
              <a:ext cx="208069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Implementación de 6 nuevas metodologías diagnósticas en las siguientes áreas:</a:t>
              </a:r>
              <a:endParaRPr/>
            </a:p>
          </p:txBody>
        </p:sp>
      </p:grpSp>
      <p:grpSp>
        <p:nvGrpSpPr>
          <p:cNvPr id="496" name="Google Shape;496;p34"/>
          <p:cNvGrpSpPr/>
          <p:nvPr/>
        </p:nvGrpSpPr>
        <p:grpSpPr>
          <a:xfrm>
            <a:off x="6890616" y="1202388"/>
            <a:ext cx="5301383" cy="5655612"/>
            <a:chOff x="6890616" y="1202388"/>
            <a:chExt cx="5301383" cy="5655612"/>
          </a:xfrm>
        </p:grpSpPr>
        <p:pic>
          <p:nvPicPr>
            <p:cNvPr descr="Gemini_Generated_Image_ndzbzyndzbzyndzb.png" id="497" name="Google Shape;497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90616" y="1202388"/>
              <a:ext cx="5301383" cy="5655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4"/>
            <p:cNvSpPr txBox="1"/>
            <p:nvPr/>
          </p:nvSpPr>
          <p:spPr>
            <a:xfrm>
              <a:off x="8911169" y="1732007"/>
              <a:ext cx="2995084" cy="615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Área de Entomología y Malacología (1)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62000" lvl="7" marL="162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AutoNum type="arabicPeriod"/>
              </a:pPr>
              <a:r>
                <a:rPr b="0" i="1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Identificación taxonómica de ácaros para la Familia Eriophidae - Trombidiformes.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4"/>
            <p:cNvSpPr txBox="1"/>
            <p:nvPr/>
          </p:nvSpPr>
          <p:spPr>
            <a:xfrm>
              <a:off x="8995834" y="3007898"/>
              <a:ext cx="2794000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Área de Microbiología Animal e Inocuidad de Alimentos (1)</a:t>
              </a:r>
              <a:endParaRPr b="0" i="1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62000" lvl="0" marL="162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AutoNum type="arabicPeriod"/>
              </a:pPr>
              <a:r>
                <a:rPr b="0" i="1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Determinación de Staphylococcus aureus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4"/>
            <p:cNvSpPr txBox="1"/>
            <p:nvPr/>
          </p:nvSpPr>
          <p:spPr>
            <a:xfrm>
              <a:off x="8995833" y="4342532"/>
              <a:ext cx="2794000" cy="7847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Área de Serología (1)</a:t>
              </a:r>
              <a:endParaRPr b="0" i="1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62000" lvl="0" marL="162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AutoNum type="arabicPeriod"/>
              </a:pPr>
              <a:r>
                <a:rPr b="0" i="1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Diagnóstico de Rinoneumonitis viral equina mediante la técnica ELISA indirecto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4"/>
            <p:cNvSpPr txBox="1"/>
            <p:nvPr/>
          </p:nvSpPr>
          <p:spPr>
            <a:xfrm>
              <a:off x="8995833" y="5509449"/>
              <a:ext cx="2794000" cy="1107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Área de Virología (3)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92600" lvl="0" marL="192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AutoNum type="arabicPeriod"/>
              </a:pP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Diagnóstico de Erysipelothrix rhusiopathiae mediante la prueba ELISA indirecto.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92600" lvl="0" marL="192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AutoNum type="arabicPeriod"/>
              </a:pP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Diagnóstico de Diarrea Epidémica Porcina mediante la prueba ELISA indirecto.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92600" lvl="0" marL="1926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AutoNum type="arabicPeriod"/>
              </a:pP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Diagnóstico de Gastroenteritis Transmisible Porcina mediante la prueba ELISA competitivo.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nsecto.png" id="502" name="Google Shape;502;p3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481435" y="1708549"/>
              <a:ext cx="569318" cy="569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acterias.png" id="503" name="Google Shape;503;p3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74066" y="3072733"/>
              <a:ext cx="620387" cy="620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ueba-de-sangre.png" id="504" name="Google Shape;504;p3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423042" y="4379267"/>
              <a:ext cx="693947" cy="6939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uscar.png" id="505" name="Google Shape;505;p3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474836" y="5809731"/>
              <a:ext cx="488341" cy="48834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5"/>
          <p:cNvSpPr/>
          <p:nvPr/>
        </p:nvSpPr>
        <p:spPr>
          <a:xfrm>
            <a:off x="9083564" y="5778500"/>
            <a:ext cx="3108436" cy="107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35"/>
          <p:cNvSpPr txBox="1"/>
          <p:nvPr/>
        </p:nvSpPr>
        <p:spPr>
          <a:xfrm>
            <a:off x="900130" y="6008307"/>
            <a:ext cx="4743287" cy="584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Total: 1.880</a:t>
            </a:r>
            <a:endParaRPr/>
          </a:p>
        </p:txBody>
      </p:sp>
      <p:sp>
        <p:nvSpPr>
          <p:cNvPr id="513" name="Google Shape;513;p35"/>
          <p:cNvSpPr txBox="1"/>
          <p:nvPr/>
        </p:nvSpPr>
        <p:spPr>
          <a:xfrm>
            <a:off x="6560151" y="6008307"/>
            <a:ext cx="4743287" cy="584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99</a:t>
            </a:r>
            <a:endParaRPr/>
          </a:p>
        </p:txBody>
      </p:sp>
      <p:grpSp>
        <p:nvGrpSpPr>
          <p:cNvPr id="514" name="Google Shape;514;p35"/>
          <p:cNvGrpSpPr/>
          <p:nvPr/>
        </p:nvGrpSpPr>
        <p:grpSpPr>
          <a:xfrm>
            <a:off x="900129" y="650876"/>
            <a:ext cx="4743288" cy="666750"/>
            <a:chOff x="900129" y="650876"/>
            <a:chExt cx="4743288" cy="666750"/>
          </a:xfrm>
        </p:grpSpPr>
        <p:sp>
          <p:nvSpPr>
            <p:cNvPr id="515" name="Google Shape;515;p35"/>
            <p:cNvSpPr txBox="1"/>
            <p:nvPr/>
          </p:nvSpPr>
          <p:spPr>
            <a:xfrm>
              <a:off x="900129" y="758477"/>
              <a:ext cx="4743288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Muestras analizadas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microbiologia.png" id="516" name="Google Shape;516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11226" y="650876"/>
              <a:ext cx="666750" cy="666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7" name="Google Shape;517;p35"/>
          <p:cNvGrpSpPr/>
          <p:nvPr/>
        </p:nvGrpSpPr>
        <p:grpSpPr>
          <a:xfrm>
            <a:off x="6766525" y="650875"/>
            <a:ext cx="4743288" cy="660400"/>
            <a:chOff x="6560150" y="650875"/>
            <a:chExt cx="4743288" cy="660400"/>
          </a:xfrm>
        </p:grpSpPr>
        <p:sp>
          <p:nvSpPr>
            <p:cNvPr id="518" name="Google Shape;518;p35"/>
            <p:cNvSpPr txBox="1"/>
            <p:nvPr/>
          </p:nvSpPr>
          <p:spPr>
            <a:xfrm>
              <a:off x="6560150" y="758477"/>
              <a:ext cx="4743288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Usuarios atendidos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objetivo.png" id="519" name="Google Shape;519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670675" y="650875"/>
              <a:ext cx="660400" cy="660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0" name="Google Shape;520;p35"/>
          <p:cNvSpPr txBox="1"/>
          <p:nvPr/>
        </p:nvSpPr>
        <p:spPr>
          <a:xfrm>
            <a:off x="904875" y="1788919"/>
            <a:ext cx="4730750" cy="3662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Vegetal: Área de Entomología y Malacología,                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788 muestras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Animal: Área de Parasitología, Serología y Virología,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1.046 muestras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de Inocuidad de Alimentos: Área de Control de Calidad de Leche,                          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46 muestras</a:t>
            </a:r>
            <a:endParaRPr/>
          </a:p>
        </p:txBody>
      </p:sp>
      <p:sp>
        <p:nvSpPr>
          <p:cNvPr id="521" name="Google Shape;521;p35"/>
          <p:cNvSpPr txBox="1"/>
          <p:nvPr/>
        </p:nvSpPr>
        <p:spPr>
          <a:xfrm>
            <a:off x="6556375" y="1788919"/>
            <a:ext cx="4730750" cy="3323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Vegetal: Área de Entomología y Malacología,                  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 usuarios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Animal: Área de Parasitología, Serología y Virología,     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87 usuarios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de Inocuidad de Alimentos: Área de Control de Calidad de Leche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   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usuario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667" y="1985323"/>
            <a:ext cx="2443771" cy="1834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4113" y="4005953"/>
            <a:ext cx="1197643" cy="1638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2794" y="3888575"/>
            <a:ext cx="2451517" cy="1841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4113" y="1985323"/>
            <a:ext cx="2443771" cy="183402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6"/>
          <p:cNvSpPr txBox="1"/>
          <p:nvPr/>
        </p:nvSpPr>
        <p:spPr>
          <a:xfrm>
            <a:off x="746125" y="1409796"/>
            <a:ext cx="295381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DIAGNÓSTICO VEGETAL</a:t>
            </a:r>
            <a:endParaRPr/>
          </a:p>
        </p:txBody>
      </p:sp>
      <p:sp>
        <p:nvSpPr>
          <p:cNvPr id="532" name="Google Shape;532;p36"/>
          <p:cNvSpPr txBox="1"/>
          <p:nvPr/>
        </p:nvSpPr>
        <p:spPr>
          <a:xfrm>
            <a:off x="4719865" y="1409796"/>
            <a:ext cx="275226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DIAGNÓSTICO ANIMAL</a:t>
            </a:r>
            <a:endParaRPr/>
          </a:p>
        </p:txBody>
      </p:sp>
      <p:sp>
        <p:nvSpPr>
          <p:cNvPr id="533" name="Google Shape;533;p36"/>
          <p:cNvSpPr txBox="1"/>
          <p:nvPr/>
        </p:nvSpPr>
        <p:spPr>
          <a:xfrm>
            <a:off x="11123271" y="5533703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36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5" name="Google Shape;535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20241" y="4005954"/>
            <a:ext cx="1197643" cy="1631882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36"/>
          <p:cNvSpPr txBox="1"/>
          <p:nvPr/>
        </p:nvSpPr>
        <p:spPr>
          <a:xfrm>
            <a:off x="8587311" y="1286685"/>
            <a:ext cx="3108436" cy="61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7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DIAGNÓSTICO DE INOCUIDAD DE ALIMENTOS</a:t>
            </a:r>
            <a:endParaRPr/>
          </a:p>
        </p:txBody>
      </p:sp>
      <p:pic>
        <p:nvPicPr>
          <p:cNvPr id="537" name="Google Shape;537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919643" y="1985322"/>
            <a:ext cx="2443771" cy="1834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919644" y="3894828"/>
            <a:ext cx="2443770" cy="183403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36"/>
          <p:cNvSpPr txBox="1"/>
          <p:nvPr/>
        </p:nvSpPr>
        <p:spPr>
          <a:xfrm>
            <a:off x="852419" y="5853306"/>
            <a:ext cx="2752266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Área de Entomología y Malacología</a:t>
            </a:r>
            <a:endParaRPr/>
          </a:p>
        </p:txBody>
      </p:sp>
      <p:sp>
        <p:nvSpPr>
          <p:cNvPr id="540" name="Google Shape;540;p36"/>
          <p:cNvSpPr txBox="1"/>
          <p:nvPr/>
        </p:nvSpPr>
        <p:spPr>
          <a:xfrm>
            <a:off x="4725919" y="5853306"/>
            <a:ext cx="2752266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Áreas de Parasitología, Serología y Virología</a:t>
            </a:r>
            <a:endParaRPr/>
          </a:p>
        </p:txBody>
      </p:sp>
      <p:sp>
        <p:nvSpPr>
          <p:cNvPr id="541" name="Google Shape;541;p36"/>
          <p:cNvSpPr txBox="1"/>
          <p:nvPr/>
        </p:nvSpPr>
        <p:spPr>
          <a:xfrm>
            <a:off x="8774044" y="5853306"/>
            <a:ext cx="2752266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Área de Control de Calidad de Leche</a:t>
            </a:r>
            <a:endParaRPr/>
          </a:p>
        </p:txBody>
      </p:sp>
      <p:grpSp>
        <p:nvGrpSpPr>
          <p:cNvPr id="542" name="Google Shape;542;p36"/>
          <p:cNvGrpSpPr/>
          <p:nvPr/>
        </p:nvGrpSpPr>
        <p:grpSpPr>
          <a:xfrm>
            <a:off x="3458307" y="184150"/>
            <a:ext cx="5275385" cy="755650"/>
            <a:chOff x="3458307" y="184150"/>
            <a:chExt cx="5275385" cy="755650"/>
          </a:xfrm>
        </p:grpSpPr>
        <p:sp>
          <p:nvSpPr>
            <p:cNvPr id="543" name="Google Shape;543;p36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Actividades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dea.png" id="544" name="Google Shape;544;p3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286250" y="184150"/>
              <a:ext cx="755650" cy="755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oogle Shape;550;p37"/>
          <p:cNvGrpSpPr/>
          <p:nvPr/>
        </p:nvGrpSpPr>
        <p:grpSpPr>
          <a:xfrm>
            <a:off x="2966006" y="158287"/>
            <a:ext cx="6148686" cy="830956"/>
            <a:chOff x="2966006" y="332912"/>
            <a:chExt cx="6148686" cy="830956"/>
          </a:xfrm>
        </p:grpSpPr>
        <p:sp>
          <p:nvSpPr>
            <p:cNvPr id="551" name="Google Shape;551;p37"/>
            <p:cNvSpPr txBox="1"/>
            <p:nvPr/>
          </p:nvSpPr>
          <p:spPr>
            <a:xfrm>
              <a:off x="3839307" y="332912"/>
              <a:ext cx="5275385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Laboratorio de Diagnóstico Rápido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Cotopaxi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observacion.png" id="552" name="Google Shape;552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966006" y="418808"/>
              <a:ext cx="668457" cy="66845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3" name="Google Shape;553;p37"/>
          <p:cNvSpPr txBox="1"/>
          <p:nvPr/>
        </p:nvSpPr>
        <p:spPr>
          <a:xfrm>
            <a:off x="5225689" y="1037445"/>
            <a:ext cx="25278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Principales logros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4" name="Google Shape;554;p37"/>
          <p:cNvGrpSpPr/>
          <p:nvPr/>
        </p:nvGrpSpPr>
        <p:grpSpPr>
          <a:xfrm>
            <a:off x="15875" y="1869137"/>
            <a:ext cx="12223750" cy="3999104"/>
            <a:chOff x="15875" y="1869137"/>
            <a:chExt cx="12223750" cy="3999104"/>
          </a:xfrm>
        </p:grpSpPr>
        <p:pic>
          <p:nvPicPr>
            <p:cNvPr descr="Gemini_Generated_Image_ndzbzyndzbzyndzb.png" id="555" name="Google Shape;555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889625" y="1996137"/>
              <a:ext cx="6350000" cy="3872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emini_Generated_Image_ndzbzyndzbzyndzb.png" id="556" name="Google Shape;556;p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5875" y="1869137"/>
              <a:ext cx="6342275" cy="38299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37"/>
            <p:cNvSpPr txBox="1"/>
            <p:nvPr/>
          </p:nvSpPr>
          <p:spPr>
            <a:xfrm>
              <a:off x="2401553" y="2398757"/>
              <a:ext cx="3583322" cy="1169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 cumplió satisfactoriamente con el Proyecto de Gasto Corriente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[LAB] Instructivo de uso del equipo titulador potenciométrico en el área de calidad de leche (Cotopaxi).</a:t>
              </a:r>
              <a:endParaRPr/>
            </a:p>
          </p:txBody>
        </p:sp>
        <p:pic>
          <p:nvPicPr>
            <p:cNvPr descr="bacterias.png" id="558" name="Google Shape;558;p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679450" y="2596483"/>
              <a:ext cx="620387" cy="6203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37"/>
            <p:cNvSpPr txBox="1"/>
            <p:nvPr/>
          </p:nvSpPr>
          <p:spPr>
            <a:xfrm>
              <a:off x="2401553" y="4129132"/>
              <a:ext cx="3583322" cy="14465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laboratorio capacitó a técnicos de Dirección de Inocuidad de los Alimentos de las provincias de Cotopaxi, Tungurahua, Chimborazo, Bolívar, Santo Domingo y Pastaza, en los </a:t>
              </a: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cursos "Capacitación, calificación y autorización del personal que realiza monitoreo y análisis de leche cruda en campo"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 </a:t>
              </a: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“Curso de Prueba de Suero de Leche como Adulterante”. </a:t>
              </a:r>
              <a:endParaRPr/>
            </a:p>
          </p:txBody>
        </p:sp>
        <p:sp>
          <p:nvSpPr>
            <p:cNvPr id="560" name="Google Shape;560;p37"/>
            <p:cNvSpPr txBox="1"/>
            <p:nvPr/>
          </p:nvSpPr>
          <p:spPr>
            <a:xfrm>
              <a:off x="8291178" y="2446382"/>
              <a:ext cx="3583322" cy="1292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laboratorio participó de la prueba Inter laboratorio en ensayos de aptitud con el Instituto QSE GmbH de Alemania obteniendo </a:t>
              </a:r>
              <a:r>
                <a:rPr b="1" i="0" lang="en-US" sz="1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resultados satisfactorios en los parámetros de Células Somáticas y Crioscopia.</a:t>
              </a:r>
              <a:endParaRPr/>
            </a:p>
          </p:txBody>
        </p:sp>
        <p:sp>
          <p:nvSpPr>
            <p:cNvPr id="561" name="Google Shape;561;p37"/>
            <p:cNvSpPr txBox="1"/>
            <p:nvPr/>
          </p:nvSpPr>
          <p:spPr>
            <a:xfrm>
              <a:off x="8307053" y="4145007"/>
              <a:ext cx="3583322" cy="1200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Implementación de 2 nuevas metodologías diagnósticas:</a:t>
              </a:r>
              <a:endParaRPr/>
            </a:p>
            <a:p>
              <a:pPr indent="-162000" lvl="0" marL="162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AutoNum type="arabicPeriod"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Determinación de Adulterantes "Amonio, Urea, Lactosa, Peroxidasa" en Leche</a:t>
              </a:r>
              <a:endParaRPr/>
            </a:p>
            <a:p>
              <a:pPr indent="-162000" lvl="0" marL="162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AutoNum type="arabicPeriod"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Determinación de acidez titulable mediante el equipo Biovevopeak</a:t>
              </a:r>
              <a:endParaRPr/>
            </a:p>
          </p:txBody>
        </p:sp>
        <p:pic>
          <p:nvPicPr>
            <p:cNvPr id="562" name="Google Shape;562;p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65810" y="4453326"/>
              <a:ext cx="615315" cy="6153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3" name="Google Shape;563;p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65810" y="2659451"/>
              <a:ext cx="615315" cy="6153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tarro-de-leche.png" id="564" name="Google Shape;564;p3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721474" y="4397374"/>
              <a:ext cx="638175" cy="6381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8"/>
          <p:cNvSpPr txBox="1"/>
          <p:nvPr/>
        </p:nvSpPr>
        <p:spPr>
          <a:xfrm>
            <a:off x="900129" y="2299532"/>
            <a:ext cx="4743288" cy="1261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de Inocuidad de Alimentos: Área de Control de Calidad de Leche,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801 muestras</a:t>
            </a:r>
            <a:endParaRPr/>
          </a:p>
        </p:txBody>
      </p:sp>
      <p:sp>
        <p:nvSpPr>
          <p:cNvPr id="571" name="Google Shape;571;p38"/>
          <p:cNvSpPr txBox="1"/>
          <p:nvPr/>
        </p:nvSpPr>
        <p:spPr>
          <a:xfrm>
            <a:off x="900130" y="4852045"/>
            <a:ext cx="4743287" cy="584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801</a:t>
            </a:r>
            <a:endParaRPr/>
          </a:p>
        </p:txBody>
      </p:sp>
      <p:sp>
        <p:nvSpPr>
          <p:cNvPr id="572" name="Google Shape;572;p38"/>
          <p:cNvSpPr txBox="1"/>
          <p:nvPr/>
        </p:nvSpPr>
        <p:spPr>
          <a:xfrm>
            <a:off x="6560151" y="4852045"/>
            <a:ext cx="4743287" cy="584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36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38"/>
          <p:cNvSpPr txBox="1"/>
          <p:nvPr/>
        </p:nvSpPr>
        <p:spPr>
          <a:xfrm>
            <a:off x="6560150" y="2299532"/>
            <a:ext cx="4743288" cy="209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Diagnóstico de Inocuidad de Alimentos: Área de Control de Calidad de Leche,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 usuarios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Clientes Internos: 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Clientes Externo: 30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4" name="Google Shape;574;p38"/>
          <p:cNvGrpSpPr/>
          <p:nvPr/>
        </p:nvGrpSpPr>
        <p:grpSpPr>
          <a:xfrm>
            <a:off x="900129" y="1158876"/>
            <a:ext cx="4743288" cy="666750"/>
            <a:chOff x="900129" y="650876"/>
            <a:chExt cx="4743288" cy="666750"/>
          </a:xfrm>
        </p:grpSpPr>
        <p:sp>
          <p:nvSpPr>
            <p:cNvPr id="575" name="Google Shape;575;p38"/>
            <p:cNvSpPr txBox="1"/>
            <p:nvPr/>
          </p:nvSpPr>
          <p:spPr>
            <a:xfrm>
              <a:off x="900129" y="758477"/>
              <a:ext cx="4743288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Muestras analizadas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microbiologia.png" id="576" name="Google Shape;576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11226" y="650876"/>
              <a:ext cx="666750" cy="666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7" name="Google Shape;577;p38"/>
          <p:cNvGrpSpPr/>
          <p:nvPr/>
        </p:nvGrpSpPr>
        <p:grpSpPr>
          <a:xfrm>
            <a:off x="6560150" y="1158875"/>
            <a:ext cx="4743288" cy="660400"/>
            <a:chOff x="6560150" y="650875"/>
            <a:chExt cx="4743288" cy="660400"/>
          </a:xfrm>
        </p:grpSpPr>
        <p:sp>
          <p:nvSpPr>
            <p:cNvPr id="578" name="Google Shape;578;p38"/>
            <p:cNvSpPr txBox="1"/>
            <p:nvPr/>
          </p:nvSpPr>
          <p:spPr>
            <a:xfrm>
              <a:off x="6560150" y="758477"/>
              <a:ext cx="4743288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Usuarios atendidos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objetivo.png" id="579" name="Google Shape;579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670675" y="650875"/>
              <a:ext cx="660400" cy="660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0822" y="1736453"/>
            <a:ext cx="2700496" cy="360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1738" y="1736453"/>
            <a:ext cx="2708519" cy="360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10677" y="1736453"/>
            <a:ext cx="2708519" cy="3606987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9"/>
          <p:cNvSpPr txBox="1"/>
          <p:nvPr/>
        </p:nvSpPr>
        <p:spPr>
          <a:xfrm>
            <a:off x="3371279" y="1191435"/>
            <a:ext cx="547109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DIAGNÓSTICO DE INOCUIDAD DE ALIMENTOS</a:t>
            </a:r>
            <a:endParaRPr/>
          </a:p>
        </p:txBody>
      </p:sp>
      <p:sp>
        <p:nvSpPr>
          <p:cNvPr id="589" name="Google Shape;589;p39"/>
          <p:cNvSpPr/>
          <p:nvPr/>
        </p:nvSpPr>
        <p:spPr>
          <a:xfrm>
            <a:off x="4213613" y="5481737"/>
            <a:ext cx="376477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Área de Control de Calidad de Leche</a:t>
            </a:r>
            <a:endParaRPr/>
          </a:p>
        </p:txBody>
      </p:sp>
      <p:grpSp>
        <p:nvGrpSpPr>
          <p:cNvPr id="590" name="Google Shape;590;p39"/>
          <p:cNvGrpSpPr/>
          <p:nvPr/>
        </p:nvGrpSpPr>
        <p:grpSpPr>
          <a:xfrm>
            <a:off x="3458307" y="184150"/>
            <a:ext cx="5275385" cy="755650"/>
            <a:chOff x="3458307" y="184150"/>
            <a:chExt cx="5275385" cy="755650"/>
          </a:xfrm>
        </p:grpSpPr>
        <p:sp>
          <p:nvSpPr>
            <p:cNvPr id="591" name="Google Shape;591;p39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Actividades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dea.png" id="592" name="Google Shape;592;p3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286250" y="184150"/>
              <a:ext cx="755650" cy="755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0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Administrativo Financiero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1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1"/>
          <p:cNvSpPr txBox="1"/>
          <p:nvPr/>
        </p:nvSpPr>
        <p:spPr>
          <a:xfrm>
            <a:off x="2084358" y="341490"/>
            <a:ext cx="8023283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Asignación y ejecución presupuestaria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3 (Tungurahua, Cotopaxi, Chimborazo, Pastaza)</a:t>
            </a:r>
            <a:endParaRPr/>
          </a:p>
        </p:txBody>
      </p:sp>
      <p:grpSp>
        <p:nvGrpSpPr>
          <p:cNvPr id="605" name="Google Shape;605;p41"/>
          <p:cNvGrpSpPr/>
          <p:nvPr/>
        </p:nvGrpSpPr>
        <p:grpSpPr>
          <a:xfrm>
            <a:off x="643983" y="1358153"/>
            <a:ext cx="10449840" cy="5365377"/>
            <a:chOff x="590195" y="1210236"/>
            <a:chExt cx="10449840" cy="5365377"/>
          </a:xfrm>
        </p:grpSpPr>
        <p:pic>
          <p:nvPicPr>
            <p:cNvPr id="606" name="Google Shape;606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90195" y="1210236"/>
              <a:ext cx="10449840" cy="53653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1"/>
            <p:cNvSpPr txBox="1"/>
            <p:nvPr/>
          </p:nvSpPr>
          <p:spPr>
            <a:xfrm>
              <a:off x="4182036" y="2623725"/>
              <a:ext cx="25146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DE PRESUPUESTO INSTITUCIONAL ASIGNADO</a:t>
              </a:r>
              <a:endParaRPr/>
            </a:p>
          </p:txBody>
        </p:sp>
        <p:sp>
          <p:nvSpPr>
            <p:cNvPr id="608" name="Google Shape;608;p41"/>
            <p:cNvSpPr txBox="1"/>
            <p:nvPr/>
          </p:nvSpPr>
          <p:spPr>
            <a:xfrm>
              <a:off x="4446996" y="4004722"/>
              <a:ext cx="198468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EJECUTADO</a:t>
              </a:r>
              <a:endParaRPr/>
            </a:p>
          </p:txBody>
        </p:sp>
        <p:sp>
          <p:nvSpPr>
            <p:cNvPr id="609" name="Google Shape;609;p41"/>
            <p:cNvSpPr txBox="1"/>
            <p:nvPr/>
          </p:nvSpPr>
          <p:spPr>
            <a:xfrm>
              <a:off x="4446996" y="5066044"/>
              <a:ext cx="19846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PORCENTAJE DE EJECUCIÓN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41"/>
            <p:cNvSpPr txBox="1"/>
            <p:nvPr/>
          </p:nvSpPr>
          <p:spPr>
            <a:xfrm>
              <a:off x="7180730" y="2623725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410.767,34</a:t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1"/>
            <p:cNvSpPr txBox="1"/>
            <p:nvPr/>
          </p:nvSpPr>
          <p:spPr>
            <a:xfrm>
              <a:off x="7180730" y="3850834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408.553,32</a:t>
              </a:r>
              <a:endPara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41"/>
            <p:cNvSpPr txBox="1"/>
            <p:nvPr/>
          </p:nvSpPr>
          <p:spPr>
            <a:xfrm>
              <a:off x="7180730" y="5034175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99,46%</a:t>
              </a:r>
              <a:endParaRPr b="1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