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6" r:id="rId3"/>
    <p:sldId id="309" r:id="rId4"/>
    <p:sldId id="310" r:id="rId5"/>
    <p:sldId id="311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92" r:id="rId18"/>
    <p:sldId id="289" r:id="rId19"/>
    <p:sldId id="290" r:id="rId20"/>
    <p:sldId id="291" r:id="rId21"/>
    <p:sldId id="260" r:id="rId22"/>
  </p:sldIdLst>
  <p:sldSz cx="12192000" cy="6858000"/>
  <p:notesSz cx="9296400" cy="7010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fsQybd2hes5qMfd625ajkgi9x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EA4"/>
    <a:srgbClr val="2E2D91"/>
    <a:srgbClr val="E5C400"/>
    <a:srgbClr val="FFC600"/>
    <a:srgbClr val="2D2D8C"/>
    <a:srgbClr val="3D0845"/>
    <a:srgbClr val="4C3DA8"/>
    <a:srgbClr val="32266B"/>
    <a:srgbClr val="2CB5E0"/>
    <a:srgbClr val="287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84490"/>
  </p:normalViewPr>
  <p:slideViewPr>
    <p:cSldViewPr snapToGrid="0">
      <p:cViewPr>
        <p:scale>
          <a:sx n="101" d="100"/>
          <a:sy n="101" d="100"/>
        </p:scale>
        <p:origin x="496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DCA091-354B-4C9D-8909-72A1C4E2E419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857EC04D-8751-47FA-94B7-B7809F253948}" type="pres">
      <dgm:prSet presAssocID="{1FDCA091-354B-4C9D-8909-72A1C4E2E419}" presName="linear" presStyleCnt="0">
        <dgm:presLayoutVars>
          <dgm:dir/>
          <dgm:resizeHandles val="exact"/>
        </dgm:presLayoutVars>
      </dgm:prSet>
      <dgm:spPr/>
    </dgm:pt>
  </dgm:ptLst>
  <dgm:cxnLst>
    <dgm:cxn modelId="{BEDBA491-31BB-40DE-9843-5AFEEFA2DD17}" type="presOf" srcId="{1FDCA091-354B-4C9D-8909-72A1C4E2E419}" destId="{857EC04D-8751-47FA-94B7-B7809F253948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28440" cy="35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265809" y="0"/>
            <a:ext cx="4028440" cy="35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buSzPts val="1200"/>
            </a:pPr>
            <a:fld id="{00000000-1234-1234-1234-123412341234}" type="slidenum">
              <a:rPr lang="es-EC" sz="1200" smtClean="0">
                <a:solidFill>
                  <a:schemeClr val="dk1"/>
                </a:solidFill>
                <a:ea typeface="Calibri"/>
                <a:sym typeface="Calibri"/>
              </a:rPr>
              <a:pPr algn="r">
                <a:buSzPts val="1200"/>
              </a:pPr>
              <a:t>‹Nº›</a:t>
            </a:fld>
            <a:endParaRPr lang="es-EC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3093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CAMBIAR EL NOMBRE DE LA INSTITUCIÓN TOMANDO EN CUENTA LA TIPOGRAFÍA GUBERNAMENTAL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</a:t>
            </a: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2162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A767E76-716E-6CB3-98B4-C9316B96A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105D8575-8391-4AF6-5941-22B94E9EB0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F9D3DAA5-D923-A136-8718-34032452B4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 dirty="0"/>
              <a:t>CONTENIDO: DIAGRAMACIÓN DE DIAPOSITIVA LIBRE. </a:t>
            </a:r>
            <a:endParaRPr dirty="0"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8B7B0FEB-3680-5CB7-BCE7-5E50CE99AC1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2705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BC787E4D-3E18-E4B8-1051-C11957C05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FB249918-4C11-9B4B-F1EB-D31CFC6C0B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C9EA6EE8-B65E-E857-3DF5-7943AD267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0C58EE52-2F8F-D8A7-EF63-2CF7B391210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5875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B101DCAD-A3C8-D0C8-BD01-6E43BA2D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9B182EB9-A4C5-7D2B-B7FC-461B088B84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1C87087C-75DE-5003-CF02-24B9B5F77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A6E9E8D2-5799-6441-1F47-A2CC508B150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1244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E7ACC881-9604-0FEE-D14D-4D06C2F28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2A894B77-737E-36D3-F91F-5E7F91653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184963A6-876C-BBD8-6F94-7EF844A582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EFE73A84-84DC-A45A-8DB4-FCA7424EFFE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2662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BB6A9357-CC94-31FC-BC52-B4B2B9A2B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0EE414CF-2740-5A26-3289-B01DAD9FD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FE73E377-A181-DEC4-A9D7-8D26C3AC2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64C09698-A481-2719-B05D-32B024A285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4200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C6F5A672-C837-E09C-EB4C-359ABA688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86124739-8F37-A519-5629-6AB4C4A86D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8EE89C63-B075-E092-6DCF-AB01F3C514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F8878F3D-39D8-4F44-0524-543AE8E3D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0256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046A60BE-8784-5348-9F73-16CFEFEC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DCDA7D04-33EF-6B3B-D3E9-5B47520A1B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7505CAA3-12E0-4E2B-0485-6BF4382CCF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08CE285F-7C32-AB9A-03A3-C92997A2860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0564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A9FCA5F7-68E6-AA08-6717-484EFEA64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E5EA929B-D716-690B-EDA5-498659BDBE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FB3C0398-EEB0-2958-9DDA-7D17DA13A2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B107486E-A9C6-07AA-D693-1E04A9105C9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0111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EC9ECDC9-537C-281A-AFF8-1DD1C7206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BE6D9497-1975-4882-F37F-763DF79F36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D11272A3-9B98-B140-2410-F19FF95313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FFA8B4C5-1A7A-0E4D-2407-0536976ECB8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2330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04DDECB3-D954-F49F-C5DE-264CE6506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D68C2B52-4E1E-346D-2378-40A33EECEA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7DB3514A-5A64-2F3B-EA63-9374CA5AFF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DEF820F0-8772-2D57-ED37-A577EEDC0BD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7914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C7F4C93F-DDB0-FDC5-5383-9DE1CA864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F0CBD7D7-B655-2731-324D-B46139388A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9DD83883-B31C-B92A-6D44-9E7A82E7FF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FA152482-B34A-961D-A961-C5BCDD7C46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3465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3B084FDA-EFBF-09FB-BCCE-924675CAE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09BDE4DD-26B3-CC52-A5F0-ABD4EAC1A5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69679972-5566-0276-B16B-8CA2373D83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A4377377-6A7C-0EAD-834F-4E432EFEE4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4526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E6F8B54F-16AC-F4F3-7D71-819BAB38B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45139720-6259-93E1-5F65-E290B9E82F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1BEAA335-B356-B67B-CA63-27311D3CF4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1AB5AA52-0421-E2BA-DC91-00B31D2261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5334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1DD4F890-3898-D5CA-4BB9-639A4B8EF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E19F31BC-EBA6-78C2-CB2C-299C482618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59887364-7EA7-1AC7-D18A-57B6223817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C83C4E12-9BBF-5029-2E34-445821B4B4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3813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56057037-018D-7CCA-159C-278DD82F6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3A8CF0B5-CF87-0628-CA50-8166C2474F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DBEAA940-599B-C756-013E-F1D2A4A6F5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38918F17-8A8E-7ACE-7BD7-C51CC0A997E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4272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C4CBA2B5-AD16-7AF9-6591-72F9C10C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>
            <a:extLst>
              <a:ext uri="{FF2B5EF4-FFF2-40B4-BE49-F238E27FC236}">
                <a16:creationId xmlns:a16="http://schemas.microsoft.com/office/drawing/2014/main" id="{FFF664D8-5F8D-C7F2-518C-55EB20D05C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985E4D2C-7809-9893-E4FF-5B429D06A6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CONTENIDO: DIAGRAMACIÓN DE DIAPOSITIVA LIBRE.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55D16B09-17AC-EC5E-0899-DEB4372C09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C"/>
              <a:pPr algn="r">
                <a:buSzPts val="1400"/>
              </a:pPr>
              <a:t>20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1604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CAMBIAR EL NOMBRE DE LA INSTITUCIÓN TOMANDO EN CUENTA LA TIPOGRAFÍA GUBERNAMENTAL</a:t>
            </a:r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s-EC" dirty="0"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2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12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2.emf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D8822720-081B-364F-9995-1A2E466DF654}"/>
              </a:ext>
            </a:extLst>
          </p:cNvPr>
          <p:cNvSpPr txBox="1"/>
          <p:nvPr/>
        </p:nvSpPr>
        <p:spPr>
          <a:xfrm>
            <a:off x="530965" y="179066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8000"/>
            </a:pPr>
            <a:r>
              <a:rPr lang="es-ES" sz="4400" b="1" i="1" dirty="0">
                <a:solidFill>
                  <a:srgbClr val="3D3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Zona 4</a:t>
            </a:r>
          </a:p>
        </p:txBody>
      </p:sp>
      <p:sp>
        <p:nvSpPr>
          <p:cNvPr id="2" name="Google Shape;90;p1">
            <a:extLst>
              <a:ext uri="{FF2B5EF4-FFF2-40B4-BE49-F238E27FC236}">
                <a16:creationId xmlns:a16="http://schemas.microsoft.com/office/drawing/2014/main" id="{FCC49B37-D8C2-7E49-A9E4-A15A682D7B23}"/>
              </a:ext>
            </a:extLst>
          </p:cNvPr>
          <p:cNvSpPr txBox="1"/>
          <p:nvPr/>
        </p:nvSpPr>
        <p:spPr>
          <a:xfrm>
            <a:off x="530965" y="4380756"/>
            <a:ext cx="8086262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8000"/>
            </a:pPr>
            <a:r>
              <a:rPr lang="es-ES" sz="3200" b="1" i="1" dirty="0">
                <a:solidFill>
                  <a:srgbClr val="3D3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 Domingo de los Tsáchilas </a:t>
            </a:r>
          </a:p>
          <a:p>
            <a:pPr>
              <a:buSzPts val="8000"/>
            </a:pPr>
            <a:r>
              <a:rPr lang="es-ES" sz="3200" b="1" i="1" dirty="0">
                <a:solidFill>
                  <a:srgbClr val="3D3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Manabí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5;p15"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>
            <a:extLst>
              <a:ext uri="{FF2B5EF4-FFF2-40B4-BE49-F238E27FC236}">
                <a16:creationId xmlns:a16="http://schemas.microsoft.com/office/drawing/2014/main" id="{BDB60457-0C02-4C9B-2FD3-13359360489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40FBAFA9-1047-496F-A4C2-0AF20A6517AB}"/>
              </a:ext>
            </a:extLst>
          </p:cNvPr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1" i="0" u="none" strike="noStrike" cap="none" dirty="0">
                <a:solidFill>
                  <a:schemeClr val="tx1"/>
                </a:solidFill>
                <a:sym typeface="Arial"/>
              </a:rPr>
              <a:t>MISIÓN</a:t>
            </a:r>
            <a:endParaRPr lang="es-ES" sz="1100" dirty="0">
              <a:solidFill>
                <a:schemeClr val="tx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11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</a:p>
        </p:txBody>
      </p:sp>
      <p:sp>
        <p:nvSpPr>
          <p:cNvPr id="8" name="Google Shape;98;p15">
            <a:extLst>
              <a:ext uri="{FF2B5EF4-FFF2-40B4-BE49-F238E27FC236}">
                <a16:creationId xmlns:a16="http://schemas.microsoft.com/office/drawing/2014/main" id="{1B533537-CE2E-4AA1-B391-FB46FF93A70B}"/>
              </a:ext>
            </a:extLst>
          </p:cNvPr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100" b="1" i="0" u="none" strike="noStrike" cap="none" dirty="0">
                <a:solidFill>
                  <a:schemeClr val="tx1"/>
                </a:solidFill>
                <a:sym typeface="Arial"/>
              </a:rPr>
              <a:t>VISIÓN</a:t>
            </a:r>
            <a:endParaRPr sz="1100" dirty="0">
              <a:solidFill>
                <a:schemeClr val="tx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6;p15">
            <a:extLst>
              <a:ext uri="{FF2B5EF4-FFF2-40B4-BE49-F238E27FC236}">
                <a16:creationId xmlns:a16="http://schemas.microsoft.com/office/drawing/2014/main" id="{EA1B8441-532C-A1D5-EDCC-2B55A850FAC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30;p23">
            <a:extLst>
              <a:ext uri="{FF2B5EF4-FFF2-40B4-BE49-F238E27FC236}">
                <a16:creationId xmlns:a16="http://schemas.microsoft.com/office/drawing/2014/main" id="{5F7E866A-2355-EB94-5FDE-543543AD0470}"/>
              </a:ext>
            </a:extLst>
          </p:cNvPr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sz="2400" b="1" i="0" u="none" strike="noStrike" cap="none" dirty="0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3">
            <a:extLst>
              <a:ext uri="{FF2B5EF4-FFF2-40B4-BE49-F238E27FC236}">
                <a16:creationId xmlns:a16="http://schemas.microsoft.com/office/drawing/2014/main" id="{EC56DA5F-9003-6553-8EFE-98A1A552DD83}"/>
              </a:ext>
            </a:extLst>
          </p:cNvPr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Google Shape;130;p23">
            <a:extLst>
              <a:ext uri="{FF2B5EF4-FFF2-40B4-BE49-F238E27FC236}">
                <a16:creationId xmlns:a16="http://schemas.microsoft.com/office/drawing/2014/main" id="{7DB43BD5-867C-4715-1CA8-A7EC16B39284}"/>
              </a:ext>
            </a:extLst>
          </p:cNvPr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dirty="0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sz="2400" b="1" i="0" u="none" strike="noStrike" cap="none" dirty="0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96971" y="536223"/>
            <a:ext cx="11746671" cy="6801789"/>
            <a:chOff x="196971" y="536223"/>
            <a:chExt cx="11746671" cy="6801789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7DE4C7D1-7696-55DB-926A-EED31291CCF6}"/>
                </a:ext>
              </a:extLst>
            </p:cNvPr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tx1"/>
                  </a:solidFill>
                </a:rPr>
                <a:t>Incrementar la garantía de la inocuidad de los productos agropecuarios para consumo interno y exportación.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D3197C61-D877-598C-23D3-B903E2868C79}"/>
                </a:ext>
              </a:extLst>
            </p:cNvPr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x-none" sz="1600" dirty="0">
                  <a:solidFill>
                    <a:schemeClr val="tx1"/>
                  </a:solidFill>
                </a:rPr>
                <a:t>Fortalecimiento de capacidades institucionales.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187DEB3-5D5E-645F-9600-F83A532E340E}"/>
                </a:ext>
              </a:extLst>
            </p:cNvPr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tx1"/>
                  </a:solidFill>
                </a:rPr>
                <a:t>Incrementar la garantía de la calidad, seguridad y eficacia de los insumos agropecuarios de producción local e importados.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50136072-61B8-076D-212F-9CE91C98CBAD}"/>
                </a:ext>
              </a:extLst>
            </p:cNvPr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tx1"/>
                  </a:solidFill>
                </a:rPr>
                <a:t>Incrementar la calidad </a:t>
              </a:r>
              <a:r>
                <a:rPr lang="es-ES" sz="1600" dirty="0" err="1">
                  <a:solidFill>
                    <a:schemeClr val="tx1"/>
                  </a:solidFill>
                </a:rPr>
                <a:t>fito</a:t>
              </a:r>
              <a:r>
                <a:rPr lang="es-ES" sz="1600" dirty="0">
                  <a:solidFill>
                    <a:schemeClr val="tx1"/>
                  </a:solidFill>
                </a:rPr>
                <a:t> y zoosanitaria de los productos agropecuarios de consumo interno y exportación.</a:t>
              </a:r>
              <a:endParaRPr lang="x-none" sz="1600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 descr="Gemini_Generated_Image_aai9reaai9reaai9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</p:spPr>
        </p:pic>
        <p:pic>
          <p:nvPicPr>
            <p:cNvPr id="19" name="Google Shape;195;p20">
              <a:extLst>
                <a:ext uri="{FF2B5EF4-FFF2-40B4-BE49-F238E27FC236}">
                  <a16:creationId xmlns:a16="http://schemas.microsoft.com/office/drawing/2014/main" id="{9769F964-0F3B-7DF4-C986-E52156FF0BF4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67;p18">
              <a:extLst>
                <a:ext uri="{FF2B5EF4-FFF2-40B4-BE49-F238E27FC236}">
                  <a16:creationId xmlns:a16="http://schemas.microsoft.com/office/drawing/2014/main" id="{8E6AF7F0-054B-A2C6-3136-4DE101D025FE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91;p20">
              <a:extLst>
                <a:ext uri="{FF2B5EF4-FFF2-40B4-BE49-F238E27FC236}">
                  <a16:creationId xmlns:a16="http://schemas.microsoft.com/office/drawing/2014/main" id="{57D5106A-61D8-C1E4-0B5E-99CFD0987411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31;p22">
              <a:extLst>
                <a:ext uri="{FF2B5EF4-FFF2-40B4-BE49-F238E27FC236}">
                  <a16:creationId xmlns:a16="http://schemas.microsoft.com/office/drawing/2014/main" id="{F27FFE2C-A289-0E8B-F31B-0E3868288A54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58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E76EA52B-D6CD-3D41-CDFD-73B633FB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122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81096E3A-F1E5-6B92-0A5C-6AB07528B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E0BBD4-2308-B970-A690-2B19FBD9A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4009EDA-EC74-84C6-380F-06CEE2A9F9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975"/>
          <a:stretch/>
        </p:blipFill>
        <p:spPr>
          <a:xfrm>
            <a:off x="1179237" y="771337"/>
            <a:ext cx="9833525" cy="550843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72D8BBA-5EA6-A341-3671-57F35A8378A1}"/>
              </a:ext>
            </a:extLst>
          </p:cNvPr>
          <p:cNvSpPr txBox="1"/>
          <p:nvPr/>
        </p:nvSpPr>
        <p:spPr>
          <a:xfrm>
            <a:off x="1435474" y="2723055"/>
            <a:ext cx="261209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00" dirty="0"/>
              <a:t>Al 2029 la Agencia de Regulación y Control Fito y Zoosanitario AGROCALIDAD será la institución innovadora que contribuirá al desarrollo del sector agropecuario del país a través del fortalecimiento de la gestión por procesos, el uso de nuevas tecnologías y la simplificación de trámites para ofrecer productos y servicios más eficaces y eficientes en el Ecuador y facilitar el comercio de productos agropecuarios.</a:t>
            </a:r>
            <a:endParaRPr lang="es-EC" sz="1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88E4A64-7225-2220-90CF-732FB3DA04F0}"/>
              </a:ext>
            </a:extLst>
          </p:cNvPr>
          <p:cNvSpPr txBox="1"/>
          <p:nvPr/>
        </p:nvSpPr>
        <p:spPr>
          <a:xfrm>
            <a:off x="8057771" y="2844564"/>
            <a:ext cx="261209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00" dirty="0"/>
              <a:t>La Agencia de Regulación y Control Fito y Zoosanitario – AGROCALIDAD es la autoridad nacional responsable de regular y controlar la sanidad vegetal y animal, bienestar animal, inocuidad de los alimentos en la producción primaria e insumos agropecuarios, con la finalidad de mantener y mejorar el estatus fito y zoosanitario, y la inocuidad de los alimentos.</a:t>
            </a:r>
            <a:endParaRPr lang="es-EC" sz="1000" dirty="0"/>
          </a:p>
        </p:txBody>
      </p:sp>
      <p:sp>
        <p:nvSpPr>
          <p:cNvPr id="16" name="Rectángulo: esquinas redondeadas 4">
            <a:extLst>
              <a:ext uri="{FF2B5EF4-FFF2-40B4-BE49-F238E27FC236}">
                <a16:creationId xmlns:a16="http://schemas.microsoft.com/office/drawing/2014/main" id="{F75B5049-3AD4-A280-68D0-492A373EC6EB}"/>
              </a:ext>
            </a:extLst>
          </p:cNvPr>
          <p:cNvSpPr txBox="1"/>
          <p:nvPr/>
        </p:nvSpPr>
        <p:spPr>
          <a:xfrm>
            <a:off x="1137213" y="1568220"/>
            <a:ext cx="2590049" cy="105227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0980" tIns="110490" rIns="220980" bIns="110490" numCol="1" spcCol="1270" anchor="ctr" anchorCtr="0">
            <a:noAutofit/>
          </a:bodyPr>
          <a:lstStyle/>
          <a:p>
            <a:pPr marL="0" lvl="0" indent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4400" kern="1200" dirty="0"/>
              <a:t>VISIÓN </a:t>
            </a:r>
            <a:endParaRPr lang="es-EC" sz="4400" kern="1200" dirty="0"/>
          </a:p>
        </p:txBody>
      </p:sp>
      <p:sp>
        <p:nvSpPr>
          <p:cNvPr id="17" name="Rectángulo: esquinas redondeadas 4">
            <a:extLst>
              <a:ext uri="{FF2B5EF4-FFF2-40B4-BE49-F238E27FC236}">
                <a16:creationId xmlns:a16="http://schemas.microsoft.com/office/drawing/2014/main" id="{D6EC91B0-AE8A-D471-EF9F-5863352BDBD9}"/>
              </a:ext>
            </a:extLst>
          </p:cNvPr>
          <p:cNvSpPr txBox="1"/>
          <p:nvPr/>
        </p:nvSpPr>
        <p:spPr>
          <a:xfrm>
            <a:off x="7914846" y="1599907"/>
            <a:ext cx="2590049" cy="1052274"/>
          </a:xfrm>
          <a:prstGeom prst="rect">
            <a:avLst/>
          </a:prstGeom>
          <a:effectLst>
            <a:glow rad="127000">
              <a:srgbClr val="92D050"/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0980" tIns="110490" rIns="220980" bIns="110490" numCol="1" spcCol="1270" anchor="ctr" anchorCtr="0">
            <a:noAutofit/>
          </a:bodyPr>
          <a:lstStyle/>
          <a:p>
            <a:pPr marL="0" lvl="0" indent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4400" b="1" kern="1200" dirty="0">
                <a:solidFill>
                  <a:schemeClr val="tx1"/>
                </a:solidFill>
              </a:rPr>
              <a:t>MISIÓN </a:t>
            </a:r>
            <a:endParaRPr lang="es-EC" sz="4400" b="1" kern="1200" dirty="0">
              <a:solidFill>
                <a:schemeClr val="tx1"/>
              </a:solidFill>
            </a:endParaRPr>
          </a:p>
        </p:txBody>
      </p:sp>
      <p:sp>
        <p:nvSpPr>
          <p:cNvPr id="18" name="Google Shape;119;p4">
            <a:extLst>
              <a:ext uri="{FF2B5EF4-FFF2-40B4-BE49-F238E27FC236}">
                <a16:creationId xmlns:a16="http://schemas.microsoft.com/office/drawing/2014/main" id="{229826D5-6B43-94C6-CC17-44EBDD0CC369}"/>
              </a:ext>
            </a:extLst>
          </p:cNvPr>
          <p:cNvSpPr txBox="1"/>
          <p:nvPr/>
        </p:nvSpPr>
        <p:spPr>
          <a:xfrm>
            <a:off x="2671897" y="0"/>
            <a:ext cx="716155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dirty="0">
                <a:solidFill>
                  <a:srgbClr val="2E2D91"/>
                </a:solidFill>
              </a:rPr>
              <a:t>Planificación Estratégica Institucional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558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1004F81C-B4BD-D4DA-A016-D4D816D40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1C36C1F-AD7A-0ADF-026D-5AF26B04F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5476565-508F-928F-7CB7-BD0F109CBF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05647" y="556374"/>
            <a:ext cx="8980706" cy="59824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9F02A8F-F64F-A4EB-8708-F72C99073CBD}"/>
              </a:ext>
            </a:extLst>
          </p:cNvPr>
          <p:cNvSpPr txBox="1"/>
          <p:nvPr/>
        </p:nvSpPr>
        <p:spPr>
          <a:xfrm>
            <a:off x="2735517" y="2495037"/>
            <a:ext cx="176924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400" b="0" i="0" dirty="0">
                <a:solidFill>
                  <a:schemeClr val="bg1"/>
                </a:solidFill>
                <a:latin typeface="Arial" panose="020B0604020202020204" pitchFamily="34" charset="0"/>
              </a:rPr>
              <a:t>Incrementar la calidad fitosanitaria, zoosanitaria y la inocuidad de los alimentos</a:t>
            </a:r>
            <a:endParaRPr lang="es-EC" sz="1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619071E-CFA8-81A8-D7AA-B89616C32D89}"/>
              </a:ext>
            </a:extLst>
          </p:cNvPr>
          <p:cNvSpPr txBox="1"/>
          <p:nvPr/>
        </p:nvSpPr>
        <p:spPr>
          <a:xfrm>
            <a:off x="5025838" y="1056347"/>
            <a:ext cx="19128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400" b="0" i="0" dirty="0">
                <a:solidFill>
                  <a:schemeClr val="bg1"/>
                </a:solidFill>
                <a:latin typeface="Arial" panose="020B0604020202020204" pitchFamily="34" charset="0"/>
              </a:rPr>
              <a:t>Incrementar el </a:t>
            </a:r>
          </a:p>
          <a:p>
            <a:pPr lvl="0"/>
            <a:r>
              <a:rPr lang="es-MX" sz="1400" b="0" i="0" dirty="0">
                <a:solidFill>
                  <a:schemeClr val="bg1"/>
                </a:solidFill>
                <a:latin typeface="Arial" panose="020B0604020202020204" pitchFamily="34" charset="0"/>
              </a:rPr>
              <a:t>desarrollo del talento </a:t>
            </a:r>
          </a:p>
          <a:p>
            <a:pPr lvl="0"/>
            <a:r>
              <a:rPr lang="es-MX" sz="1400" b="0" i="0" dirty="0">
                <a:solidFill>
                  <a:schemeClr val="bg1"/>
                </a:solidFill>
                <a:latin typeface="Arial" panose="020B0604020202020204" pitchFamily="34" charset="0"/>
              </a:rPr>
              <a:t>humano</a:t>
            </a:r>
            <a:endParaRPr lang="es-EC" sz="1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A944610-113F-5639-F0E2-788C8970CC22}"/>
              </a:ext>
            </a:extLst>
          </p:cNvPr>
          <p:cNvSpPr txBox="1"/>
          <p:nvPr/>
        </p:nvSpPr>
        <p:spPr>
          <a:xfrm>
            <a:off x="7631362" y="2667228"/>
            <a:ext cx="19192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400" b="0" i="0" dirty="0">
                <a:solidFill>
                  <a:schemeClr val="bg1"/>
                </a:solidFill>
                <a:latin typeface="Arial" panose="020B0604020202020204" pitchFamily="34" charset="0"/>
              </a:rPr>
              <a:t>Incrementar el uso</a:t>
            </a:r>
          </a:p>
          <a:p>
            <a:pPr lvl="0"/>
            <a:r>
              <a:rPr lang="es-MX" sz="1400" b="0" i="0" dirty="0">
                <a:solidFill>
                  <a:schemeClr val="bg1"/>
                </a:solidFill>
                <a:latin typeface="Arial" panose="020B0604020202020204" pitchFamily="34" charset="0"/>
              </a:rPr>
              <a:t>eficiente del </a:t>
            </a:r>
          </a:p>
          <a:p>
            <a:pPr lvl="0"/>
            <a:r>
              <a:rPr lang="es-MX" sz="1400" b="0" i="0" dirty="0">
                <a:solidFill>
                  <a:schemeClr val="bg1"/>
                </a:solidFill>
                <a:latin typeface="Arial" panose="020B0604020202020204" pitchFamily="34" charset="0"/>
              </a:rPr>
              <a:t>presupuesto</a:t>
            </a:r>
            <a:endParaRPr lang="es-EC" sz="1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1D4F9C3-5070-3A47-1272-D2245083D5AA}"/>
              </a:ext>
            </a:extLst>
          </p:cNvPr>
          <p:cNvSpPr txBox="1"/>
          <p:nvPr/>
        </p:nvSpPr>
        <p:spPr>
          <a:xfrm>
            <a:off x="5133414" y="5172697"/>
            <a:ext cx="19128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400" b="0" i="0" dirty="0">
                <a:solidFill>
                  <a:schemeClr val="tx1"/>
                </a:solidFill>
                <a:latin typeface="Arial" panose="020B0604020202020204" pitchFamily="34" charset="0"/>
              </a:rPr>
              <a:t>Incrementar la </a:t>
            </a:r>
          </a:p>
          <a:p>
            <a:pPr lvl="0"/>
            <a:r>
              <a:rPr lang="es-MX" sz="1400" b="0" i="0" dirty="0">
                <a:solidFill>
                  <a:schemeClr val="tx1"/>
                </a:solidFill>
                <a:latin typeface="Arial" panose="020B0604020202020204" pitchFamily="34" charset="0"/>
              </a:rPr>
              <a:t>eficiencia operacional</a:t>
            </a:r>
            <a:endParaRPr lang="es-EC" sz="1400" b="0" i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Google Shape;119;p4">
            <a:extLst>
              <a:ext uri="{FF2B5EF4-FFF2-40B4-BE49-F238E27FC236}">
                <a16:creationId xmlns:a16="http://schemas.microsoft.com/office/drawing/2014/main" id="{E6DC1698-83E5-F0D1-DD0B-0BC22451A6B8}"/>
              </a:ext>
            </a:extLst>
          </p:cNvPr>
          <p:cNvSpPr txBox="1"/>
          <p:nvPr/>
        </p:nvSpPr>
        <p:spPr>
          <a:xfrm>
            <a:off x="2627941" y="-15094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Objetivos Estratégicos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18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D87C2A36-A131-29CE-49D9-2011B8B3E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49BEE52-A543-4A26-332A-EF24483DA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A209A9A5-D3E0-600D-BC67-99DA0E07AC86}"/>
              </a:ext>
            </a:extLst>
          </p:cNvPr>
          <p:cNvSpPr txBox="1"/>
          <p:nvPr/>
        </p:nvSpPr>
        <p:spPr>
          <a:xfrm>
            <a:off x="2619953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Sistema de Calidad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01AB287-4C16-EBAD-5F76-90C50E091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247" y="726141"/>
            <a:ext cx="7772400" cy="579182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3FB21D6-B6D0-F59C-20DD-82F3F713FF32}"/>
              </a:ext>
            </a:extLst>
          </p:cNvPr>
          <p:cNvSpPr txBox="1"/>
          <p:nvPr/>
        </p:nvSpPr>
        <p:spPr>
          <a:xfrm>
            <a:off x="3019986" y="1567335"/>
            <a:ext cx="1484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2000" b="1" dirty="0">
                <a:solidFill>
                  <a:schemeClr val="tx1"/>
                </a:solidFill>
              </a:rPr>
              <a:t>Santo </a:t>
            </a:r>
          </a:p>
          <a:p>
            <a:pPr lvl="0" algn="ctr"/>
            <a:r>
              <a:rPr lang="es-MX" sz="2000" b="1" dirty="0">
                <a:solidFill>
                  <a:schemeClr val="tx1"/>
                </a:solidFill>
              </a:rPr>
              <a:t>Domingo</a:t>
            </a:r>
            <a:endParaRPr lang="es-EC" sz="2000" b="1" dirty="0">
              <a:solidFill>
                <a:schemeClr val="tx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87345A-C188-E6B2-C88E-5A9B3BC51CBE}"/>
              </a:ext>
            </a:extLst>
          </p:cNvPr>
          <p:cNvSpPr txBox="1"/>
          <p:nvPr/>
        </p:nvSpPr>
        <p:spPr>
          <a:xfrm>
            <a:off x="3221691" y="4871965"/>
            <a:ext cx="11082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2000" b="1" dirty="0">
                <a:solidFill>
                  <a:schemeClr val="tx1"/>
                </a:solidFill>
              </a:rPr>
              <a:t>Manabí</a:t>
            </a:r>
            <a:endParaRPr lang="es-EC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87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0DF03D28-6F95-99D0-5FDD-A3F35E13C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7BC5039-6B7B-F618-1483-5673D25D1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397EBC45-3883-362E-B6E5-05CBE4CFCFC1}"/>
              </a:ext>
            </a:extLst>
          </p:cNvPr>
          <p:cNvSpPr txBox="1"/>
          <p:nvPr/>
        </p:nvSpPr>
        <p:spPr>
          <a:xfrm>
            <a:off x="2611290" y="8498"/>
            <a:ext cx="6456509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Talento Humano y Atención al usuario 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0783875-BDCF-24A1-0F7B-081A6130CC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b="1"/>
          <a:stretch/>
        </p:blipFill>
        <p:spPr>
          <a:xfrm>
            <a:off x="1804498" y="669471"/>
            <a:ext cx="8498834" cy="58073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2882718-8EA2-5BF1-4D4F-5DD69350093E}"/>
              </a:ext>
            </a:extLst>
          </p:cNvPr>
          <p:cNvSpPr txBox="1"/>
          <p:nvPr/>
        </p:nvSpPr>
        <p:spPr>
          <a:xfrm>
            <a:off x="5126131" y="4974827"/>
            <a:ext cx="2020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MX" sz="2400" b="1" dirty="0">
                <a:solidFill>
                  <a:schemeClr val="tx1"/>
                </a:solidFill>
              </a:rPr>
              <a:t>2.671</a:t>
            </a:r>
            <a:endParaRPr lang="es-EC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309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FDA05F80-10CE-B68B-90DD-CAE10DE72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C8AC23-3F60-E3A4-7D0C-D6337B917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6" name="Google Shape;119;p4">
            <a:extLst>
              <a:ext uri="{FF2B5EF4-FFF2-40B4-BE49-F238E27FC236}">
                <a16:creationId xmlns:a16="http://schemas.microsoft.com/office/drawing/2014/main" id="{3F80D2F4-CDEB-D072-36EC-BB964EAA22E4}"/>
              </a:ext>
            </a:extLst>
          </p:cNvPr>
          <p:cNvSpPr txBox="1"/>
          <p:nvPr/>
        </p:nvSpPr>
        <p:spPr>
          <a:xfrm>
            <a:off x="2563840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es-MX" sz="2500" b="1" dirty="0">
                <a:solidFill>
                  <a:srgbClr val="2E2D91"/>
                </a:solidFill>
                <a:sym typeface="Barlow Condensed Medium"/>
              </a:rPr>
              <a:t>Servicios Institucionales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55FF7B3-AD86-B573-4753-1F9F9E956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591" y="595116"/>
            <a:ext cx="6844967" cy="608327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38EE297-C787-CA56-2050-B43A7E27F6A2}"/>
              </a:ext>
            </a:extLst>
          </p:cNvPr>
          <p:cNvSpPr txBox="1"/>
          <p:nvPr/>
        </p:nvSpPr>
        <p:spPr>
          <a:xfrm>
            <a:off x="5283177" y="1193221"/>
            <a:ext cx="1150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1400" b="1" dirty="0">
                <a:solidFill>
                  <a:schemeClr val="tx1"/>
                </a:solidFill>
              </a:rPr>
              <a:t>Sanidad </a:t>
            </a:r>
          </a:p>
          <a:p>
            <a:pPr lvl="0" algn="ctr"/>
            <a:r>
              <a:rPr lang="es-MX" sz="1400" b="1" dirty="0">
                <a:solidFill>
                  <a:schemeClr val="tx1"/>
                </a:solidFill>
              </a:rPr>
              <a:t>Vegetal</a:t>
            </a:r>
            <a:endParaRPr lang="es-EC" sz="1400" b="1" dirty="0">
              <a:solidFill>
                <a:schemeClr val="tx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7C909DD-A0F0-8DE4-E77E-2274BAC1EBE0}"/>
              </a:ext>
            </a:extLst>
          </p:cNvPr>
          <p:cNvSpPr txBox="1"/>
          <p:nvPr/>
        </p:nvSpPr>
        <p:spPr>
          <a:xfrm>
            <a:off x="3482073" y="2298217"/>
            <a:ext cx="10246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1400" b="1" dirty="0">
                <a:solidFill>
                  <a:schemeClr val="tx1"/>
                </a:solidFill>
              </a:rPr>
              <a:t>Sanidad </a:t>
            </a:r>
          </a:p>
          <a:p>
            <a:pPr lvl="0" algn="ctr"/>
            <a:r>
              <a:rPr lang="es-MX" sz="1400" b="1" dirty="0">
                <a:solidFill>
                  <a:schemeClr val="tx1"/>
                </a:solidFill>
              </a:rPr>
              <a:t>Animal</a:t>
            </a:r>
            <a:endParaRPr lang="es-EC" sz="1400" b="1" dirty="0">
              <a:solidFill>
                <a:schemeClr val="tx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8010270-DE56-13BD-630E-F9CD49323400}"/>
              </a:ext>
            </a:extLst>
          </p:cNvPr>
          <p:cNvSpPr txBox="1"/>
          <p:nvPr/>
        </p:nvSpPr>
        <p:spPr>
          <a:xfrm>
            <a:off x="7017204" y="2298217"/>
            <a:ext cx="1440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1400" b="1" dirty="0">
                <a:solidFill>
                  <a:schemeClr val="tx1"/>
                </a:solidFill>
              </a:rPr>
              <a:t>Inocuidad </a:t>
            </a:r>
          </a:p>
          <a:p>
            <a:pPr lvl="0" algn="ctr"/>
            <a:r>
              <a:rPr lang="es-MX" sz="1400" b="1" dirty="0">
                <a:solidFill>
                  <a:schemeClr val="tx1"/>
                </a:solidFill>
              </a:rPr>
              <a:t>de Alimentos</a:t>
            </a:r>
            <a:endParaRPr lang="es-EC" sz="1400" b="1" dirty="0">
              <a:solidFill>
                <a:schemeClr val="tx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DFC0D71-0C2E-BC1D-7996-4296D453609F}"/>
              </a:ext>
            </a:extLst>
          </p:cNvPr>
          <p:cNvSpPr txBox="1"/>
          <p:nvPr/>
        </p:nvSpPr>
        <p:spPr>
          <a:xfrm>
            <a:off x="3449415" y="4474792"/>
            <a:ext cx="12858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400" b="1" dirty="0">
                <a:solidFill>
                  <a:schemeClr val="tx1"/>
                </a:solidFill>
              </a:rPr>
              <a:t>Laboratorios</a:t>
            </a:r>
            <a:endParaRPr lang="es-EC" sz="1400" b="1" dirty="0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0B5CF9-6C30-18A8-D6AB-D53666E7A665}"/>
              </a:ext>
            </a:extLst>
          </p:cNvPr>
          <p:cNvSpPr txBox="1"/>
          <p:nvPr/>
        </p:nvSpPr>
        <p:spPr>
          <a:xfrm>
            <a:off x="6951890" y="4304576"/>
            <a:ext cx="144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1200" b="1" dirty="0">
                <a:solidFill>
                  <a:schemeClr val="tx1"/>
                </a:solidFill>
              </a:rPr>
              <a:t>Registro de </a:t>
            </a:r>
          </a:p>
          <a:p>
            <a:pPr lvl="0" algn="ctr"/>
            <a:r>
              <a:rPr lang="es-MX" sz="1200" b="1" dirty="0">
                <a:solidFill>
                  <a:schemeClr val="tx1"/>
                </a:solidFill>
              </a:rPr>
              <a:t>Insumos </a:t>
            </a:r>
          </a:p>
          <a:p>
            <a:pPr lvl="0" algn="ctr"/>
            <a:r>
              <a:rPr lang="es-MX" sz="1200" b="1" dirty="0">
                <a:solidFill>
                  <a:schemeClr val="tx1"/>
                </a:solidFill>
              </a:rPr>
              <a:t>Agropecuarios</a:t>
            </a:r>
            <a:endParaRPr lang="es-EC" sz="1200" b="1" dirty="0">
              <a:solidFill>
                <a:schemeClr val="tx1"/>
              </a:solidFill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CEDE362-8C43-E45B-763A-732330091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161" y="4864724"/>
            <a:ext cx="1457545" cy="1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93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6D696297-04A9-2F49-6BDA-48D091F36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236882D-B688-2C3B-6165-CE324022A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0036E2AF-67E1-7932-4C69-8B5D3E13A8C0}"/>
              </a:ext>
            </a:extLst>
          </p:cNvPr>
          <p:cNvSpPr txBox="1"/>
          <p:nvPr/>
        </p:nvSpPr>
        <p:spPr>
          <a:xfrm>
            <a:off x="2579310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Sanida</a:t>
            </a:r>
            <a:r>
              <a:rPr lang="es-EC" sz="2500" b="1" dirty="0">
                <a:solidFill>
                  <a:srgbClr val="2E2D91"/>
                </a:solidFill>
              </a:rPr>
              <a:t>d Animal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3700F6C-4320-2404-D4FF-DFA16595C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374" y="608197"/>
            <a:ext cx="7879044" cy="589569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5A79D58-5237-8168-1678-F327AD89AE13}"/>
              </a:ext>
            </a:extLst>
          </p:cNvPr>
          <p:cNvSpPr txBox="1"/>
          <p:nvPr/>
        </p:nvSpPr>
        <p:spPr>
          <a:xfrm>
            <a:off x="5670094" y="901996"/>
            <a:ext cx="39800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800" b="1" dirty="0">
                <a:solidFill>
                  <a:schemeClr val="tx1"/>
                </a:solidFill>
              </a:rPr>
              <a:t>VACUNACIÓN FIEBRE AFTOSA</a:t>
            </a:r>
            <a:endParaRPr lang="es-EC" sz="1800" b="1" dirty="0">
              <a:solidFill>
                <a:schemeClr val="tx1"/>
              </a:solidFill>
            </a:endParaRPr>
          </a:p>
          <a:p>
            <a:pPr lvl="1"/>
            <a:r>
              <a:rPr lang="es-MX" sz="1800" b="1" dirty="0">
                <a:solidFill>
                  <a:schemeClr val="tx1"/>
                </a:solidFill>
              </a:rPr>
              <a:t>Dosis aplicadas</a:t>
            </a:r>
            <a:endParaRPr lang="es-EC" sz="1800" b="1" dirty="0">
              <a:solidFill>
                <a:schemeClr val="tx1"/>
              </a:solidFill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</a:rPr>
              <a:t>Santo Domingo:  </a:t>
            </a:r>
            <a:r>
              <a:rPr lang="es-EC" sz="1800" dirty="0">
                <a:solidFill>
                  <a:schemeClr val="tx1"/>
                </a:solidFill>
              </a:rPr>
              <a:t>221.598</a:t>
            </a:r>
            <a:r>
              <a:rPr lang="es-MX" sz="1800" dirty="0">
                <a:solidFill>
                  <a:schemeClr val="tx1"/>
                </a:solidFill>
              </a:rPr>
              <a:t>  Manabí:  </a:t>
            </a:r>
            <a:r>
              <a:rPr lang="es-EC" sz="1800" dirty="0">
                <a:solidFill>
                  <a:schemeClr val="tx1"/>
                </a:solidFill>
              </a:rPr>
              <a:t>996.375</a:t>
            </a:r>
          </a:p>
          <a:p>
            <a:pPr lvl="1"/>
            <a:r>
              <a:rPr lang="es-EC" sz="1800" b="1" dirty="0">
                <a:solidFill>
                  <a:schemeClr val="tx1"/>
                </a:solidFill>
              </a:rPr>
              <a:t>Certificados únicos de vacunación entregados a ganaderos: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</a:rPr>
              <a:t>Santo Domingo: </a:t>
            </a:r>
            <a:r>
              <a:rPr lang="es-EC" sz="1800" dirty="0">
                <a:solidFill>
                  <a:schemeClr val="tx1"/>
                </a:solidFill>
              </a:rPr>
              <a:t>7.365</a:t>
            </a:r>
            <a:r>
              <a:rPr lang="es-MX" sz="1800" dirty="0">
                <a:solidFill>
                  <a:schemeClr val="tx1"/>
                </a:solidFill>
              </a:rPr>
              <a:t>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</a:rPr>
              <a:t> Manabí: </a:t>
            </a:r>
            <a:r>
              <a:rPr lang="es-EC" sz="1800" dirty="0">
                <a:solidFill>
                  <a:schemeClr val="tx1"/>
                </a:solidFill>
              </a:rPr>
              <a:t>31.462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963D939-A927-0D92-1BFF-3BD172B79566}"/>
              </a:ext>
            </a:extLst>
          </p:cNvPr>
          <p:cNvSpPr txBox="1"/>
          <p:nvPr/>
        </p:nvSpPr>
        <p:spPr>
          <a:xfrm>
            <a:off x="5800727" y="3651656"/>
            <a:ext cx="366984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800" b="1" dirty="0">
                <a:solidFill>
                  <a:schemeClr val="tx1"/>
                </a:solidFill>
              </a:rPr>
              <a:t>VACUNACIÓN PESTE PORCINA CLÁSICA</a:t>
            </a:r>
            <a:endParaRPr lang="es-EC" sz="1800" b="1" dirty="0">
              <a:solidFill>
                <a:schemeClr val="tx1"/>
              </a:solidFill>
            </a:endParaRPr>
          </a:p>
          <a:p>
            <a:pPr lvl="1"/>
            <a:r>
              <a:rPr lang="es-MX" sz="1800" b="1" dirty="0">
                <a:solidFill>
                  <a:schemeClr val="tx1"/>
                </a:solidFill>
              </a:rPr>
              <a:t>Dosis aplicadas traspatio y autoservicio </a:t>
            </a:r>
            <a:endParaRPr lang="es-EC" sz="1800" b="1" dirty="0">
              <a:solidFill>
                <a:schemeClr val="tx1"/>
              </a:solidFill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</a:rPr>
              <a:t>Santo Domingo: 710.264  Manabí: </a:t>
            </a:r>
            <a:r>
              <a:rPr lang="es-EC" sz="1800" dirty="0">
                <a:solidFill>
                  <a:schemeClr val="tx1"/>
                </a:solidFill>
              </a:rPr>
              <a:t>302.112</a:t>
            </a:r>
          </a:p>
          <a:p>
            <a:pPr lvl="1"/>
            <a:r>
              <a:rPr lang="es-MX" sz="1800" b="1" dirty="0">
                <a:solidFill>
                  <a:schemeClr val="tx1"/>
                </a:solidFill>
              </a:rPr>
              <a:t>Predios catastrados</a:t>
            </a:r>
            <a:endParaRPr lang="es-EC" sz="1800" b="1" dirty="0">
              <a:solidFill>
                <a:schemeClr val="tx1"/>
              </a:solidFill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/>
                </a:solidFill>
              </a:rPr>
              <a:t>Santo Domingo: </a:t>
            </a:r>
            <a:r>
              <a:rPr lang="es-EC" sz="1800" dirty="0">
                <a:solidFill>
                  <a:schemeClr val="tx1"/>
                </a:solidFill>
              </a:rPr>
              <a:t>3.681</a:t>
            </a:r>
            <a:r>
              <a:rPr lang="es-MX" sz="1800" dirty="0">
                <a:solidFill>
                  <a:schemeClr val="tx1"/>
                </a:solidFill>
              </a:rPr>
              <a:t>  Manabí: </a:t>
            </a:r>
            <a:r>
              <a:rPr lang="es-EC" sz="1800" dirty="0">
                <a:solidFill>
                  <a:schemeClr val="tx1"/>
                </a:solidFill>
              </a:rPr>
              <a:t>3.932</a:t>
            </a:r>
          </a:p>
        </p:txBody>
      </p:sp>
    </p:spTree>
    <p:extLst>
      <p:ext uri="{BB962C8B-B14F-4D97-AF65-F5344CB8AC3E}">
        <p14:creationId xmlns:p14="http://schemas.microsoft.com/office/powerpoint/2010/main" val="1509568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9600A2E3-0483-B789-B1D4-960D9521E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28F230B-A8C3-4E11-0B5E-53BB8F127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2" name="Google Shape;119;p4">
            <a:extLst>
              <a:ext uri="{FF2B5EF4-FFF2-40B4-BE49-F238E27FC236}">
                <a16:creationId xmlns:a16="http://schemas.microsoft.com/office/drawing/2014/main" id="{6C1A0FC3-5AD4-1C45-2272-E730FB665881}"/>
              </a:ext>
            </a:extLst>
          </p:cNvPr>
          <p:cNvSpPr txBox="1"/>
          <p:nvPr/>
        </p:nvSpPr>
        <p:spPr>
          <a:xfrm>
            <a:off x="2579310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Sanida</a:t>
            </a:r>
            <a:r>
              <a:rPr lang="es-EC" sz="2500" b="1" dirty="0">
                <a:solidFill>
                  <a:srgbClr val="2E2D91"/>
                </a:solidFill>
              </a:rPr>
              <a:t>d Animal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D6EF6B-2753-92EA-00B5-6E8CD2AA96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94461" y="398430"/>
            <a:ext cx="7962113" cy="629628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D64376D-DDF6-7E8F-4D65-E136A63DBA93}"/>
              </a:ext>
            </a:extLst>
          </p:cNvPr>
          <p:cNvSpPr txBox="1"/>
          <p:nvPr/>
        </p:nvSpPr>
        <p:spPr>
          <a:xfrm>
            <a:off x="1971677" y="682506"/>
            <a:ext cx="333511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C" sz="1800" b="1" kern="12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PERSONAS </a:t>
            </a:r>
            <a:r>
              <a:rPr lang="es-EC" sz="1800" b="1" kern="120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C</a:t>
            </a:r>
            <a:r>
              <a:rPr lang="es-EC" sz="1800" b="1" kern="12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APACITADAS EN TEMAS ZOOSANITARIOS </a:t>
            </a:r>
            <a:endParaRPr lang="es-EC" sz="1800" b="1" kern="1200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5369F5E-5B67-B78B-DE9E-ADADA24F9D0F}"/>
              </a:ext>
            </a:extLst>
          </p:cNvPr>
          <p:cNvSpPr txBox="1"/>
          <p:nvPr/>
        </p:nvSpPr>
        <p:spPr>
          <a:xfrm>
            <a:off x="4017060" y="1611162"/>
            <a:ext cx="1503487" cy="1380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MX" sz="1800" b="1" kern="1200" dirty="0">
                <a:solidFill>
                  <a:schemeClr val="tx1"/>
                </a:solidFill>
              </a:rPr>
              <a:t>Santo Domingo: </a:t>
            </a:r>
            <a:r>
              <a:rPr lang="es-MX" sz="1800" kern="1200" dirty="0">
                <a:solidFill>
                  <a:schemeClr val="tx1"/>
                </a:solidFill>
              </a:rPr>
              <a:t>1.222</a:t>
            </a:r>
          </a:p>
          <a:p>
            <a:pPr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MX" sz="1800" b="1" kern="1200" dirty="0">
                <a:solidFill>
                  <a:schemeClr val="tx1"/>
                </a:solidFill>
              </a:rPr>
              <a:t>Manabí: </a:t>
            </a:r>
            <a:r>
              <a:rPr lang="es-EC" sz="1800" kern="1200" dirty="0">
                <a:solidFill>
                  <a:schemeClr val="tx1"/>
                </a:solidFill>
              </a:rPr>
              <a:t>1.513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622EC24-88CF-A330-0E51-7F5030CF4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427" y="1351770"/>
            <a:ext cx="1984392" cy="1906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89ED573-CC55-F429-3E5D-D20EEE83B057}"/>
              </a:ext>
            </a:extLst>
          </p:cNvPr>
          <p:cNvSpPr txBox="1"/>
          <p:nvPr/>
        </p:nvSpPr>
        <p:spPr>
          <a:xfrm>
            <a:off x="1971677" y="3746341"/>
            <a:ext cx="333511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C" sz="18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OPERATIVOS EN CARRETERA</a:t>
            </a:r>
            <a:endParaRPr lang="es-EC" sz="1800" b="1" kern="1200" dirty="0">
              <a:solidFill>
                <a:schemeClr val="tx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32065F7-CA87-1906-4B56-B30DE6C2F90B}"/>
              </a:ext>
            </a:extLst>
          </p:cNvPr>
          <p:cNvSpPr txBox="1"/>
          <p:nvPr/>
        </p:nvSpPr>
        <p:spPr>
          <a:xfrm>
            <a:off x="4017060" y="4674997"/>
            <a:ext cx="15034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800" b="1" dirty="0">
                <a:solidFill>
                  <a:schemeClr val="tx1"/>
                </a:solidFill>
              </a:rPr>
              <a:t>Santo Domingo: </a:t>
            </a:r>
            <a:r>
              <a:rPr lang="es-MX" sz="1800" dirty="0">
                <a:solidFill>
                  <a:schemeClr val="tx1"/>
                </a:solidFill>
              </a:rPr>
              <a:t>142</a:t>
            </a:r>
            <a:endParaRPr lang="es-EC" sz="1800" dirty="0">
              <a:solidFill>
                <a:schemeClr val="tx1"/>
              </a:solidFill>
            </a:endParaRPr>
          </a:p>
          <a:p>
            <a:pPr lvl="0"/>
            <a:r>
              <a:rPr lang="es-MX" sz="1800" b="1" dirty="0">
                <a:solidFill>
                  <a:schemeClr val="tx1"/>
                </a:solidFill>
              </a:rPr>
              <a:t>Manabí:  </a:t>
            </a:r>
            <a:r>
              <a:rPr lang="es-MX" sz="1800" dirty="0">
                <a:solidFill>
                  <a:schemeClr val="tx1"/>
                </a:solidFill>
              </a:rPr>
              <a:t>40</a:t>
            </a:r>
            <a:endParaRPr lang="es-EC" sz="1800" dirty="0">
              <a:solidFill>
                <a:schemeClr val="tx1"/>
              </a:solidFill>
            </a:endParaRPr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2A185A65-3E56-985B-C780-A829DF323820}"/>
              </a:ext>
            </a:extLst>
          </p:cNvPr>
          <p:cNvSpPr/>
          <p:nvPr/>
        </p:nvSpPr>
        <p:spPr>
          <a:xfrm>
            <a:off x="1900427" y="4508647"/>
            <a:ext cx="2075634" cy="1629854"/>
          </a:xfrm>
          <a:prstGeom prst="roundRect">
            <a:avLst>
              <a:gd name="adj" fmla="val 10000"/>
            </a:avLst>
          </a:prstGeom>
          <a:blipFill>
            <a:blip r:embed="rId6"/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F064CEB-0EC8-3546-36CD-3123C60FC73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529" t="9501" r="3373" b="70059"/>
          <a:stretch/>
        </p:blipFill>
        <p:spPr>
          <a:xfrm>
            <a:off x="5663049" y="1537582"/>
            <a:ext cx="3860962" cy="80343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CE03611-EAA5-2583-9535-B72D1A5FE2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764" y="5964218"/>
            <a:ext cx="1270849" cy="426007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B7EDA300-D69B-4BA0-F2DD-7B2B3DF729B6}"/>
              </a:ext>
            </a:extLst>
          </p:cNvPr>
          <p:cNvSpPr txBox="1"/>
          <p:nvPr/>
        </p:nvSpPr>
        <p:spPr>
          <a:xfrm>
            <a:off x="6596470" y="519144"/>
            <a:ext cx="189068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 DOMINGO </a:t>
            </a:r>
          </a:p>
        </p:txBody>
      </p:sp>
    </p:spTree>
    <p:extLst>
      <p:ext uri="{BB962C8B-B14F-4D97-AF65-F5344CB8AC3E}">
        <p14:creationId xmlns:p14="http://schemas.microsoft.com/office/powerpoint/2010/main" val="458345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2F47EEBE-8F7F-08AA-1D2A-D9180E019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77157B-1719-E180-5579-DC8309E48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A218917-CF31-4097-C9D3-D02C250AC9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9499693"/>
              </p:ext>
            </p:extLst>
          </p:nvPr>
        </p:nvGraphicFramePr>
        <p:xfrm>
          <a:off x="1882919" y="951151"/>
          <a:ext cx="8280483" cy="4837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855C1358-0767-8445-8EF9-3608EE18ACE6}"/>
              </a:ext>
            </a:extLst>
          </p:cNvPr>
          <p:cNvSpPr txBox="1"/>
          <p:nvPr/>
        </p:nvSpPr>
        <p:spPr>
          <a:xfrm>
            <a:off x="2585246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Sanidad </a:t>
            </a:r>
            <a:r>
              <a:rPr lang="es-EC" sz="2500" b="1" dirty="0">
                <a:solidFill>
                  <a:srgbClr val="2E2D91"/>
                </a:solidFill>
              </a:rPr>
              <a:t>V</a:t>
            </a: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egetal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6035DE9-9EFC-9F95-A788-F6A1553298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4078" y="612321"/>
            <a:ext cx="7388564" cy="607422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F01D869-3415-7B2D-EB3A-41403A9DEED9}"/>
              </a:ext>
            </a:extLst>
          </p:cNvPr>
          <p:cNvSpPr txBox="1"/>
          <p:nvPr/>
        </p:nvSpPr>
        <p:spPr>
          <a:xfrm>
            <a:off x="5693571" y="885310"/>
            <a:ext cx="29217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200" b="1" dirty="0">
                <a:solidFill>
                  <a:schemeClr val="tx1"/>
                </a:solidFill>
              </a:rPr>
              <a:t>ACTIVIDADES EN CAMPO  </a:t>
            </a:r>
            <a:endParaRPr lang="es-EC" sz="1200" b="1" dirty="0">
              <a:solidFill>
                <a:schemeClr val="tx1"/>
              </a:solidFill>
            </a:endParaRPr>
          </a:p>
          <a:p>
            <a:pPr lvl="1"/>
            <a:r>
              <a:rPr lang="es-MX" sz="1200" b="1" dirty="0">
                <a:solidFill>
                  <a:schemeClr val="tx1"/>
                </a:solidFill>
              </a:rPr>
              <a:t>Monitoreos total realizados  </a:t>
            </a:r>
            <a:endParaRPr lang="es-EC" sz="1200" b="1" dirty="0">
              <a:solidFill>
                <a:schemeClr val="tx1"/>
              </a:solidFill>
            </a:endParaRP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Santo Domingo: </a:t>
            </a:r>
            <a:r>
              <a:rPr lang="es-EC" sz="1200" dirty="0">
                <a:solidFill>
                  <a:schemeClr val="tx1"/>
                </a:solidFill>
              </a:rPr>
              <a:t>3.937</a:t>
            </a:r>
            <a:r>
              <a:rPr lang="es-MX" sz="1200" dirty="0">
                <a:solidFill>
                  <a:schemeClr val="tx1"/>
                </a:solidFill>
              </a:rPr>
              <a:t> 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Manabí:  </a:t>
            </a:r>
            <a:r>
              <a:rPr lang="es-EC" sz="1200" dirty="0">
                <a:solidFill>
                  <a:schemeClr val="tx1"/>
                </a:solidFill>
              </a:rPr>
              <a:t>29.769</a:t>
            </a:r>
          </a:p>
          <a:p>
            <a:pPr lvl="1"/>
            <a:r>
              <a:rPr lang="es-MX" sz="1200" b="1" dirty="0">
                <a:solidFill>
                  <a:schemeClr val="tx1"/>
                </a:solidFill>
              </a:rPr>
              <a:t>Muestras tomadas para análisis de laboratorio </a:t>
            </a:r>
            <a:endParaRPr lang="es-EC" sz="1200" b="1" dirty="0">
              <a:solidFill>
                <a:schemeClr val="tx1"/>
              </a:solidFill>
            </a:endParaRP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Santo Domingo: </a:t>
            </a:r>
            <a:r>
              <a:rPr lang="es-EC" sz="1200" dirty="0">
                <a:solidFill>
                  <a:schemeClr val="tx1"/>
                </a:solidFill>
              </a:rPr>
              <a:t>262</a:t>
            </a:r>
            <a:r>
              <a:rPr lang="es-MX" sz="1200" dirty="0">
                <a:solidFill>
                  <a:schemeClr val="tx1"/>
                </a:solidFill>
              </a:rPr>
              <a:t> 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 Manabí: </a:t>
            </a:r>
            <a:r>
              <a:rPr lang="es-EC" sz="1200" dirty="0">
                <a:solidFill>
                  <a:schemeClr val="tx1"/>
                </a:solidFill>
              </a:rPr>
              <a:t>327</a:t>
            </a:r>
            <a:endParaRPr lang="es-MX" sz="1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CB0F0B-EB4B-3D56-7AB2-BAB7D1C0CEAB}"/>
              </a:ext>
            </a:extLst>
          </p:cNvPr>
          <p:cNvSpPr txBox="1"/>
          <p:nvPr/>
        </p:nvSpPr>
        <p:spPr>
          <a:xfrm>
            <a:off x="5783376" y="2828835"/>
            <a:ext cx="27176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200" b="1" dirty="0">
                <a:solidFill>
                  <a:schemeClr val="tx1"/>
                </a:solidFill>
              </a:rPr>
              <a:t>ACTIVIDADES EN CAMPO</a:t>
            </a:r>
            <a:endParaRPr lang="es-EC" sz="1200" b="1" dirty="0">
              <a:solidFill>
                <a:schemeClr val="tx1"/>
              </a:solidFill>
            </a:endParaRPr>
          </a:p>
          <a:p>
            <a:pPr lvl="1"/>
            <a:r>
              <a:rPr lang="es-EC" sz="1200" dirty="0">
                <a:solidFill>
                  <a:schemeClr val="tx1"/>
                </a:solidFill>
              </a:rPr>
              <a:t>Vigilancias en </a:t>
            </a:r>
            <a:r>
              <a:rPr lang="es-EC" sz="1200" i="1" dirty="0">
                <a:solidFill>
                  <a:schemeClr val="tx1"/>
                </a:solidFill>
              </a:rPr>
              <a:t>Fusarium oxisporum</a:t>
            </a:r>
            <a:r>
              <a:rPr lang="es-EC" sz="1200" dirty="0">
                <a:solidFill>
                  <a:schemeClr val="tx1"/>
                </a:solidFill>
              </a:rPr>
              <a:t> Raza 4 Tropical y </a:t>
            </a:r>
            <a:r>
              <a:rPr lang="es-EC" sz="1200" i="1" dirty="0" err="1">
                <a:solidFill>
                  <a:schemeClr val="tx1"/>
                </a:solidFill>
              </a:rPr>
              <a:t>Ralstonia</a:t>
            </a:r>
            <a:r>
              <a:rPr lang="es-EC" sz="1200" i="1" dirty="0">
                <a:solidFill>
                  <a:schemeClr val="tx1"/>
                </a:solidFill>
              </a:rPr>
              <a:t> </a:t>
            </a:r>
            <a:r>
              <a:rPr lang="es-EC" sz="1200" i="1" dirty="0" err="1">
                <a:solidFill>
                  <a:schemeClr val="tx1"/>
                </a:solidFill>
              </a:rPr>
              <a:t>Solanacearum</a:t>
            </a:r>
            <a:r>
              <a:rPr lang="es-EC" sz="1200" i="1" dirty="0">
                <a:solidFill>
                  <a:schemeClr val="tx1"/>
                </a:solidFill>
              </a:rPr>
              <a:t> </a:t>
            </a:r>
            <a:r>
              <a:rPr lang="es-EC" sz="1200" dirty="0">
                <a:solidFill>
                  <a:schemeClr val="tx1"/>
                </a:solidFill>
              </a:rPr>
              <a:t>Raza 2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Santo Domingo: </a:t>
            </a:r>
            <a:r>
              <a:rPr lang="es-EC" sz="1200" dirty="0">
                <a:solidFill>
                  <a:schemeClr val="tx1"/>
                </a:solidFill>
              </a:rPr>
              <a:t>2.386</a:t>
            </a:r>
            <a:r>
              <a:rPr lang="es-MX" sz="1200" dirty="0">
                <a:solidFill>
                  <a:schemeClr val="tx1"/>
                </a:solidFill>
              </a:rPr>
              <a:t> 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Manabí: 18.150</a:t>
            </a:r>
            <a:endParaRPr lang="es-EC" sz="1200" dirty="0">
              <a:solidFill>
                <a:schemeClr val="tx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8E48842-0F8D-E264-FAF7-E4FBBAAB839D}"/>
              </a:ext>
            </a:extLst>
          </p:cNvPr>
          <p:cNvSpPr txBox="1"/>
          <p:nvPr/>
        </p:nvSpPr>
        <p:spPr>
          <a:xfrm>
            <a:off x="5854813" y="4891615"/>
            <a:ext cx="23176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s-MX" sz="1200" b="1" dirty="0">
                <a:solidFill>
                  <a:schemeClr val="tx1"/>
                </a:solidFill>
              </a:rPr>
              <a:t>PLAN DE INTERVENCIÓN RALSTONIA SOLANACEARUM  RAZA 2</a:t>
            </a:r>
            <a:endParaRPr lang="es-EC" sz="1200" b="1" dirty="0">
              <a:solidFill>
                <a:schemeClr val="tx1"/>
              </a:solidFill>
            </a:endParaRPr>
          </a:p>
          <a:p>
            <a:pPr lvl="1"/>
            <a:r>
              <a:rPr lang="es-EC" sz="1200" b="1" dirty="0">
                <a:solidFill>
                  <a:schemeClr val="tx1"/>
                </a:solidFill>
              </a:rPr>
              <a:t>Predios intervenidos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Santo Domingo: 78</a:t>
            </a:r>
            <a:endParaRPr lang="es-EC" sz="1200" dirty="0">
              <a:solidFill>
                <a:schemeClr val="tx1"/>
              </a:solidFill>
            </a:endParaRP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Manabí: 542</a:t>
            </a:r>
            <a:endParaRPr lang="es-EC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161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D6C14B43-EF4B-4644-C4CC-A604CAD90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7F462AC-54B8-4B0C-3CF4-9373EB7A5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240D7DD6-00D8-BB0A-432B-7CBA7BF26153}"/>
              </a:ext>
            </a:extLst>
          </p:cNvPr>
          <p:cNvSpPr txBox="1"/>
          <p:nvPr/>
        </p:nvSpPr>
        <p:spPr>
          <a:xfrm>
            <a:off x="2585246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Sanidad Vegetal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17CE0B7-7F81-0CCF-9C65-E8C0AE0AAA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87343" y="477013"/>
            <a:ext cx="6828785" cy="614693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304D4A2-D133-9ED0-4617-5A56A570D0C7}"/>
              </a:ext>
            </a:extLst>
          </p:cNvPr>
          <p:cNvSpPr txBox="1"/>
          <p:nvPr/>
        </p:nvSpPr>
        <p:spPr>
          <a:xfrm>
            <a:off x="2585246" y="5194300"/>
            <a:ext cx="15513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b="1" i="0" dirty="0">
                <a:solidFill>
                  <a:schemeClr val="tx1"/>
                </a:solidFill>
                <a:latin typeface="Arial" panose="020B0604020202020204" pitchFamily="34" charset="0"/>
              </a:rPr>
              <a:t>MANABÍ</a:t>
            </a:r>
            <a:endParaRPr lang="es-EC" b="0" i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tx1"/>
                </a:solidFill>
                <a:latin typeface="Arial" panose="020B0604020202020204" pitchFamily="34" charset="0"/>
              </a:rPr>
              <a:t>Plátano: </a:t>
            </a:r>
            <a:r>
              <a:rPr lang="es-EC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es-EC" b="0" i="0" dirty="0">
                <a:solidFill>
                  <a:schemeClr val="tx1"/>
                </a:solidFill>
                <a:latin typeface="Arial" panose="020B0604020202020204" pitchFamily="34" charset="0"/>
              </a:rPr>
              <a:t>139.939 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tx1"/>
                </a:solidFill>
                <a:latin typeface="Arial" panose="020B0604020202020204" pitchFamily="34" charset="0"/>
              </a:rPr>
              <a:t>Banano: 16.118 t</a:t>
            </a:r>
            <a:endParaRPr lang="es-EC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7B33563-136C-82D9-87B8-B2E27297C52D}"/>
              </a:ext>
            </a:extLst>
          </p:cNvPr>
          <p:cNvSpPr txBox="1"/>
          <p:nvPr/>
        </p:nvSpPr>
        <p:spPr>
          <a:xfrm>
            <a:off x="3222536" y="3900082"/>
            <a:ext cx="15513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b="1" i="0" dirty="0">
                <a:solidFill>
                  <a:schemeClr val="tx1"/>
                </a:solidFill>
                <a:latin typeface="Arial" panose="020B0604020202020204" pitchFamily="34" charset="0"/>
              </a:rPr>
              <a:t>SANTO DOMINGO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tx1"/>
                </a:solidFill>
                <a:latin typeface="Arial" panose="020B0604020202020204" pitchFamily="34" charset="0"/>
              </a:rPr>
              <a:t>Orito: 8.957 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tx1"/>
                </a:solidFill>
                <a:latin typeface="Arial" panose="020B0604020202020204" pitchFamily="34" charset="0"/>
              </a:rPr>
              <a:t>Banano:  17.096 t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190A764-9CD6-F410-C59F-5843C1AF3A91}"/>
              </a:ext>
            </a:extLst>
          </p:cNvPr>
          <p:cNvSpPr txBox="1"/>
          <p:nvPr/>
        </p:nvSpPr>
        <p:spPr>
          <a:xfrm>
            <a:off x="7063852" y="1414574"/>
            <a:ext cx="2151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C" dirty="0"/>
              <a:t>Manabí: 249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C" dirty="0"/>
              <a:t>Santo Domingo: 18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DA47C5E-E5A4-A007-94DF-CCF9FC2C65ED}"/>
              </a:ext>
            </a:extLst>
          </p:cNvPr>
          <p:cNvSpPr txBox="1"/>
          <p:nvPr/>
        </p:nvSpPr>
        <p:spPr>
          <a:xfrm>
            <a:off x="7389860" y="661567"/>
            <a:ext cx="182557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b="1" dirty="0">
                <a:solidFill>
                  <a:schemeClr val="tx1"/>
                </a:solidFill>
              </a:rPr>
              <a:t>PREDIOS LIBRES DE MOSCA DE LA FRUTA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C56C061-14C3-6855-1C3A-6002FD155A16}"/>
              </a:ext>
            </a:extLst>
          </p:cNvPr>
          <p:cNvSpPr txBox="1"/>
          <p:nvPr/>
        </p:nvSpPr>
        <p:spPr>
          <a:xfrm>
            <a:off x="7932071" y="5069633"/>
            <a:ext cx="1183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s-EC" b="1" i="0" dirty="0">
                <a:solidFill>
                  <a:schemeClr val="bg1"/>
                </a:solidFill>
                <a:latin typeface="Arial" panose="020B0604020202020204" pitchFamily="34" charset="0"/>
              </a:rPr>
              <a:t>SANTO</a:t>
            </a:r>
          </a:p>
          <a:p>
            <a:pPr lvl="1"/>
            <a:r>
              <a:rPr lang="es-EC" b="1" i="0" dirty="0">
                <a:solidFill>
                  <a:schemeClr val="bg1"/>
                </a:solidFill>
                <a:latin typeface="Arial" panose="020B0604020202020204" pitchFamily="34" charset="0"/>
              </a:rPr>
              <a:t>DOMINGO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bg1"/>
                </a:solidFill>
                <a:latin typeface="Arial" panose="020B0604020202020204" pitchFamily="34" charset="0"/>
              </a:rPr>
              <a:t>Piña: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bg1"/>
                </a:solidFill>
                <a:latin typeface="Arial" panose="020B0604020202020204" pitchFamily="34" charset="0"/>
              </a:rPr>
              <a:t>90.913 t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6F18A0B-D926-54D7-37CA-BFABDA6FC529}"/>
              </a:ext>
            </a:extLst>
          </p:cNvPr>
          <p:cNvSpPr txBox="1"/>
          <p:nvPr/>
        </p:nvSpPr>
        <p:spPr>
          <a:xfrm>
            <a:off x="2585246" y="2991508"/>
            <a:ext cx="1933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b="1" i="0" dirty="0">
                <a:solidFill>
                  <a:schemeClr val="bg1"/>
                </a:solidFill>
                <a:latin typeface="Arial" panose="020B0604020202020204" pitchFamily="34" charset="0"/>
              </a:rPr>
              <a:t>MANABÍ</a:t>
            </a:r>
            <a:endParaRPr lang="es-EC" b="0" i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bg1"/>
                </a:solidFill>
                <a:latin typeface="Arial" panose="020B0604020202020204" pitchFamily="34" charset="0"/>
              </a:rPr>
              <a:t>Pitahaya: 11.447 t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6349506-B209-D7AF-A9D9-D5237293B514}"/>
              </a:ext>
            </a:extLst>
          </p:cNvPr>
          <p:cNvSpPr txBox="1"/>
          <p:nvPr/>
        </p:nvSpPr>
        <p:spPr>
          <a:xfrm>
            <a:off x="4673893" y="2570200"/>
            <a:ext cx="18983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b="1" i="0" dirty="0">
                <a:solidFill>
                  <a:schemeClr val="tx1"/>
                </a:solidFill>
                <a:latin typeface="Arial" panose="020B0604020202020204" pitchFamily="34" charset="0"/>
              </a:rPr>
              <a:t>SANTO DOMINGO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tx1"/>
                </a:solidFill>
                <a:latin typeface="Arial" panose="020B0604020202020204" pitchFamily="34" charset="0"/>
              </a:rPr>
              <a:t>Cacao: 27.866 t</a:t>
            </a:r>
            <a:endParaRPr lang="es-MX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018E76F-FF22-12E3-34C2-1E33AD5BCCA4}"/>
              </a:ext>
            </a:extLst>
          </p:cNvPr>
          <p:cNvSpPr txBox="1"/>
          <p:nvPr/>
        </p:nvSpPr>
        <p:spPr>
          <a:xfrm>
            <a:off x="4673893" y="1928059"/>
            <a:ext cx="17701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b="1" i="0" dirty="0">
                <a:solidFill>
                  <a:schemeClr val="tx1"/>
                </a:solidFill>
                <a:latin typeface="Arial" panose="020B0604020202020204" pitchFamily="34" charset="0"/>
              </a:rPr>
              <a:t>MANABÍ</a:t>
            </a:r>
            <a:endParaRPr lang="es-EC" b="0" i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C" b="0" i="0" dirty="0">
                <a:solidFill>
                  <a:schemeClr val="tx1"/>
                </a:solidFill>
                <a:latin typeface="Arial" panose="020B0604020202020204" pitchFamily="34" charset="0"/>
              </a:rPr>
              <a:t>Cacao: 36.510 t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6F917D8-A4B2-FC49-8E27-0FCC55FB4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152" y="1016997"/>
            <a:ext cx="724906" cy="7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19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5A120D75-1A0D-CE3C-ED93-F580AF30D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F1AFE6C-F4B5-1697-1F7E-F255A13EE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275F0715-E953-33E4-E527-73A5D32B4E2A}"/>
              </a:ext>
            </a:extLst>
          </p:cNvPr>
          <p:cNvSpPr txBox="1"/>
          <p:nvPr/>
        </p:nvSpPr>
        <p:spPr>
          <a:xfrm>
            <a:off x="2633011" y="-178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Inocuidad de los Alimentos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B409D2B-34A7-535F-0F9C-118867834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722" y="678549"/>
            <a:ext cx="8952556" cy="586626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8808815-A836-F1D6-9621-06AF444212D5}"/>
              </a:ext>
            </a:extLst>
          </p:cNvPr>
          <p:cNvSpPr txBox="1"/>
          <p:nvPr/>
        </p:nvSpPr>
        <p:spPr>
          <a:xfrm>
            <a:off x="2087443" y="1196640"/>
            <a:ext cx="1198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200" b="1" dirty="0">
                <a:solidFill>
                  <a:schemeClr val="tx1"/>
                </a:solidFill>
              </a:rPr>
              <a:t>Muestras tomadas en PNVCC</a:t>
            </a:r>
          </a:p>
          <a:p>
            <a:pPr lvl="0"/>
            <a:r>
              <a:rPr lang="es-EC" sz="1200" dirty="0">
                <a:solidFill>
                  <a:schemeClr val="tx1"/>
                </a:solidFill>
              </a:rPr>
              <a:t>Santo Domingo: 44</a:t>
            </a:r>
          </a:p>
          <a:p>
            <a:pPr lvl="0"/>
            <a:r>
              <a:rPr lang="es-EC" sz="1200" dirty="0">
                <a:solidFill>
                  <a:schemeClr val="tx1"/>
                </a:solidFill>
              </a:rPr>
              <a:t>Manabí: 105</a:t>
            </a:r>
            <a:endParaRPr lang="es-MX" sz="12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A300BFC-65A2-FC52-BB22-02690089AD63}"/>
              </a:ext>
            </a:extLst>
          </p:cNvPr>
          <p:cNvSpPr txBox="1"/>
          <p:nvPr/>
        </p:nvSpPr>
        <p:spPr>
          <a:xfrm>
            <a:off x="4946854" y="1319750"/>
            <a:ext cx="11777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C" sz="1200" b="1" dirty="0">
                <a:solidFill>
                  <a:schemeClr val="tx1"/>
                </a:solidFill>
              </a:rPr>
              <a:t>BPA Nacionales y equivalentes</a:t>
            </a:r>
          </a:p>
          <a:p>
            <a:pPr lvl="0" algn="r"/>
            <a:r>
              <a:rPr lang="es-EC" sz="1200" dirty="0">
                <a:solidFill>
                  <a:schemeClr val="tx1"/>
                </a:solidFill>
              </a:rPr>
              <a:t>Santo Domingo:73</a:t>
            </a:r>
          </a:p>
          <a:p>
            <a:pPr lvl="0" algn="r"/>
            <a:r>
              <a:rPr lang="es-EC" sz="1200" dirty="0">
                <a:solidFill>
                  <a:schemeClr val="tx1"/>
                </a:solidFill>
              </a:rPr>
              <a:t>Manabí: 50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8269889-6048-C8E3-8599-A4AE71186E14}"/>
              </a:ext>
            </a:extLst>
          </p:cNvPr>
          <p:cNvSpPr txBox="1"/>
          <p:nvPr/>
        </p:nvSpPr>
        <p:spPr>
          <a:xfrm>
            <a:off x="2101731" y="4277575"/>
            <a:ext cx="11986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200" b="1" dirty="0">
                <a:solidFill>
                  <a:schemeClr val="tx1"/>
                </a:solidFill>
              </a:rPr>
              <a:t>Centros </a:t>
            </a:r>
          </a:p>
          <a:p>
            <a:pPr lvl="0"/>
            <a:r>
              <a:rPr lang="es-MX" sz="1200" b="1" dirty="0">
                <a:solidFill>
                  <a:schemeClr val="tx1"/>
                </a:solidFill>
              </a:rPr>
              <a:t>de </a:t>
            </a:r>
          </a:p>
          <a:p>
            <a:pPr lvl="0"/>
            <a:r>
              <a:rPr lang="es-MX" sz="1200" b="1" dirty="0">
                <a:solidFill>
                  <a:schemeClr val="tx1"/>
                </a:solidFill>
              </a:rPr>
              <a:t>faenamiento MABIO</a:t>
            </a:r>
          </a:p>
          <a:p>
            <a:pPr lvl="0"/>
            <a:r>
              <a:rPr lang="es-MX" sz="1200" dirty="0">
                <a:solidFill>
                  <a:schemeClr val="tx1"/>
                </a:solidFill>
              </a:rPr>
              <a:t>Santo Domingo: 1</a:t>
            </a:r>
          </a:p>
          <a:p>
            <a:pPr lvl="0"/>
            <a:r>
              <a:rPr lang="es-MX" sz="1200" dirty="0">
                <a:solidFill>
                  <a:schemeClr val="tx1"/>
                </a:solidFill>
              </a:rPr>
              <a:t>Manabí: 21</a:t>
            </a:r>
            <a:endParaRPr lang="es-EC" sz="1200" dirty="0">
              <a:solidFill>
                <a:schemeClr val="tx1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BAE580E-310D-9AB4-AD3A-32AC1767E67B}"/>
              </a:ext>
            </a:extLst>
          </p:cNvPr>
          <p:cNvSpPr txBox="1"/>
          <p:nvPr/>
        </p:nvSpPr>
        <p:spPr>
          <a:xfrm>
            <a:off x="4761114" y="4523797"/>
            <a:ext cx="13396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MX" sz="1200" b="1" dirty="0">
                <a:solidFill>
                  <a:schemeClr val="tx1"/>
                </a:solidFill>
              </a:rPr>
              <a:t>Centros de </a:t>
            </a:r>
          </a:p>
          <a:p>
            <a:pPr lvl="0" algn="r"/>
            <a:r>
              <a:rPr lang="es-MX" sz="1200" b="1" dirty="0">
                <a:solidFill>
                  <a:schemeClr val="tx1"/>
                </a:solidFill>
              </a:rPr>
              <a:t>faenamiento en </a:t>
            </a:r>
          </a:p>
          <a:p>
            <a:pPr lvl="0" algn="r"/>
            <a:r>
              <a:rPr lang="es-MX" sz="1200" b="1" dirty="0">
                <a:solidFill>
                  <a:schemeClr val="tx1"/>
                </a:solidFill>
              </a:rPr>
              <a:t>funcionamiento</a:t>
            </a:r>
          </a:p>
          <a:p>
            <a:pPr lvl="0" algn="r"/>
            <a:r>
              <a:rPr lang="es-MX" sz="1200" dirty="0">
                <a:solidFill>
                  <a:schemeClr val="tx1"/>
                </a:solidFill>
              </a:rPr>
              <a:t>Santo </a:t>
            </a:r>
          </a:p>
          <a:p>
            <a:pPr lvl="0" algn="r"/>
            <a:r>
              <a:rPr lang="es-MX" sz="1200" dirty="0">
                <a:solidFill>
                  <a:schemeClr val="tx1"/>
                </a:solidFill>
              </a:rPr>
              <a:t>Domingo: 26</a:t>
            </a:r>
          </a:p>
          <a:p>
            <a:pPr lvl="0" algn="r"/>
            <a:r>
              <a:rPr lang="es-MX" sz="1200" dirty="0">
                <a:solidFill>
                  <a:schemeClr val="tx1"/>
                </a:solidFill>
              </a:rPr>
              <a:t>Manabí: 60</a:t>
            </a:r>
            <a:endParaRPr lang="es-MX" sz="12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E053DD1-AB23-3B53-DBBC-0916D4DDECA8}"/>
              </a:ext>
            </a:extLst>
          </p:cNvPr>
          <p:cNvSpPr txBox="1"/>
          <p:nvPr/>
        </p:nvSpPr>
        <p:spPr>
          <a:xfrm>
            <a:off x="7402615" y="1011973"/>
            <a:ext cx="23543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 DOMINGO </a:t>
            </a:r>
          </a:p>
        </p:txBody>
      </p:sp>
    </p:spTree>
    <p:extLst>
      <p:ext uri="{BB962C8B-B14F-4D97-AF65-F5344CB8AC3E}">
        <p14:creationId xmlns:p14="http://schemas.microsoft.com/office/powerpoint/2010/main" val="324590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820450B0-1B01-24DF-A6DC-E5612643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9;p4">
            <a:extLst>
              <a:ext uri="{FF2B5EF4-FFF2-40B4-BE49-F238E27FC236}">
                <a16:creationId xmlns:a16="http://schemas.microsoft.com/office/drawing/2014/main" id="{DD6955F1-5F9F-1DA9-FE13-72414C644766}"/>
              </a:ext>
            </a:extLst>
          </p:cNvPr>
          <p:cNvSpPr txBox="1"/>
          <p:nvPr/>
        </p:nvSpPr>
        <p:spPr>
          <a:xfrm>
            <a:off x="2633011" y="-178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Inocuidad de los Alimentos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7E5287-9D8F-11A3-6267-7CA456317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37A0D5-6342-5F5B-512C-A43D889455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21180" y="724386"/>
            <a:ext cx="8549640" cy="568862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6153EEB-FA77-14EF-00A9-964E6AAF3DEF}"/>
              </a:ext>
            </a:extLst>
          </p:cNvPr>
          <p:cNvSpPr txBox="1"/>
          <p:nvPr/>
        </p:nvSpPr>
        <p:spPr>
          <a:xfrm>
            <a:off x="5082689" y="1358229"/>
            <a:ext cx="61007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600" b="1" i="0" dirty="0">
                <a:solidFill>
                  <a:schemeClr val="tx1"/>
                </a:solidFill>
                <a:latin typeface="Arial" panose="020B0604020202020204" pitchFamily="34" charset="0"/>
              </a:rPr>
              <a:t>CONTROL DE LECHE</a:t>
            </a:r>
          </a:p>
          <a:p>
            <a:pPr lvl="0"/>
            <a:endParaRPr lang="es-EC" sz="1600" b="1" i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/>
            <a:r>
              <a:rPr lang="es-EC" sz="1600" b="1" i="0" dirty="0">
                <a:solidFill>
                  <a:schemeClr val="tx1"/>
                </a:solidFill>
                <a:latin typeface="Arial" panose="020B0604020202020204" pitchFamily="34" charset="0"/>
              </a:rPr>
              <a:t>Leche controlada:                     Leche decomisada:</a:t>
            </a:r>
          </a:p>
          <a:p>
            <a:pPr lvl="1" algn="l"/>
            <a:r>
              <a:rPr lang="es-EC" sz="1600" b="0" i="0" dirty="0">
                <a:solidFill>
                  <a:schemeClr val="tx1"/>
                </a:solidFill>
                <a:latin typeface="Arial" panose="020B0604020202020204" pitchFamily="34" charset="0"/>
              </a:rPr>
              <a:t>Manabí: 257.193                        </a:t>
            </a:r>
            <a:r>
              <a:rPr lang="es-EC" sz="1600" b="1" i="0" dirty="0">
                <a:solidFill>
                  <a:schemeClr val="tx1"/>
                </a:solidFill>
                <a:latin typeface="Arial" panose="020B0604020202020204" pitchFamily="34" charset="0"/>
              </a:rPr>
              <a:t>·</a:t>
            </a:r>
            <a:r>
              <a:rPr lang="es-EC" sz="1600" b="0" i="0" dirty="0">
                <a:solidFill>
                  <a:schemeClr val="tx1"/>
                </a:solidFill>
                <a:latin typeface="Arial" panose="020B0604020202020204" pitchFamily="34" charset="0"/>
              </a:rPr>
              <a:t> 0</a:t>
            </a:r>
          </a:p>
          <a:p>
            <a:pPr lvl="1"/>
            <a:r>
              <a:rPr lang="es-EC" sz="1600" b="0" i="0" dirty="0">
                <a:solidFill>
                  <a:schemeClr val="tx1"/>
                </a:solidFill>
                <a:latin typeface="Arial" panose="020B0604020202020204" pitchFamily="34" charset="0"/>
              </a:rPr>
              <a:t>Santo Domingo: 344.740           </a:t>
            </a:r>
            <a:r>
              <a:rPr lang="es-EC" sz="1600" b="1" i="0" dirty="0">
                <a:solidFill>
                  <a:schemeClr val="tx1"/>
                </a:solidFill>
                <a:latin typeface="Arial" panose="020B0604020202020204" pitchFamily="34" charset="0"/>
              </a:rPr>
              <a:t>·</a:t>
            </a:r>
            <a:r>
              <a:rPr lang="es-EC" sz="1600" b="0" i="0" dirty="0">
                <a:solidFill>
                  <a:schemeClr val="tx1"/>
                </a:solidFill>
                <a:latin typeface="Arial" panose="020B0604020202020204" pitchFamily="34" charset="0"/>
              </a:rPr>
              <a:t> 34.119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BF23109-37F1-4C4C-E361-5DFDACC3A2ED}"/>
              </a:ext>
            </a:extLst>
          </p:cNvPr>
          <p:cNvSpPr txBox="1"/>
          <p:nvPr/>
        </p:nvSpPr>
        <p:spPr>
          <a:xfrm>
            <a:off x="5104991" y="4238864"/>
            <a:ext cx="44404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600" b="1" i="0" dirty="0">
                <a:solidFill>
                  <a:schemeClr val="tx1"/>
                </a:solidFill>
                <a:latin typeface="Arial" panose="020B0604020202020204" pitchFamily="34" charset="0"/>
              </a:rPr>
              <a:t>CAPACITADOS EN INOCUIDAD ALIMENTARIA</a:t>
            </a:r>
          </a:p>
          <a:p>
            <a:pPr lvl="0"/>
            <a:endParaRPr lang="es-EC" sz="1600" b="0" i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/>
            <a:r>
              <a:rPr lang="es-EC" sz="1600" b="0" i="0" dirty="0">
                <a:solidFill>
                  <a:schemeClr val="tx1"/>
                </a:solidFill>
                <a:latin typeface="Arial" panose="020B0604020202020204" pitchFamily="34" charset="0"/>
              </a:rPr>
              <a:t>Manabí: 1.625                                             </a:t>
            </a:r>
          </a:p>
          <a:p>
            <a:pPr lvl="1"/>
            <a:r>
              <a:rPr lang="es-EC" sz="1600" b="0" i="0" dirty="0">
                <a:solidFill>
                  <a:schemeClr val="tx1"/>
                </a:solidFill>
                <a:latin typeface="Arial" panose="020B0604020202020204" pitchFamily="34" charset="0"/>
              </a:rPr>
              <a:t>Santo Domingo: 1.800       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26733854-AB6B-AFE6-7680-3781AAB7CF34}"/>
              </a:ext>
            </a:extLst>
          </p:cNvPr>
          <p:cNvSpPr/>
          <p:nvPr/>
        </p:nvSpPr>
        <p:spPr>
          <a:xfrm>
            <a:off x="2153946" y="1013814"/>
            <a:ext cx="2692298" cy="2263072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4CC31FDC-0273-F009-8EEB-E6E1CA917787}"/>
              </a:ext>
            </a:extLst>
          </p:cNvPr>
          <p:cNvSpPr/>
          <p:nvPr/>
        </p:nvSpPr>
        <p:spPr>
          <a:xfrm>
            <a:off x="2102399" y="1087199"/>
            <a:ext cx="2785207" cy="2187499"/>
          </a:xfrm>
          <a:prstGeom prst="roundRect">
            <a:avLst>
              <a:gd name="adj" fmla="val 10000"/>
            </a:avLst>
          </a:prstGeom>
          <a:blipFill>
            <a:blip r:embed="rId5"/>
            <a:srcRect/>
            <a:stretch>
              <a:fillRect l="-68000" r="-68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EDE4784-A7CA-75C0-43FD-E4AFAFA6EB40}"/>
              </a:ext>
            </a:extLst>
          </p:cNvPr>
          <p:cNvSpPr/>
          <p:nvPr/>
        </p:nvSpPr>
        <p:spPr>
          <a:xfrm>
            <a:off x="2018173" y="3713565"/>
            <a:ext cx="2862234" cy="2405916"/>
          </a:xfrm>
          <a:prstGeom prst="roundRect">
            <a:avLst>
              <a:gd name="adj" fmla="val 10000"/>
            </a:avLst>
          </a:prstGeom>
          <a:blipFill>
            <a:blip r:embed="rId6"/>
            <a:srcRect/>
            <a:stretch>
              <a:fillRect l="-21000" r="-21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092067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77896166-F494-86E9-2F9D-24F79E96E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9BC2B45-25FE-74DD-2681-AA9868150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62B903D-CB28-CECA-1AF7-1D4C388B16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21179" y="752962"/>
            <a:ext cx="8549640" cy="568862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DF5C758-EB42-B139-0B1C-046FFEDAEE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931" y="3187125"/>
            <a:ext cx="5194581" cy="15891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59DF635-DB19-91EF-66A9-697D491D3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931" y="1135300"/>
            <a:ext cx="5194581" cy="158911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0C9D9D8-EAF5-259C-2867-7A840A4BE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932" y="5127438"/>
            <a:ext cx="5194580" cy="1107996"/>
          </a:xfrm>
          <a:prstGeom prst="rect">
            <a:avLst/>
          </a:prstGeom>
        </p:spPr>
      </p:pic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19FB30F1-37E4-24C6-30F9-9FB306974368}"/>
              </a:ext>
            </a:extLst>
          </p:cNvPr>
          <p:cNvSpPr txBox="1"/>
          <p:nvPr/>
        </p:nvSpPr>
        <p:spPr>
          <a:xfrm>
            <a:off x="2575887" y="11289"/>
            <a:ext cx="704022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es-EC" sz="2500" b="1" dirty="0">
                <a:solidFill>
                  <a:srgbClr val="2E2D91"/>
                </a:solidFill>
                <a:sym typeface="Barlow Condensed Medium"/>
              </a:rPr>
              <a:t>Registro de Insumos Agropecuarios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A1C31A-D19F-40D9-5233-444B900AD376}"/>
              </a:ext>
            </a:extLst>
          </p:cNvPr>
          <p:cNvSpPr txBox="1"/>
          <p:nvPr/>
        </p:nvSpPr>
        <p:spPr>
          <a:xfrm>
            <a:off x="4836318" y="1535723"/>
            <a:ext cx="399743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800" b="1" i="0" dirty="0">
                <a:solidFill>
                  <a:schemeClr val="bg1"/>
                </a:solidFill>
                <a:latin typeface="Arial" panose="020B0604020202020204" pitchFamily="34" charset="0"/>
              </a:rPr>
              <a:t>PRODUCTOS INSPECCIONADOS</a:t>
            </a:r>
          </a:p>
          <a:p>
            <a:pPr lvl="1"/>
            <a:r>
              <a:rPr lang="es-EC" sz="1600" i="0" dirty="0">
                <a:solidFill>
                  <a:schemeClr val="bg1"/>
                </a:solidFill>
                <a:latin typeface="Arial" panose="020B0604020202020204" pitchFamily="34" charset="0"/>
              </a:rPr>
              <a:t>Manabí: 272                                               </a:t>
            </a:r>
          </a:p>
          <a:p>
            <a:pPr lvl="1"/>
            <a:r>
              <a:rPr lang="es-EC" sz="1600" i="0" dirty="0">
                <a:solidFill>
                  <a:schemeClr val="bg1"/>
                </a:solidFill>
                <a:latin typeface="Arial" panose="020B0604020202020204" pitchFamily="34" charset="0"/>
              </a:rPr>
              <a:t>Santo Domingo: 308                           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A12860-BB91-A912-7744-8F530E65CBEA}"/>
              </a:ext>
            </a:extLst>
          </p:cNvPr>
          <p:cNvSpPr txBox="1"/>
          <p:nvPr/>
        </p:nvSpPr>
        <p:spPr>
          <a:xfrm>
            <a:off x="4836318" y="3316776"/>
            <a:ext cx="497919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900" b="1" i="0" dirty="0">
                <a:solidFill>
                  <a:schemeClr val="bg1"/>
                </a:solidFill>
                <a:latin typeface="Arial" panose="020B0604020202020204" pitchFamily="34" charset="0"/>
              </a:rPr>
              <a:t>TRÁMITES FERTILIZANTES, ÁGRICOLAS Y PECUARIOS </a:t>
            </a:r>
          </a:p>
          <a:p>
            <a:pPr lvl="0"/>
            <a:r>
              <a:rPr lang="es-EC" sz="1600" b="1" i="0" dirty="0">
                <a:solidFill>
                  <a:schemeClr val="bg1"/>
                </a:solidFill>
                <a:latin typeface="Arial" panose="020B0604020202020204" pitchFamily="34" charset="0"/>
              </a:rPr>
              <a:t>Recibidos y atendidos</a:t>
            </a:r>
          </a:p>
          <a:p>
            <a:pPr lvl="1"/>
            <a:r>
              <a:rPr lang="es-EC" sz="1500" i="0" dirty="0">
                <a:solidFill>
                  <a:schemeClr val="bg1"/>
                </a:solidFill>
                <a:latin typeface="Arial" panose="020B0604020202020204" pitchFamily="34" charset="0"/>
              </a:rPr>
              <a:t>Manabí: 31                                                                                         </a:t>
            </a:r>
          </a:p>
          <a:p>
            <a:pPr lvl="1"/>
            <a:r>
              <a:rPr lang="es-EC" sz="1500" i="0" dirty="0">
                <a:solidFill>
                  <a:schemeClr val="bg1"/>
                </a:solidFill>
                <a:latin typeface="Arial" panose="020B0604020202020204" pitchFamily="34" charset="0"/>
              </a:rPr>
              <a:t>Santo Domingo: 137                                                            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AE6CC22-A9A3-1F6A-9BEC-D44B4E662483}"/>
              </a:ext>
            </a:extLst>
          </p:cNvPr>
          <p:cNvSpPr txBox="1"/>
          <p:nvPr/>
        </p:nvSpPr>
        <p:spPr>
          <a:xfrm>
            <a:off x="4836318" y="5157918"/>
            <a:ext cx="6100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800" b="1" i="0" dirty="0">
                <a:solidFill>
                  <a:schemeClr val="bg1"/>
                </a:solidFill>
                <a:latin typeface="Arial" panose="020B0604020202020204" pitchFamily="34" charset="0"/>
              </a:rPr>
              <a:t>CAPACITACIONES </a:t>
            </a:r>
          </a:p>
          <a:p>
            <a:pPr lvl="0"/>
            <a:r>
              <a:rPr lang="es-EC" sz="1600" b="1" i="0" dirty="0">
                <a:solidFill>
                  <a:schemeClr val="bg1"/>
                </a:solidFill>
                <a:latin typeface="Arial" panose="020B0604020202020204" pitchFamily="34" charset="0"/>
              </a:rPr>
              <a:t>Personas capacitadas</a:t>
            </a:r>
          </a:p>
          <a:p>
            <a:pPr lvl="1"/>
            <a:r>
              <a:rPr lang="es-EC" sz="1600" i="0" dirty="0">
                <a:solidFill>
                  <a:schemeClr val="bg1"/>
                </a:solidFill>
                <a:latin typeface="Arial" panose="020B0604020202020204" pitchFamily="34" charset="0"/>
              </a:rPr>
              <a:t>Manabí: 157                                                        </a:t>
            </a:r>
          </a:p>
          <a:p>
            <a:pPr lvl="1"/>
            <a:r>
              <a:rPr lang="es-EC" sz="1600" i="0" dirty="0">
                <a:solidFill>
                  <a:schemeClr val="bg1"/>
                </a:solidFill>
                <a:latin typeface="Arial" panose="020B0604020202020204" pitchFamily="34" charset="0"/>
              </a:rPr>
              <a:t>Santo Domingo: 85                                            </a:t>
            </a:r>
            <a:endParaRPr lang="es-EC" sz="150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7FB91C31-63B3-99CE-3B2F-415174676D95}"/>
              </a:ext>
            </a:extLst>
          </p:cNvPr>
          <p:cNvSpPr/>
          <p:nvPr/>
        </p:nvSpPr>
        <p:spPr>
          <a:xfrm>
            <a:off x="2080085" y="1060983"/>
            <a:ext cx="2540847" cy="1835779"/>
          </a:xfrm>
          <a:prstGeom prst="roundRect">
            <a:avLst>
              <a:gd name="adj" fmla="val 10000"/>
            </a:avLst>
          </a:prstGeom>
          <a:blipFill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19C08B9D-C62F-2BA0-C202-D1C9CEEAC219}"/>
              </a:ext>
            </a:extLst>
          </p:cNvPr>
          <p:cNvSpPr/>
          <p:nvPr/>
        </p:nvSpPr>
        <p:spPr>
          <a:xfrm>
            <a:off x="2080085" y="3158111"/>
            <a:ext cx="2540846" cy="1787356"/>
          </a:xfrm>
          <a:prstGeom prst="roundRect">
            <a:avLst>
              <a:gd name="adj" fmla="val 10000"/>
            </a:avLst>
          </a:prstGeom>
          <a:blipFill>
            <a:blip r:embed="rId7"/>
            <a:srcRect/>
            <a:stretch>
              <a:fillRect t="-35000" b="-3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03A5B9-67F3-44D2-41E1-F218BA32A7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8789" y="5192652"/>
            <a:ext cx="2532142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14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6318D588-4D45-7C28-A45E-9417231E2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B0A97E1-165E-B712-25B8-3BF2E3EA3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1D7F2BD-522A-A539-C216-F99D8359EC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21180" y="726758"/>
            <a:ext cx="8549640" cy="5699760"/>
          </a:xfrm>
          <a:prstGeom prst="rect">
            <a:avLst/>
          </a:prstGeom>
        </p:spPr>
      </p:pic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11F1C924-F245-28AA-EECF-6CE878FB4048}"/>
              </a:ext>
            </a:extLst>
          </p:cNvPr>
          <p:cNvSpPr txBox="1"/>
          <p:nvPr/>
        </p:nvSpPr>
        <p:spPr>
          <a:xfrm>
            <a:off x="2525871" y="-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dirty="0">
                <a:solidFill>
                  <a:srgbClr val="2E2D91"/>
                </a:solidFill>
              </a:rPr>
              <a:t>Laboratorios</a:t>
            </a: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 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6B7E1DF4-D008-1E71-EDA1-85D306099085}"/>
              </a:ext>
            </a:extLst>
          </p:cNvPr>
          <p:cNvSpPr/>
          <p:nvPr/>
        </p:nvSpPr>
        <p:spPr>
          <a:xfrm>
            <a:off x="1964738" y="838489"/>
            <a:ext cx="2038409" cy="1236035"/>
          </a:xfrm>
          <a:prstGeom prst="roundRect">
            <a:avLst>
              <a:gd name="adj" fmla="val 10000"/>
            </a:avLst>
          </a:prstGeom>
          <a:blipFill>
            <a:blip r:embed="rId5"/>
            <a:srcRect/>
            <a:stretch>
              <a:fillRect l="-4000" r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50CDB06-720E-945B-82CC-C1B3E8D90316}"/>
              </a:ext>
            </a:extLst>
          </p:cNvPr>
          <p:cNvSpPr/>
          <p:nvPr/>
        </p:nvSpPr>
        <p:spPr>
          <a:xfrm>
            <a:off x="1964738" y="2265492"/>
            <a:ext cx="2038409" cy="1236035"/>
          </a:xfrm>
          <a:prstGeom prst="roundRect">
            <a:avLst>
              <a:gd name="adj" fmla="val 10000"/>
            </a:avLst>
          </a:prstGeom>
          <a:blipFill>
            <a:blip r:embed="rId6"/>
            <a:srcRect/>
            <a:stretch>
              <a:fillRect l="-4000" r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2CAE9DE-B1EB-6E03-B2C3-9DEF6B61C14D}"/>
              </a:ext>
            </a:extLst>
          </p:cNvPr>
          <p:cNvSpPr/>
          <p:nvPr/>
        </p:nvSpPr>
        <p:spPr>
          <a:xfrm>
            <a:off x="1964738" y="3677883"/>
            <a:ext cx="2038409" cy="1236035"/>
          </a:xfrm>
          <a:prstGeom prst="roundRect">
            <a:avLst>
              <a:gd name="adj" fmla="val 10000"/>
            </a:avLst>
          </a:prstGeom>
          <a:blipFill>
            <a:blip r:embed="rId7"/>
            <a:srcRect/>
            <a:stretch>
              <a:fillRect l="-18000" r="-18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C77E52FC-690D-66C1-C03C-3B97F60450B1}"/>
              </a:ext>
            </a:extLst>
          </p:cNvPr>
          <p:cNvSpPr/>
          <p:nvPr/>
        </p:nvSpPr>
        <p:spPr>
          <a:xfrm>
            <a:off x="1964738" y="5085239"/>
            <a:ext cx="2038409" cy="1236035"/>
          </a:xfrm>
          <a:prstGeom prst="roundRect">
            <a:avLst>
              <a:gd name="adj" fmla="val 10000"/>
            </a:avLst>
          </a:prstGeom>
          <a:blipFill>
            <a:blip r:embed="rId8"/>
            <a:srcRect/>
            <a:stretch>
              <a:fillRect l="-4000" r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DBCABD5-8918-183C-BA00-9A0F10C50C08}"/>
              </a:ext>
            </a:extLst>
          </p:cNvPr>
          <p:cNvSpPr txBox="1"/>
          <p:nvPr/>
        </p:nvSpPr>
        <p:spPr>
          <a:xfrm>
            <a:off x="4197735" y="1043981"/>
            <a:ext cx="610076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600" b="1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ANÁLISIS</a:t>
            </a:r>
            <a:r>
              <a:rPr lang="es-EC" sz="1800" b="1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 DIAGNÓSTICO VEGETAL</a:t>
            </a:r>
          </a:p>
          <a:p>
            <a:pPr lvl="1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Manabí: 1.332</a:t>
            </a:r>
          </a:p>
          <a:p>
            <a:pPr lvl="1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Santo Domingo: 582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CE29937-2187-0CB7-7994-9A26E4F6E7FE}"/>
              </a:ext>
            </a:extLst>
          </p:cNvPr>
          <p:cNvSpPr txBox="1"/>
          <p:nvPr/>
        </p:nvSpPr>
        <p:spPr>
          <a:xfrm>
            <a:off x="4212975" y="2408704"/>
            <a:ext cx="6100762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600" b="1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ANÁLISIS DIAGNÓSTICO ANIMAL         </a:t>
            </a:r>
          </a:p>
          <a:p>
            <a:pPr lvl="1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Manabí:   742                                           </a:t>
            </a:r>
          </a:p>
          <a:p>
            <a:pPr lvl="1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Santo Domingo: 3.116                            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846740C-E384-C263-F968-BC61AE62CA2F}"/>
              </a:ext>
            </a:extLst>
          </p:cNvPr>
          <p:cNvSpPr txBox="1"/>
          <p:nvPr/>
        </p:nvSpPr>
        <p:spPr>
          <a:xfrm>
            <a:off x="4263660" y="3772515"/>
            <a:ext cx="40421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600" b="1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ANÁLISIS DIAGNÓSTICO CALIDAD </a:t>
            </a:r>
          </a:p>
          <a:p>
            <a:pPr lvl="0"/>
            <a:r>
              <a:rPr lang="es-EC" sz="1600" b="1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LECHE CRUDA</a:t>
            </a:r>
          </a:p>
          <a:p>
            <a:pPr lvl="1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Manabí: 28</a:t>
            </a:r>
          </a:p>
          <a:p>
            <a:pPr lvl="1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Santo Domingo: 0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398E8397-9C96-6769-3404-24BAFF155AA6}"/>
              </a:ext>
            </a:extLst>
          </p:cNvPr>
          <p:cNvSpPr txBox="1"/>
          <p:nvPr/>
        </p:nvSpPr>
        <p:spPr>
          <a:xfrm>
            <a:off x="4278900" y="5331725"/>
            <a:ext cx="61007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C" sz="1600" b="1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TÉCNICAS IMPLEMENTADAS </a:t>
            </a:r>
          </a:p>
          <a:p>
            <a:pPr lvl="0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Manabí: 4</a:t>
            </a:r>
          </a:p>
          <a:p>
            <a:pPr lvl="0"/>
            <a:r>
              <a:rPr lang="es-EC" sz="16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Santo Domingo: 12</a:t>
            </a:r>
            <a:endParaRPr lang="es-EC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991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12F07979-40A2-9E61-DF53-65C1A706A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B852AFB-C974-043F-A46F-DF61510B9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9B13D360-A5EE-F4A6-450F-746B6B729A86}"/>
              </a:ext>
            </a:extLst>
          </p:cNvPr>
          <p:cNvSpPr txBox="1"/>
          <p:nvPr/>
        </p:nvSpPr>
        <p:spPr>
          <a:xfrm>
            <a:off x="2597122" y="-17709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es-EC" sz="2500" b="1" dirty="0">
                <a:solidFill>
                  <a:srgbClr val="2E2D91"/>
                </a:solidFill>
                <a:sym typeface="Barlow Condensed Medium"/>
              </a:rPr>
              <a:t>Administrativo Financiero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FE72D0D-8A4E-A04E-D80E-63F71689D8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05466" y="582503"/>
            <a:ext cx="8981067" cy="598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47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EC7137E8-C68B-F792-C7F3-8645A5DBD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330D8EE-56FC-DB26-F567-5D38DB60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757" y="5194300"/>
            <a:ext cx="3342277" cy="1663700"/>
          </a:xfrm>
          <a:prstGeom prst="rect">
            <a:avLst/>
          </a:prstGeom>
        </p:spPr>
      </p:pic>
      <p:sp>
        <p:nvSpPr>
          <p:cNvPr id="119" name="Google Shape;119;p4">
            <a:extLst>
              <a:ext uri="{FF2B5EF4-FFF2-40B4-BE49-F238E27FC236}">
                <a16:creationId xmlns:a16="http://schemas.microsoft.com/office/drawing/2014/main" id="{27C17DC6-CCAF-6FFF-7A74-F80C8E95CC11}"/>
              </a:ext>
            </a:extLst>
          </p:cNvPr>
          <p:cNvSpPr txBox="1"/>
          <p:nvPr/>
        </p:nvSpPr>
        <p:spPr>
          <a:xfrm>
            <a:off x="2620130" y="-22862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u="none" strike="noStrike" cap="none" dirty="0">
                <a:solidFill>
                  <a:srgbClr val="2E2D91"/>
                </a:solidFill>
                <a:ea typeface="Arial"/>
                <a:sym typeface="Arial"/>
              </a:rPr>
              <a:t>Compromisos 2025</a:t>
            </a:r>
            <a:endParaRPr sz="2500" b="1" u="none" strike="noStrike" cap="none" dirty="0">
              <a:solidFill>
                <a:srgbClr val="2E2D91"/>
              </a:solidFill>
              <a:ea typeface="Arial"/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5E24F84-1BBA-782E-A966-5B427DBF1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442" y="712470"/>
            <a:ext cx="8549640" cy="569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68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891</Words>
  <Application>Microsoft Macintosh PowerPoint</Application>
  <PresentationFormat>Panorámica</PresentationFormat>
  <Paragraphs>200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Barlow Condensed Medium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cajasmarcia@gmail.com</dc:creator>
  <cp:lastModifiedBy>DANIEL ALEJANDRO ACOSTA HERRERA</cp:lastModifiedBy>
  <cp:revision>58</cp:revision>
  <cp:lastPrinted>2026-03-20T19:04:54Z</cp:lastPrinted>
  <dcterms:created xsi:type="dcterms:W3CDTF">2021-05-27T23:45:58Z</dcterms:created>
  <dcterms:modified xsi:type="dcterms:W3CDTF">2026-04-23T19:35:13Z</dcterms:modified>
</cp:coreProperties>
</file>