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40" roundtripDataSignature="AMtx7mhh2kU3rP1s7yl3Wb5PhraWPDKI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CAMBIAR EL NOMBRE DE LA INSTITUCIÓN TOMANDO EN CUENTA LA TIPOGRAFÍA GUBERNAMENTAL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</a:t>
            </a:r>
            <a:endParaRPr/>
          </a:p>
        </p:txBody>
      </p:sp>
      <p:sp>
        <p:nvSpPr>
          <p:cNvPr id="93" name="Google Shape;9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</a:t>
            </a:r>
            <a:endParaRPr/>
          </a:p>
        </p:txBody>
      </p:sp>
      <p:sp>
        <p:nvSpPr>
          <p:cNvPr id="103" name="Google Shape;103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</a:t>
            </a:r>
            <a:endParaRPr/>
          </a:p>
        </p:txBody>
      </p:sp>
      <p:sp>
        <p:nvSpPr>
          <p:cNvPr id="108" name="Google Shape;108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Otro color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6" name="Google Shape;366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INCLUIR LA INFORMACION DE CULTIVOS MONITOREADOS EN ORELLANA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4" name="Google Shape;434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5" name="Google Shape;465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3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1" name="Google Shape;471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3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9" name="Google Shape;479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INCLUIR EL LOGO BPA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3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3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0" name="Google Shape;500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4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9" name="Google Shape;529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4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3" name="Google Shape;543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4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4" name="Google Shape;554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4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8" name="Google Shape;568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4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4" name="Google Shape;574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4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5" name="Google Shape;585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4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1" name="Google Shape;591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4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CAMBIAR EL NOMBRE DE LA INSTITUCIÓN TOMANDO EN CUENTA LA TIPOGRAFÍA GUBERNAMENTAL</a:t>
            </a:r>
            <a:endParaRPr/>
          </a:p>
        </p:txBody>
      </p:sp>
      <p:sp>
        <p:nvSpPr>
          <p:cNvPr id="610" name="Google Shape;6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b="0" i="0" sz="2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b="0" i="0" sz="3200"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5" name="Google Shape;55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 sz="16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6" name="Google Shape;56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 sz="16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png"/><Relationship Id="rId4" Type="http://schemas.openxmlformats.org/officeDocument/2006/relationships/image" Target="../media/image18.jpg"/><Relationship Id="rId5" Type="http://schemas.openxmlformats.org/officeDocument/2006/relationships/image" Target="../media/image21.jpg"/><Relationship Id="rId6" Type="http://schemas.openxmlformats.org/officeDocument/2006/relationships/image" Target="../media/image2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4.png"/><Relationship Id="rId4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6.png"/><Relationship Id="rId4" Type="http://schemas.openxmlformats.org/officeDocument/2006/relationships/image" Target="../media/image28.jpg"/><Relationship Id="rId5" Type="http://schemas.openxmlformats.org/officeDocument/2006/relationships/image" Target="../media/image26.jpg"/><Relationship Id="rId6" Type="http://schemas.openxmlformats.org/officeDocument/2006/relationships/image" Target="../media/image2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7.png"/><Relationship Id="rId4" Type="http://schemas.openxmlformats.org/officeDocument/2006/relationships/image" Target="../media/image30.jpg"/><Relationship Id="rId5" Type="http://schemas.openxmlformats.org/officeDocument/2006/relationships/image" Target="../media/image3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6.png"/><Relationship Id="rId4" Type="http://schemas.openxmlformats.org/officeDocument/2006/relationships/image" Target="../media/image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2.png"/><Relationship Id="rId4" Type="http://schemas.openxmlformats.org/officeDocument/2006/relationships/image" Target="../media/image38.jpg"/><Relationship Id="rId5" Type="http://schemas.openxmlformats.org/officeDocument/2006/relationships/image" Target="../media/image43.jpg"/><Relationship Id="rId6" Type="http://schemas.openxmlformats.org/officeDocument/2006/relationships/image" Target="../media/image41.jpg"/><Relationship Id="rId7" Type="http://schemas.openxmlformats.org/officeDocument/2006/relationships/image" Target="../media/image40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530966" y="1646032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s-EC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Zona 2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530966" y="3657758"/>
            <a:ext cx="2279470" cy="1569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s-EC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Pichincha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s-EC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Napo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s-EC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Orellana</a:t>
            </a:r>
            <a:endParaRPr b="1" i="1" sz="3500" u="none" cap="none" strike="noStrike">
              <a:solidFill>
                <a:srgbClr val="3D3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ISIÓN&#10;&#10;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&#10;&#10;" id="95" name="Google Shape;9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190" y="1175365"/>
            <a:ext cx="5659972" cy="505504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623668" y="3272405"/>
            <a:ext cx="2107274" cy="2631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C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MISIÓN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C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</a:t>
            </a:r>
            <a:endParaRPr/>
          </a:p>
        </p:txBody>
      </p:sp>
      <p:sp>
        <p:nvSpPr>
          <p:cNvPr id="97" name="Google Shape;97;p18"/>
          <p:cNvSpPr txBox="1"/>
          <p:nvPr/>
        </p:nvSpPr>
        <p:spPr>
          <a:xfrm>
            <a:off x="3251557" y="3503238"/>
            <a:ext cx="2075990" cy="2169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C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VISIÓN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 2029 la Agencia de Regulación y Control Fito y Zoosanitario – AGROCALIDAD será reconocida nacional e internacionalmente por su alto grado de eficiencia en su gestión.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4958" y="1468263"/>
            <a:ext cx="5908852" cy="428861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3458307" y="496494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La Agencia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3458307" y="270716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Objetivos Estratégicos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p20"/>
          <p:cNvGrpSpPr/>
          <p:nvPr/>
        </p:nvGrpSpPr>
        <p:grpSpPr>
          <a:xfrm>
            <a:off x="196971" y="536223"/>
            <a:ext cx="11746671" cy="6801789"/>
            <a:chOff x="196971" y="536223"/>
            <a:chExt cx="11746671" cy="6801789"/>
          </a:xfrm>
        </p:grpSpPr>
        <p:sp>
          <p:nvSpPr>
            <p:cNvPr id="113" name="Google Shape;113;p20"/>
            <p:cNvSpPr txBox="1"/>
            <p:nvPr/>
          </p:nvSpPr>
          <p:spPr>
            <a:xfrm>
              <a:off x="196971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EC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inocuidad de los productos agropecuarios para consumo interno y exportación.</a:t>
              </a:r>
              <a:endParaRPr/>
            </a:p>
          </p:txBody>
        </p:sp>
        <p:sp>
          <p:nvSpPr>
            <p:cNvPr id="114" name="Google Shape;114;p20"/>
            <p:cNvSpPr txBox="1"/>
            <p:nvPr/>
          </p:nvSpPr>
          <p:spPr>
            <a:xfrm>
              <a:off x="2775109" y="1596216"/>
              <a:ext cx="2742256" cy="584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EC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Fortalecimiento de capacidades institucionales.</a:t>
              </a:r>
              <a:endParaRPr/>
            </a:p>
          </p:txBody>
        </p:sp>
        <p:sp>
          <p:nvSpPr>
            <p:cNvPr id="115" name="Google Shape;115;p20"/>
            <p:cNvSpPr txBox="1"/>
            <p:nvPr/>
          </p:nvSpPr>
          <p:spPr>
            <a:xfrm>
              <a:off x="7097890" y="1273108"/>
              <a:ext cx="3396502" cy="10772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EC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calidad, seguridad y eficacia de los insumos agropecuarios de producción local e importados.</a:t>
              </a:r>
              <a:endParaRPr/>
            </a:p>
          </p:txBody>
        </p:sp>
        <p:sp>
          <p:nvSpPr>
            <p:cNvPr id="116" name="Google Shape;116;p20"/>
            <p:cNvSpPr txBox="1"/>
            <p:nvPr/>
          </p:nvSpPr>
          <p:spPr>
            <a:xfrm>
              <a:off x="9201386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EC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calidad fito y zoosanitaria de los productos agropecuarios de consumo interno y exportación.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Gemini_Generated_Image_aai9reaai9reaai9.png" id="117" name="Google Shape;117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38100" y="2074334"/>
              <a:ext cx="9574688" cy="5263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17111" y="2595539"/>
              <a:ext cx="701976" cy="6943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24318" y="917221"/>
              <a:ext cx="643838" cy="6285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2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381646" y="536223"/>
              <a:ext cx="828991" cy="726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2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195231" y="2569214"/>
              <a:ext cx="754567" cy="7206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2452" y="625684"/>
            <a:ext cx="8549641" cy="5699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4413" y="4161112"/>
            <a:ext cx="8549650" cy="216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2970" y="4149669"/>
            <a:ext cx="8549650" cy="216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2450" y="4160852"/>
            <a:ext cx="8549650" cy="216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 txBox="1"/>
          <p:nvPr/>
        </p:nvSpPr>
        <p:spPr>
          <a:xfrm>
            <a:off x="1826623" y="4487497"/>
            <a:ext cx="17439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Realizar operativos interinstitucionales para el control de comercialización de productos no registrados y de contrabando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3837122" y="4197214"/>
            <a:ext cx="21009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Ejecutar controles de murciélagos hematófagos en los sitios con mayor cantidad de problemas. Se levanta la incidencia de mordeduras para hacer un mapa de acciones emergentes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5948951" y="4493660"/>
            <a:ext cx="21009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Autorizar centros de pesaje bovino en las parroquias, a fin de definir el precio de ganado en pie de finca cuando lleguen los compradores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8222116" y="4347021"/>
            <a:ext cx="18726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Capacitaciones en campo y no en aulas o espacios formales; para conocer de manera vivencial (se accionará en las escuelas de campo agropecuarias)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"/>
          <p:cNvSpPr txBox="1"/>
          <p:nvPr/>
        </p:nvSpPr>
        <p:spPr>
          <a:xfrm>
            <a:off x="2664232" y="32658"/>
            <a:ext cx="8549640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Compromisos Rendición de Cuentas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5994" y="702500"/>
            <a:ext cx="8549640" cy="569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2664232" y="32658"/>
            <a:ext cx="8549640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Compromisos Rendición de Cuentas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2700" y="4847783"/>
            <a:ext cx="1279402" cy="130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9975" y="1074449"/>
            <a:ext cx="4781550" cy="89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9975" y="2419600"/>
            <a:ext cx="4884550" cy="89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9975" y="3751897"/>
            <a:ext cx="4928851" cy="89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9975" y="5084199"/>
            <a:ext cx="4928851" cy="89665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 txBox="1"/>
          <p:nvPr/>
        </p:nvSpPr>
        <p:spPr>
          <a:xfrm>
            <a:off x="4134025" y="5185746"/>
            <a:ext cx="4313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Informar a los GADs Municipales de la zona 2, los productos agrícolas que se encuentran aperturados los mercados y los requisitos que se deben cumplir.</a:t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1"/>
          <p:cNvSpPr txBox="1"/>
          <p:nvPr/>
        </p:nvSpPr>
        <p:spPr>
          <a:xfrm>
            <a:off x="4097266" y="3739622"/>
            <a:ext cx="4995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Socializar con los miembros de la Asociación Agroproductiva de pitahaya y cacao La Unión y demás interesados, el procedimiento para la certificación de BPA y el listado de insumos agropecuarios que se pueden utilizar en este cultivo.</a:t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1"/>
          <p:cNvSpPr txBox="1"/>
          <p:nvPr/>
        </p:nvSpPr>
        <p:spPr>
          <a:xfrm>
            <a:off x="4141659" y="2424481"/>
            <a:ext cx="4603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Solicitar a la Coordinación General de Insumos Agropecuarios, el listado de insumos que pueden ser utilizados en el cultivo de guayaba y en caso de no existir solicitar a las empresas que registren productos.</a:t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1"/>
          <p:cNvSpPr txBox="1"/>
          <p:nvPr/>
        </p:nvSpPr>
        <p:spPr>
          <a:xfrm>
            <a:off x="4138988" y="1169335"/>
            <a:ext cx="4603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Remitir a INIAP un comunicado solicitando la guía para el cultivo de guayaba y si la Institución dispone de material de propagación certificado.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2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3">
            <a:alphaModFix/>
          </a:blip>
          <a:srcRect b="7204" l="0" r="0" t="2876"/>
          <a:stretch/>
        </p:blipFill>
        <p:spPr>
          <a:xfrm>
            <a:off x="2522459" y="342537"/>
            <a:ext cx="6896710" cy="620150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2"/>
          <p:cNvSpPr txBox="1"/>
          <p:nvPr/>
        </p:nvSpPr>
        <p:spPr>
          <a:xfrm>
            <a:off x="2664231" y="32658"/>
            <a:ext cx="5364953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Objetivos Estratégicos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2"/>
          <p:cNvSpPr txBox="1"/>
          <p:nvPr/>
        </p:nvSpPr>
        <p:spPr>
          <a:xfrm>
            <a:off x="5343526" y="637789"/>
            <a:ext cx="138835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Incrementar la garantía de la inocuidad de los productos agropecuarios para consumo interno y exportación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2801406" y="2649650"/>
            <a:ext cx="1742019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Incrementar la garantía de la calidad, seguridad y eficacia de los insumos agropecuarios de producción local e importados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7659764" y="2656299"/>
            <a:ext cx="138422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Incrementar la calidad fito y zoosanitaria de los productos agropecuarios para consumo interno y exportación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2"/>
          <p:cNvSpPr txBox="1"/>
          <p:nvPr/>
        </p:nvSpPr>
        <p:spPr>
          <a:xfrm>
            <a:off x="5298200" y="5029201"/>
            <a:ext cx="1388355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Fortalecer las capacidades institucionales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3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3"/>
          <p:cNvSpPr txBox="1"/>
          <p:nvPr/>
        </p:nvSpPr>
        <p:spPr>
          <a:xfrm>
            <a:off x="2664231" y="32658"/>
            <a:ext cx="973435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Ejecución Política Pública:</a:t>
            </a:r>
            <a:endParaRPr/>
          </a:p>
        </p:txBody>
      </p:sp>
      <p:pic>
        <p:nvPicPr>
          <p:cNvPr id="175" name="Google Shape;17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5994" y="702500"/>
            <a:ext cx="8549640" cy="569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3"/>
          <p:cNvSpPr/>
          <p:nvPr/>
        </p:nvSpPr>
        <p:spPr>
          <a:xfrm>
            <a:off x="4466941" y="2627805"/>
            <a:ext cx="1292672" cy="97998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3"/>
          <p:cNvSpPr/>
          <p:nvPr/>
        </p:nvSpPr>
        <p:spPr>
          <a:xfrm>
            <a:off x="5428072" y="4123501"/>
            <a:ext cx="1270413" cy="97998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3"/>
          <p:cNvSpPr/>
          <p:nvPr/>
        </p:nvSpPr>
        <p:spPr>
          <a:xfrm>
            <a:off x="6432389" y="1569199"/>
            <a:ext cx="1404540" cy="97998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3"/>
          <p:cNvSpPr/>
          <p:nvPr/>
        </p:nvSpPr>
        <p:spPr>
          <a:xfrm>
            <a:off x="2997318" y="5473918"/>
            <a:ext cx="976679" cy="97998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3"/>
          <p:cNvSpPr/>
          <p:nvPr/>
        </p:nvSpPr>
        <p:spPr>
          <a:xfrm>
            <a:off x="8092474" y="5336132"/>
            <a:ext cx="976679" cy="97998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3"/>
          <p:cNvSpPr/>
          <p:nvPr/>
        </p:nvSpPr>
        <p:spPr>
          <a:xfrm>
            <a:off x="7776163" y="5176935"/>
            <a:ext cx="1586549" cy="97998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3"/>
          <p:cNvSpPr/>
          <p:nvPr/>
        </p:nvSpPr>
        <p:spPr>
          <a:xfrm>
            <a:off x="4376777" y="1211622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3"/>
          <p:cNvSpPr/>
          <p:nvPr/>
        </p:nvSpPr>
        <p:spPr>
          <a:xfrm>
            <a:off x="4376777" y="1210569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3"/>
          <p:cNvSpPr/>
          <p:nvPr/>
        </p:nvSpPr>
        <p:spPr>
          <a:xfrm>
            <a:off x="4397867" y="1201659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3"/>
          <p:cNvSpPr txBox="1"/>
          <p:nvPr/>
        </p:nvSpPr>
        <p:spPr>
          <a:xfrm>
            <a:off x="4466941" y="1357862"/>
            <a:ext cx="1292672" cy="979983"/>
          </a:xfrm>
          <a:prstGeom prst="rect">
            <a:avLst/>
          </a:prstGeom>
          <a:noFill/>
          <a:ln>
            <a:noFill/>
          </a:ln>
        </p:spPr>
        <p:txBody>
          <a:bodyPr anchorCtr="0" anchor="t" bIns="49525" lIns="49525" spcFirstLastPara="1" rIns="49525" wrap="square" tIns="495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s-EC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Interculturales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1" marL="57150" marR="0" rtl="0" algn="l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es-EC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indígena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1" marL="57150" marR="0" rtl="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es-EC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montubio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1" marL="57150" marR="0" rtl="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es-EC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afroecuatoriano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1" marL="57150" marR="0" rtl="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es-EC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122 mestizos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3"/>
          <p:cNvSpPr/>
          <p:nvPr/>
        </p:nvSpPr>
        <p:spPr>
          <a:xfrm>
            <a:off x="6457441" y="1245098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3"/>
          <p:cNvSpPr/>
          <p:nvPr/>
        </p:nvSpPr>
        <p:spPr>
          <a:xfrm>
            <a:off x="6455346" y="1236374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3"/>
          <p:cNvSpPr/>
          <p:nvPr/>
        </p:nvSpPr>
        <p:spPr>
          <a:xfrm>
            <a:off x="6469960" y="1238462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3"/>
          <p:cNvSpPr txBox="1"/>
          <p:nvPr/>
        </p:nvSpPr>
        <p:spPr>
          <a:xfrm>
            <a:off x="6530794" y="1441655"/>
            <a:ext cx="1404540" cy="979983"/>
          </a:xfrm>
          <a:prstGeom prst="rect">
            <a:avLst/>
          </a:prstGeom>
          <a:noFill/>
          <a:ln>
            <a:noFill/>
          </a:ln>
        </p:spPr>
        <p:txBody>
          <a:bodyPr anchorCtr="0" anchor="t" bIns="49525" lIns="49525" spcFirstLastPara="1" rIns="49525" wrap="square" tIns="495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s-EC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Discapacidades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1" marL="57150" marR="0" rtl="0" algn="l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es-EC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persona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1" marL="57150" marR="0" rtl="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es-EC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servidores sustitutos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3"/>
          <p:cNvSpPr/>
          <p:nvPr/>
        </p:nvSpPr>
        <p:spPr>
          <a:xfrm>
            <a:off x="5442160" y="4123501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3"/>
          <p:cNvSpPr/>
          <p:nvPr/>
        </p:nvSpPr>
        <p:spPr>
          <a:xfrm>
            <a:off x="5428072" y="4141049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3"/>
          <p:cNvSpPr/>
          <p:nvPr/>
        </p:nvSpPr>
        <p:spPr>
          <a:xfrm>
            <a:off x="5417108" y="4139857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3"/>
          <p:cNvSpPr txBox="1"/>
          <p:nvPr/>
        </p:nvSpPr>
        <p:spPr>
          <a:xfrm>
            <a:off x="5485845" y="4321438"/>
            <a:ext cx="1270413" cy="979983"/>
          </a:xfrm>
          <a:prstGeom prst="rect">
            <a:avLst/>
          </a:prstGeom>
          <a:noFill/>
          <a:ln>
            <a:noFill/>
          </a:ln>
        </p:spPr>
        <p:txBody>
          <a:bodyPr anchorCtr="0" anchor="t" bIns="49525" lIns="49525" spcFirstLastPara="1" rIns="49525" wrap="square" tIns="495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s-EC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Generacionales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1" marL="57150" marR="0" rtl="0" algn="l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es-EC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 estudiantes  (prácticas preprofesionales)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3"/>
          <p:cNvSpPr/>
          <p:nvPr/>
        </p:nvSpPr>
        <p:spPr>
          <a:xfrm>
            <a:off x="2716691" y="5424935"/>
            <a:ext cx="1382836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3"/>
          <p:cNvSpPr/>
          <p:nvPr/>
        </p:nvSpPr>
        <p:spPr>
          <a:xfrm>
            <a:off x="2716691" y="5413540"/>
            <a:ext cx="1382836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3"/>
          <p:cNvSpPr/>
          <p:nvPr/>
        </p:nvSpPr>
        <p:spPr>
          <a:xfrm>
            <a:off x="2716691" y="5413540"/>
            <a:ext cx="1382836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3"/>
          <p:cNvSpPr/>
          <p:nvPr/>
        </p:nvSpPr>
        <p:spPr>
          <a:xfrm>
            <a:off x="8049806" y="5413540"/>
            <a:ext cx="1382836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3"/>
          <p:cNvSpPr/>
          <p:nvPr/>
        </p:nvSpPr>
        <p:spPr>
          <a:xfrm>
            <a:off x="8049806" y="5376165"/>
            <a:ext cx="1382836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3"/>
          <p:cNvSpPr/>
          <p:nvPr/>
        </p:nvSpPr>
        <p:spPr>
          <a:xfrm>
            <a:off x="8049806" y="5403094"/>
            <a:ext cx="1382836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3"/>
          <p:cNvSpPr txBox="1"/>
          <p:nvPr/>
        </p:nvSpPr>
        <p:spPr>
          <a:xfrm>
            <a:off x="7939163" y="5376165"/>
            <a:ext cx="1586549" cy="9799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9525" lIns="49525" spcFirstLastPara="1" rIns="49525" wrap="square" tIns="495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s-EC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Movilidad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s-EC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Humana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3"/>
          <p:cNvSpPr txBox="1"/>
          <p:nvPr/>
        </p:nvSpPr>
        <p:spPr>
          <a:xfrm>
            <a:off x="2950440" y="5615106"/>
            <a:ext cx="976679" cy="979983"/>
          </a:xfrm>
          <a:prstGeom prst="rect">
            <a:avLst/>
          </a:prstGeom>
          <a:noFill/>
          <a:ln>
            <a:noFill/>
          </a:ln>
        </p:spPr>
        <p:txBody>
          <a:bodyPr anchorCtr="0" anchor="t" bIns="49525" lIns="49525" spcFirstLastPara="1" rIns="49525" wrap="square" tIns="495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s-EC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Género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1" marL="57150" marR="0" rtl="0" algn="l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es-EC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 hombres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3500" lvl="1" marL="57150" marR="0" rtl="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es-EC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76 mujeres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4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4"/>
          <p:cNvSpPr txBox="1"/>
          <p:nvPr/>
        </p:nvSpPr>
        <p:spPr>
          <a:xfrm>
            <a:off x="2664231" y="32658"/>
            <a:ext cx="973435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 y Automatización</a:t>
            </a:r>
            <a:endParaRPr/>
          </a:p>
        </p:txBody>
      </p:sp>
      <p:pic>
        <p:nvPicPr>
          <p:cNvPr id="210" name="Google Shape;21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0262" y="622145"/>
            <a:ext cx="7331075" cy="555005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4"/>
          <p:cNvSpPr txBox="1"/>
          <p:nvPr/>
        </p:nvSpPr>
        <p:spPr>
          <a:xfrm flipH="1">
            <a:off x="2658690" y="4562663"/>
            <a:ext cx="1345817" cy="307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Laboratorios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4"/>
          <p:cNvSpPr txBox="1"/>
          <p:nvPr/>
        </p:nvSpPr>
        <p:spPr>
          <a:xfrm flipH="1">
            <a:off x="2816731" y="1838134"/>
            <a:ext cx="1111248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Sanidad Animal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4"/>
          <p:cNvSpPr txBox="1"/>
          <p:nvPr/>
        </p:nvSpPr>
        <p:spPr>
          <a:xfrm flipH="1">
            <a:off x="6444722" y="918869"/>
            <a:ext cx="1645704" cy="307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Sanidad Vegetal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4"/>
          <p:cNvSpPr txBox="1"/>
          <p:nvPr/>
        </p:nvSpPr>
        <p:spPr>
          <a:xfrm flipH="1">
            <a:off x="7644348" y="4420155"/>
            <a:ext cx="1760329" cy="738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Registro de Insumos Agropecuarios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4"/>
          <p:cNvSpPr txBox="1"/>
          <p:nvPr/>
        </p:nvSpPr>
        <p:spPr>
          <a:xfrm flipH="1">
            <a:off x="7851149" y="1852423"/>
            <a:ext cx="1410650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Inocuidad de Alimentos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5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25"/>
          <p:cNvPicPr preferRelativeResize="0"/>
          <p:nvPr/>
        </p:nvPicPr>
        <p:blipFill rotWithShape="1">
          <a:blip r:embed="rId3">
            <a:alphaModFix/>
          </a:blip>
          <a:srcRect b="4273" l="0" r="14253" t="4203"/>
          <a:stretch/>
        </p:blipFill>
        <p:spPr>
          <a:xfrm>
            <a:off x="1970825" y="594817"/>
            <a:ext cx="8463135" cy="601743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5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5"/>
          <p:cNvSpPr txBox="1"/>
          <p:nvPr/>
        </p:nvSpPr>
        <p:spPr>
          <a:xfrm>
            <a:off x="2664231" y="32658"/>
            <a:ext cx="973435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Alianzas Estratégicas</a:t>
            </a:r>
            <a:endParaRPr/>
          </a:p>
        </p:txBody>
      </p:sp>
      <p:pic>
        <p:nvPicPr>
          <p:cNvPr id="225" name="Google Shape;22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8615" y="3713033"/>
            <a:ext cx="1946650" cy="1946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1563" y="1304507"/>
            <a:ext cx="1169549" cy="116954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5"/>
          <p:cNvSpPr txBox="1"/>
          <p:nvPr/>
        </p:nvSpPr>
        <p:spPr>
          <a:xfrm>
            <a:off x="5779917" y="1730828"/>
            <a:ext cx="693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IESS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5"/>
          <p:cNvSpPr txBox="1"/>
          <p:nvPr/>
        </p:nvSpPr>
        <p:spPr>
          <a:xfrm>
            <a:off x="6588963" y="4115098"/>
            <a:ext cx="1547787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Unidad Educativa Fiscomicional Yachana Inti y MAGP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5398" y="3053556"/>
            <a:ext cx="1768749" cy="1768749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5"/>
          <p:cNvSpPr txBox="1"/>
          <p:nvPr/>
        </p:nvSpPr>
        <p:spPr>
          <a:xfrm>
            <a:off x="4163796" y="3502946"/>
            <a:ext cx="154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ESPOCH /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ESPE / UTE /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UDLA/ UCE/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UTA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6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6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6"/>
          <p:cNvSpPr/>
          <p:nvPr/>
        </p:nvSpPr>
        <p:spPr>
          <a:xfrm>
            <a:off x="10389430" y="4001866"/>
            <a:ext cx="877265" cy="1365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6"/>
          <p:cNvSpPr txBox="1"/>
          <p:nvPr/>
        </p:nvSpPr>
        <p:spPr>
          <a:xfrm>
            <a:off x="2664231" y="32658"/>
            <a:ext cx="973435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Trabajo Interinstitucional</a:t>
            </a:r>
            <a:endParaRPr/>
          </a:p>
        </p:txBody>
      </p:sp>
      <p:pic>
        <p:nvPicPr>
          <p:cNvPr id="240" name="Google Shape;24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5994" y="709502"/>
            <a:ext cx="8549640" cy="519996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6"/>
          <p:cNvSpPr txBox="1"/>
          <p:nvPr/>
        </p:nvSpPr>
        <p:spPr>
          <a:xfrm>
            <a:off x="2778533" y="1341830"/>
            <a:ext cx="2679292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Acción adjunta:</a:t>
            </a:r>
            <a:endParaRPr/>
          </a:p>
        </p:txBody>
      </p:sp>
      <p:sp>
        <p:nvSpPr>
          <p:cNvPr id="242" name="Google Shape;242;p26"/>
          <p:cNvSpPr txBox="1"/>
          <p:nvPr/>
        </p:nvSpPr>
        <p:spPr>
          <a:xfrm>
            <a:off x="2446325" y="5224444"/>
            <a:ext cx="121127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Decomisos 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6"/>
          <p:cNvSpPr txBox="1"/>
          <p:nvPr/>
        </p:nvSpPr>
        <p:spPr>
          <a:xfrm>
            <a:off x="4000502" y="4710094"/>
            <a:ext cx="150018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Notificaciones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6"/>
          <p:cNvSpPr txBox="1"/>
          <p:nvPr/>
        </p:nvSpPr>
        <p:spPr>
          <a:xfrm>
            <a:off x="5530380" y="4191660"/>
            <a:ext cx="135327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Inspecciones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 txBox="1"/>
          <p:nvPr/>
        </p:nvSpPr>
        <p:spPr>
          <a:xfrm>
            <a:off x="8275622" y="3209906"/>
            <a:ext cx="1468451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Notificaciones</a:t>
            </a:r>
            <a:endParaRPr b="1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6"/>
          <p:cNvSpPr txBox="1"/>
          <p:nvPr/>
        </p:nvSpPr>
        <p:spPr>
          <a:xfrm>
            <a:off x="6946885" y="3609952"/>
            <a:ext cx="135327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Inspecciones en carreteras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7"/>
          <p:cNvSpPr txBox="1"/>
          <p:nvPr/>
        </p:nvSpPr>
        <p:spPr>
          <a:xfrm>
            <a:off x="162680" y="370046"/>
            <a:ext cx="2794833" cy="861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Asignación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Presupuestaria</a:t>
            </a:r>
            <a:endParaRPr/>
          </a:p>
        </p:txBody>
      </p:sp>
      <p:sp>
        <p:nvSpPr>
          <p:cNvPr id="254" name="Google Shape;254;p27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7"/>
          <p:cNvSpPr txBox="1"/>
          <p:nvPr/>
        </p:nvSpPr>
        <p:spPr>
          <a:xfrm>
            <a:off x="162681" y="3607080"/>
            <a:ext cx="2168144" cy="861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Contratación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Pública</a:t>
            </a:r>
            <a:endParaRPr/>
          </a:p>
        </p:txBody>
      </p:sp>
      <p:sp>
        <p:nvSpPr>
          <p:cNvPr id="256" name="Google Shape;256;p27"/>
          <p:cNvSpPr txBox="1"/>
          <p:nvPr/>
        </p:nvSpPr>
        <p:spPr>
          <a:xfrm>
            <a:off x="3796273" y="473687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Provincia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7"/>
          <p:cNvSpPr txBox="1"/>
          <p:nvPr/>
        </p:nvSpPr>
        <p:spPr>
          <a:xfrm>
            <a:off x="5090747" y="473687"/>
            <a:ext cx="14067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Tipo de Gasto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7"/>
          <p:cNvSpPr txBox="1"/>
          <p:nvPr/>
        </p:nvSpPr>
        <p:spPr>
          <a:xfrm>
            <a:off x="6539474" y="473687"/>
            <a:ext cx="120655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Planificado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7"/>
          <p:cNvSpPr txBox="1"/>
          <p:nvPr/>
        </p:nvSpPr>
        <p:spPr>
          <a:xfrm>
            <a:off x="7963826" y="473687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Ejecutado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2813" y="473687"/>
            <a:ext cx="6939522" cy="2988758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7"/>
          <p:cNvSpPr txBox="1"/>
          <p:nvPr/>
        </p:nvSpPr>
        <p:spPr>
          <a:xfrm>
            <a:off x="4153232" y="845641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Provincia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7"/>
          <p:cNvSpPr txBox="1"/>
          <p:nvPr/>
        </p:nvSpPr>
        <p:spPr>
          <a:xfrm>
            <a:off x="5454594" y="845641"/>
            <a:ext cx="14067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Tipo de Gasto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7"/>
          <p:cNvSpPr txBox="1"/>
          <p:nvPr/>
        </p:nvSpPr>
        <p:spPr>
          <a:xfrm>
            <a:off x="7007753" y="845641"/>
            <a:ext cx="120655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Planificado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7"/>
          <p:cNvSpPr txBox="1"/>
          <p:nvPr/>
        </p:nvSpPr>
        <p:spPr>
          <a:xfrm>
            <a:off x="8558255" y="845641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Ejecutado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7"/>
          <p:cNvSpPr txBox="1"/>
          <p:nvPr/>
        </p:nvSpPr>
        <p:spPr>
          <a:xfrm>
            <a:off x="4153232" y="1155742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Pichincha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 txBox="1"/>
          <p:nvPr/>
        </p:nvSpPr>
        <p:spPr>
          <a:xfrm>
            <a:off x="5454594" y="1155742"/>
            <a:ext cx="14067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Gasto corriente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7"/>
          <p:cNvSpPr txBox="1"/>
          <p:nvPr/>
        </p:nvSpPr>
        <p:spPr>
          <a:xfrm>
            <a:off x="6960046" y="1155742"/>
            <a:ext cx="12798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69.135,46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7"/>
          <p:cNvSpPr txBox="1"/>
          <p:nvPr/>
        </p:nvSpPr>
        <p:spPr>
          <a:xfrm>
            <a:off x="8386310" y="1153418"/>
            <a:ext cx="13529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67.870,88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7"/>
          <p:cNvSpPr txBox="1"/>
          <p:nvPr/>
        </p:nvSpPr>
        <p:spPr>
          <a:xfrm>
            <a:off x="4153232" y="1497648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Pichincha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7"/>
          <p:cNvSpPr txBox="1"/>
          <p:nvPr/>
        </p:nvSpPr>
        <p:spPr>
          <a:xfrm>
            <a:off x="5454594" y="1497648"/>
            <a:ext cx="14798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Gasto inversión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7"/>
          <p:cNvSpPr txBox="1"/>
          <p:nvPr/>
        </p:nvSpPr>
        <p:spPr>
          <a:xfrm>
            <a:off x="6944144" y="1497648"/>
            <a:ext cx="135294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137.782,48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7"/>
          <p:cNvSpPr txBox="1"/>
          <p:nvPr/>
        </p:nvSpPr>
        <p:spPr>
          <a:xfrm>
            <a:off x="8395770" y="1497648"/>
            <a:ext cx="150126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137.712,22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7"/>
          <p:cNvSpPr txBox="1"/>
          <p:nvPr/>
        </p:nvSpPr>
        <p:spPr>
          <a:xfrm>
            <a:off x="4153232" y="1799797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Napo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7"/>
          <p:cNvSpPr txBox="1"/>
          <p:nvPr/>
        </p:nvSpPr>
        <p:spPr>
          <a:xfrm>
            <a:off x="5454594" y="1799797"/>
            <a:ext cx="14067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Gasto corriente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7"/>
          <p:cNvSpPr txBox="1"/>
          <p:nvPr/>
        </p:nvSpPr>
        <p:spPr>
          <a:xfrm>
            <a:off x="6952096" y="1799797"/>
            <a:ext cx="13529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24.472,20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7"/>
          <p:cNvSpPr txBox="1"/>
          <p:nvPr/>
        </p:nvSpPr>
        <p:spPr>
          <a:xfrm>
            <a:off x="8403720" y="1799797"/>
            <a:ext cx="135293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24.383,29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7"/>
          <p:cNvSpPr txBox="1"/>
          <p:nvPr/>
        </p:nvSpPr>
        <p:spPr>
          <a:xfrm>
            <a:off x="4153232" y="2101947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Napo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7"/>
          <p:cNvSpPr txBox="1"/>
          <p:nvPr/>
        </p:nvSpPr>
        <p:spPr>
          <a:xfrm>
            <a:off x="5454594" y="2101947"/>
            <a:ext cx="14798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Gasto inversión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7"/>
          <p:cNvSpPr txBox="1"/>
          <p:nvPr/>
        </p:nvSpPr>
        <p:spPr>
          <a:xfrm>
            <a:off x="6952095" y="2101947"/>
            <a:ext cx="131494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79.060,65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7"/>
          <p:cNvSpPr txBox="1"/>
          <p:nvPr/>
        </p:nvSpPr>
        <p:spPr>
          <a:xfrm>
            <a:off x="8411669" y="2101947"/>
            <a:ext cx="13529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79.046,65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27"/>
          <p:cNvSpPr txBox="1"/>
          <p:nvPr/>
        </p:nvSpPr>
        <p:spPr>
          <a:xfrm>
            <a:off x="4153232" y="2427950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Orellana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7"/>
          <p:cNvSpPr txBox="1"/>
          <p:nvPr/>
        </p:nvSpPr>
        <p:spPr>
          <a:xfrm>
            <a:off x="5454594" y="2427950"/>
            <a:ext cx="14067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Gasto corriente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7"/>
          <p:cNvSpPr txBox="1"/>
          <p:nvPr/>
        </p:nvSpPr>
        <p:spPr>
          <a:xfrm>
            <a:off x="6960046" y="2427950"/>
            <a:ext cx="135293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20.874,91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7"/>
          <p:cNvSpPr txBox="1"/>
          <p:nvPr/>
        </p:nvSpPr>
        <p:spPr>
          <a:xfrm>
            <a:off x="8412483" y="2427950"/>
            <a:ext cx="13529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20.763,55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7"/>
          <p:cNvSpPr txBox="1"/>
          <p:nvPr/>
        </p:nvSpPr>
        <p:spPr>
          <a:xfrm>
            <a:off x="4153232" y="2785759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Orellana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7"/>
          <p:cNvSpPr txBox="1"/>
          <p:nvPr/>
        </p:nvSpPr>
        <p:spPr>
          <a:xfrm>
            <a:off x="5454594" y="2785759"/>
            <a:ext cx="14798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Gasto inversión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7"/>
          <p:cNvSpPr txBox="1"/>
          <p:nvPr/>
        </p:nvSpPr>
        <p:spPr>
          <a:xfrm>
            <a:off x="6967998" y="2785759"/>
            <a:ext cx="13529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59.162,25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7"/>
          <p:cNvSpPr txBox="1"/>
          <p:nvPr/>
        </p:nvSpPr>
        <p:spPr>
          <a:xfrm>
            <a:off x="8427571" y="2785759"/>
            <a:ext cx="13529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59.132,35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52813" y="3611470"/>
            <a:ext cx="5839519" cy="3082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8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s-EC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Sanidad Animal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9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9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3" name="Google Shape;30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7007" y="470827"/>
            <a:ext cx="8234184" cy="6068746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9"/>
          <p:cNvSpPr txBox="1"/>
          <p:nvPr/>
        </p:nvSpPr>
        <p:spPr>
          <a:xfrm>
            <a:off x="2515358" y="1709932"/>
            <a:ext cx="125476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AFTOSA</a:t>
            </a:r>
            <a:endParaRPr/>
          </a:p>
        </p:txBody>
      </p:sp>
      <p:sp>
        <p:nvSpPr>
          <p:cNvPr id="305" name="Google Shape;305;p29"/>
          <p:cNvSpPr txBox="1"/>
          <p:nvPr/>
        </p:nvSpPr>
        <p:spPr>
          <a:xfrm>
            <a:off x="3434467" y="4115064"/>
            <a:ext cx="240259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PESTE PORCINA CLÁSICA</a:t>
            </a:r>
            <a:endParaRPr/>
          </a:p>
        </p:txBody>
      </p:sp>
      <p:sp>
        <p:nvSpPr>
          <p:cNvPr id="306" name="Google Shape;306;p29"/>
          <p:cNvSpPr/>
          <p:nvPr/>
        </p:nvSpPr>
        <p:spPr>
          <a:xfrm>
            <a:off x="2983208" y="3203182"/>
            <a:ext cx="1996484" cy="175003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7" name="Google Shape;307;p29"/>
          <p:cNvGrpSpPr/>
          <p:nvPr/>
        </p:nvGrpSpPr>
        <p:grpSpPr>
          <a:xfrm>
            <a:off x="3142738" y="2558062"/>
            <a:ext cx="1996484" cy="1750035"/>
            <a:chOff x="418089" y="1430930"/>
            <a:chExt cx="1996484" cy="1750035"/>
          </a:xfrm>
        </p:grpSpPr>
        <p:sp>
          <p:nvSpPr>
            <p:cNvPr id="308" name="Google Shape;308;p29"/>
            <p:cNvSpPr/>
            <p:nvPr/>
          </p:nvSpPr>
          <p:spPr>
            <a:xfrm>
              <a:off x="418089" y="1430930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9"/>
            <p:cNvSpPr txBox="1"/>
            <p:nvPr/>
          </p:nvSpPr>
          <p:spPr>
            <a:xfrm>
              <a:off x="418089" y="1430930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3325" lIns="53325" spcFirstLastPara="1" rIns="53325" wrap="square" tIns="533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s-EC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Pichincha: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374.112 dosis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23.620 beneficiarios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Interfase: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13.052 dosis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573 beneficiarios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0" name="Google Shape;310;p29"/>
          <p:cNvGrpSpPr/>
          <p:nvPr/>
        </p:nvGrpSpPr>
        <p:grpSpPr>
          <a:xfrm>
            <a:off x="5288449" y="2048487"/>
            <a:ext cx="1506246" cy="1154696"/>
            <a:chOff x="2862176" y="826138"/>
            <a:chExt cx="1996484" cy="1750035"/>
          </a:xfrm>
        </p:grpSpPr>
        <p:sp>
          <p:nvSpPr>
            <p:cNvPr id="311" name="Google Shape;311;p29"/>
            <p:cNvSpPr/>
            <p:nvPr/>
          </p:nvSpPr>
          <p:spPr>
            <a:xfrm>
              <a:off x="2862176" y="826138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9"/>
            <p:cNvSpPr txBox="1"/>
            <p:nvPr/>
          </p:nvSpPr>
          <p:spPr>
            <a:xfrm>
              <a:off x="2862176" y="826138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3325" lIns="53325" spcFirstLastPara="1" rIns="53325" wrap="square" tIns="533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s-EC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Napo: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47.327 dosis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3.349 beneficiarios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3" name="Google Shape;313;p29"/>
          <p:cNvGrpSpPr/>
          <p:nvPr/>
        </p:nvGrpSpPr>
        <p:grpSpPr>
          <a:xfrm>
            <a:off x="7391231" y="1565691"/>
            <a:ext cx="1506246" cy="992371"/>
            <a:chOff x="5306262" y="221347"/>
            <a:chExt cx="1996484" cy="1750035"/>
          </a:xfrm>
        </p:grpSpPr>
        <p:sp>
          <p:nvSpPr>
            <p:cNvPr id="314" name="Google Shape;314;p29"/>
            <p:cNvSpPr/>
            <p:nvPr/>
          </p:nvSpPr>
          <p:spPr>
            <a:xfrm>
              <a:off x="5306262" y="221347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9"/>
            <p:cNvSpPr txBox="1"/>
            <p:nvPr/>
          </p:nvSpPr>
          <p:spPr>
            <a:xfrm>
              <a:off x="5306262" y="221347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s-EC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Orellana: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88.344 dosis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3.803 beneficiarios</a:t>
              </a:r>
              <a:endParaRPr/>
            </a:p>
          </p:txBody>
        </p:sp>
      </p:grpSp>
      <p:sp>
        <p:nvSpPr>
          <p:cNvPr id="316" name="Google Shape;316;p29"/>
          <p:cNvSpPr txBox="1"/>
          <p:nvPr/>
        </p:nvSpPr>
        <p:spPr>
          <a:xfrm>
            <a:off x="3434467" y="5174379"/>
            <a:ext cx="1690687" cy="7201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C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Pichincha: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C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158.007 dosis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C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9.732 beneficiarios</a:t>
            </a:r>
            <a:endParaRPr/>
          </a:p>
        </p:txBody>
      </p:sp>
      <p:sp>
        <p:nvSpPr>
          <p:cNvPr id="317" name="Google Shape;317;p29"/>
          <p:cNvSpPr txBox="1"/>
          <p:nvPr/>
        </p:nvSpPr>
        <p:spPr>
          <a:xfrm>
            <a:off x="5660180" y="5211311"/>
            <a:ext cx="150624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Napo: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10.307 dosis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1.022 beneficiarios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9"/>
          <p:cNvSpPr txBox="1"/>
          <p:nvPr/>
        </p:nvSpPr>
        <p:spPr>
          <a:xfrm>
            <a:off x="7851695" y="5211310"/>
            <a:ext cx="150624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Orellana: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17.292 dosis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1.084 beneficiarios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9"/>
          <p:cNvSpPr txBox="1"/>
          <p:nvPr/>
        </p:nvSpPr>
        <p:spPr>
          <a:xfrm>
            <a:off x="2664232" y="32658"/>
            <a:ext cx="1996484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sp>
        <p:nvSpPr>
          <p:cNvPr id="320" name="Google Shape;320;p29"/>
          <p:cNvSpPr/>
          <p:nvPr/>
        </p:nvSpPr>
        <p:spPr>
          <a:xfrm>
            <a:off x="9611341" y="5448775"/>
            <a:ext cx="639900" cy="109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0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0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8" name="Google Shape;32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7008" y="470827"/>
            <a:ext cx="8234183" cy="606874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0"/>
          <p:cNvSpPr txBox="1"/>
          <p:nvPr/>
        </p:nvSpPr>
        <p:spPr>
          <a:xfrm>
            <a:off x="2305553" y="1614269"/>
            <a:ext cx="172518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CONTROL DE HEMATÓFAGOS </a:t>
            </a:r>
            <a:endParaRPr/>
          </a:p>
        </p:txBody>
      </p:sp>
      <p:sp>
        <p:nvSpPr>
          <p:cNvPr id="330" name="Google Shape;330;p30"/>
          <p:cNvSpPr/>
          <p:nvPr/>
        </p:nvSpPr>
        <p:spPr>
          <a:xfrm>
            <a:off x="2983208" y="3203182"/>
            <a:ext cx="1996484" cy="175003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30"/>
          <p:cNvSpPr/>
          <p:nvPr/>
        </p:nvSpPr>
        <p:spPr>
          <a:xfrm>
            <a:off x="3142738" y="2558062"/>
            <a:ext cx="1996484" cy="175003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0"/>
          <p:cNvSpPr txBox="1"/>
          <p:nvPr/>
        </p:nvSpPr>
        <p:spPr>
          <a:xfrm>
            <a:off x="3075006" y="4156374"/>
            <a:ext cx="307091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CERTIFICACIÓN DE GRANJAS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PORCINAS</a:t>
            </a:r>
            <a:endParaRPr/>
          </a:p>
        </p:txBody>
      </p:sp>
      <p:grpSp>
        <p:nvGrpSpPr>
          <p:cNvPr id="333" name="Google Shape;333;p30"/>
          <p:cNvGrpSpPr/>
          <p:nvPr/>
        </p:nvGrpSpPr>
        <p:grpSpPr>
          <a:xfrm>
            <a:off x="3218340" y="2855560"/>
            <a:ext cx="1145226" cy="875017"/>
            <a:chOff x="418089" y="1430930"/>
            <a:chExt cx="1996484" cy="1750035"/>
          </a:xfrm>
        </p:grpSpPr>
        <p:sp>
          <p:nvSpPr>
            <p:cNvPr id="334" name="Google Shape;334;p30"/>
            <p:cNvSpPr/>
            <p:nvPr/>
          </p:nvSpPr>
          <p:spPr>
            <a:xfrm>
              <a:off x="418089" y="1430930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30"/>
            <p:cNvSpPr txBox="1"/>
            <p:nvPr/>
          </p:nvSpPr>
          <p:spPr>
            <a:xfrm>
              <a:off x="418089" y="1430930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3325" lIns="53325" spcFirstLastPara="1" rIns="53325" wrap="square" tIns="533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s-EC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Pichincha: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s-EC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 controles</a:t>
              </a:r>
              <a:endParaRPr/>
            </a:p>
          </p:txBody>
        </p:sp>
      </p:grpSp>
      <p:grpSp>
        <p:nvGrpSpPr>
          <p:cNvPr id="336" name="Google Shape;336;p30"/>
          <p:cNvGrpSpPr/>
          <p:nvPr/>
        </p:nvGrpSpPr>
        <p:grpSpPr>
          <a:xfrm>
            <a:off x="5334825" y="2313329"/>
            <a:ext cx="1207690" cy="717737"/>
            <a:chOff x="2862176" y="826138"/>
            <a:chExt cx="1996484" cy="1750035"/>
          </a:xfrm>
        </p:grpSpPr>
        <p:sp>
          <p:nvSpPr>
            <p:cNvPr id="337" name="Google Shape;337;p30"/>
            <p:cNvSpPr/>
            <p:nvPr/>
          </p:nvSpPr>
          <p:spPr>
            <a:xfrm>
              <a:off x="2862176" y="826138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0"/>
            <p:cNvSpPr txBox="1"/>
            <p:nvPr/>
          </p:nvSpPr>
          <p:spPr>
            <a:xfrm>
              <a:off x="2862176" y="826138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3325" lIns="53325" spcFirstLastPara="1" rIns="53325" wrap="square" tIns="533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s-EC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Napo: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s-EC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28 Controles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9" name="Google Shape;339;p30"/>
          <p:cNvGrpSpPr/>
          <p:nvPr/>
        </p:nvGrpSpPr>
        <p:grpSpPr>
          <a:xfrm>
            <a:off x="7430269" y="1695898"/>
            <a:ext cx="1207690" cy="879097"/>
            <a:chOff x="5306262" y="221347"/>
            <a:chExt cx="1996484" cy="1750035"/>
          </a:xfrm>
        </p:grpSpPr>
        <p:sp>
          <p:nvSpPr>
            <p:cNvPr id="340" name="Google Shape;340;p30"/>
            <p:cNvSpPr/>
            <p:nvPr/>
          </p:nvSpPr>
          <p:spPr>
            <a:xfrm>
              <a:off x="5306262" y="221347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0"/>
            <p:cNvSpPr txBox="1"/>
            <p:nvPr/>
          </p:nvSpPr>
          <p:spPr>
            <a:xfrm>
              <a:off x="5306262" y="221347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s-EC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Orellana: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s-EC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15 controles</a:t>
              </a:r>
              <a:endParaRPr/>
            </a:p>
          </p:txBody>
        </p:sp>
      </p:grpSp>
      <p:sp>
        <p:nvSpPr>
          <p:cNvPr id="342" name="Google Shape;342;p30"/>
          <p:cNvSpPr txBox="1"/>
          <p:nvPr/>
        </p:nvSpPr>
        <p:spPr>
          <a:xfrm>
            <a:off x="3358244" y="5300839"/>
            <a:ext cx="178097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Pichincha: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 Certificaciones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30"/>
          <p:cNvSpPr txBox="1"/>
          <p:nvPr/>
        </p:nvSpPr>
        <p:spPr>
          <a:xfrm>
            <a:off x="5589959" y="5264048"/>
            <a:ext cx="158977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Napo: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 Certificaciones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30"/>
          <p:cNvSpPr txBox="1"/>
          <p:nvPr/>
        </p:nvSpPr>
        <p:spPr>
          <a:xfrm>
            <a:off x="7783571" y="5264048"/>
            <a:ext cx="15805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Orellana: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 Certificaciones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30"/>
          <p:cNvSpPr txBox="1"/>
          <p:nvPr/>
        </p:nvSpPr>
        <p:spPr>
          <a:xfrm>
            <a:off x="2664232" y="32658"/>
            <a:ext cx="2208394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sp>
        <p:nvSpPr>
          <p:cNvPr id="346" name="Google Shape;346;p30"/>
          <p:cNvSpPr/>
          <p:nvPr/>
        </p:nvSpPr>
        <p:spPr>
          <a:xfrm>
            <a:off x="9611341" y="5448775"/>
            <a:ext cx="639900" cy="109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1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31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1"/>
          <p:cNvSpPr/>
          <p:nvPr/>
        </p:nvSpPr>
        <p:spPr>
          <a:xfrm>
            <a:off x="820738" y="4281146"/>
            <a:ext cx="999240" cy="517758"/>
          </a:xfrm>
          <a:custGeom>
            <a:rect b="b" l="l" r="r" t="t"/>
            <a:pathLst>
              <a:path extrusionOk="0" h="414231" w="803358">
                <a:moveTo>
                  <a:pt x="0" y="0"/>
                </a:moveTo>
                <a:lnTo>
                  <a:pt x="803358" y="0"/>
                </a:lnTo>
                <a:lnTo>
                  <a:pt x="803358" y="414231"/>
                </a:lnTo>
                <a:lnTo>
                  <a:pt x="0" y="41423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31"/>
          <p:cNvSpPr txBox="1"/>
          <p:nvPr/>
        </p:nvSpPr>
        <p:spPr>
          <a:xfrm>
            <a:off x="2664231" y="32658"/>
            <a:ext cx="2020503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356" name="Google Shape;35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1598" y="643467"/>
            <a:ext cx="7772400" cy="5856212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1"/>
          <p:cNvSpPr txBox="1"/>
          <p:nvPr/>
        </p:nvSpPr>
        <p:spPr>
          <a:xfrm>
            <a:off x="6895978" y="1043853"/>
            <a:ext cx="6096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140 seguimientos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cuarentenarios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7336189" y="1773661"/>
            <a:ext cx="6451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110 permisos de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funcionamiento avícolas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7608261" y="2505513"/>
            <a:ext cx="689351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74 permisos de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funcionamiento apícola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31"/>
          <p:cNvSpPr txBox="1"/>
          <p:nvPr/>
        </p:nvSpPr>
        <p:spPr>
          <a:xfrm>
            <a:off x="7608261" y="3246243"/>
            <a:ext cx="23257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1.799 certificaciones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 y TB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31"/>
          <p:cNvSpPr txBox="1"/>
          <p:nvPr/>
        </p:nvSpPr>
        <p:spPr>
          <a:xfrm>
            <a:off x="7581631" y="3986973"/>
            <a:ext cx="212434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236 notificaciones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atendidas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31"/>
          <p:cNvSpPr txBox="1"/>
          <p:nvPr/>
        </p:nvSpPr>
        <p:spPr>
          <a:xfrm>
            <a:off x="7241961" y="4733944"/>
            <a:ext cx="224827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127 operativos en carretera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31"/>
          <p:cNvSpPr txBox="1"/>
          <p:nvPr/>
        </p:nvSpPr>
        <p:spPr>
          <a:xfrm>
            <a:off x="6997577" y="5498671"/>
            <a:ext cx="259409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2.386 usuarios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capacitados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2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s-EC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Sanidad Vegetal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3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3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3"/>
          <p:cNvSpPr/>
          <p:nvPr/>
        </p:nvSpPr>
        <p:spPr>
          <a:xfrm rot="-5400000">
            <a:off x="7029753" y="4427122"/>
            <a:ext cx="2607469" cy="521493"/>
          </a:xfrm>
          <a:custGeom>
            <a:rect b="b" l="l" r="r" t="t"/>
            <a:pathLst>
              <a:path extrusionOk="0" h="521493" w="2607469">
                <a:moveTo>
                  <a:pt x="0" y="0"/>
                </a:moveTo>
                <a:lnTo>
                  <a:pt x="2607469" y="0"/>
                </a:lnTo>
                <a:lnTo>
                  <a:pt x="2607469" y="521493"/>
                </a:lnTo>
                <a:lnTo>
                  <a:pt x="0" y="52149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22850" lIns="22850" spcFirstLastPara="1" rIns="22850" wrap="square" tIns="228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33"/>
          <p:cNvSpPr txBox="1"/>
          <p:nvPr/>
        </p:nvSpPr>
        <p:spPr>
          <a:xfrm>
            <a:off x="2664231" y="32658"/>
            <a:ext cx="179503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 </a:t>
            </a:r>
            <a:endParaRPr/>
          </a:p>
        </p:txBody>
      </p:sp>
      <p:pic>
        <p:nvPicPr>
          <p:cNvPr id="379" name="Google Shape;37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0327" y="579853"/>
            <a:ext cx="8409401" cy="5698293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3"/>
          <p:cNvSpPr txBox="1"/>
          <p:nvPr/>
        </p:nvSpPr>
        <p:spPr>
          <a:xfrm>
            <a:off x="3628572" y="1154443"/>
            <a:ext cx="2046514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7.902 permisos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fitosanitarios de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importación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33"/>
          <p:cNvSpPr txBox="1"/>
          <p:nvPr/>
        </p:nvSpPr>
        <p:spPr>
          <a:xfrm>
            <a:off x="3628572" y="2256466"/>
            <a:ext cx="246742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575 inspecciones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control posregistro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operadores importación 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material de propagación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33"/>
          <p:cNvSpPr txBox="1"/>
          <p:nvPr/>
        </p:nvSpPr>
        <p:spPr>
          <a:xfrm>
            <a:off x="3628572" y="3656674"/>
            <a:ext cx="6096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153 seguimientos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cuarentenarios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33"/>
          <p:cNvSpPr txBox="1"/>
          <p:nvPr/>
        </p:nvSpPr>
        <p:spPr>
          <a:xfrm>
            <a:off x="3628571" y="4749027"/>
            <a:ext cx="2467428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157 capacitaciones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2.987 usuarios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capacitados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4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6514" y="844550"/>
            <a:ext cx="7772400" cy="51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4"/>
          <p:cNvSpPr/>
          <p:nvPr/>
        </p:nvSpPr>
        <p:spPr>
          <a:xfrm>
            <a:off x="7590541" y="4635623"/>
            <a:ext cx="1744711" cy="821069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4"/>
          <p:cNvSpPr/>
          <p:nvPr/>
        </p:nvSpPr>
        <p:spPr>
          <a:xfrm>
            <a:off x="3229395" y="1063361"/>
            <a:ext cx="1744711" cy="7464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4"/>
          <p:cNvSpPr txBox="1"/>
          <p:nvPr/>
        </p:nvSpPr>
        <p:spPr>
          <a:xfrm>
            <a:off x="2664231" y="32658"/>
            <a:ext cx="1744931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sp>
        <p:nvSpPr>
          <p:cNvPr id="394" name="Google Shape;394;p34"/>
          <p:cNvSpPr/>
          <p:nvPr/>
        </p:nvSpPr>
        <p:spPr>
          <a:xfrm>
            <a:off x="2286771" y="3223523"/>
            <a:ext cx="1588732" cy="1588732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-17001" r="-17001" t="0"/>
            </a:stretch>
          </a:blip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4"/>
          <p:cNvSpPr/>
          <p:nvPr/>
        </p:nvSpPr>
        <p:spPr>
          <a:xfrm>
            <a:off x="5159601" y="1063361"/>
            <a:ext cx="522498" cy="78374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-63999" r="-63999" t="0"/>
            </a:stretch>
          </a:blip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4"/>
          <p:cNvSpPr/>
          <p:nvPr/>
        </p:nvSpPr>
        <p:spPr>
          <a:xfrm>
            <a:off x="2286770" y="1353294"/>
            <a:ext cx="1147805" cy="1721708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-66997" r="-66997" t="0"/>
            </a:stretch>
          </a:blip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7" name="Google Shape;397;p34"/>
          <p:cNvGrpSpPr/>
          <p:nvPr/>
        </p:nvGrpSpPr>
        <p:grpSpPr>
          <a:xfrm>
            <a:off x="4224364" y="4563432"/>
            <a:ext cx="2608530" cy="1304265"/>
            <a:chOff x="58558" y="412"/>
            <a:chExt cx="2608530" cy="1304265"/>
          </a:xfrm>
        </p:grpSpPr>
        <p:sp>
          <p:nvSpPr>
            <p:cNvPr id="398" name="Google Shape;398;p34"/>
            <p:cNvSpPr/>
            <p:nvPr/>
          </p:nvSpPr>
          <p:spPr>
            <a:xfrm>
              <a:off x="58558" y="412"/>
              <a:ext cx="745294" cy="372647"/>
            </a:xfrm>
            <a:prstGeom prst="roundRect">
              <a:avLst>
                <a:gd fmla="val 10000" name="adj"/>
              </a:avLst>
            </a:prstGeom>
            <a:solidFill>
              <a:srgbClr val="2E2D9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34"/>
            <p:cNvSpPr txBox="1"/>
            <p:nvPr/>
          </p:nvSpPr>
          <p:spPr>
            <a:xfrm>
              <a:off x="69472" y="11326"/>
              <a:ext cx="723466" cy="350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Pichincha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34"/>
            <p:cNvSpPr/>
            <p:nvPr/>
          </p:nvSpPr>
          <p:spPr>
            <a:xfrm>
              <a:off x="87368" y="373059"/>
              <a:ext cx="91440" cy="279485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  <a:lnTo>
                    <a:pt x="157807" y="120000"/>
                  </a:lnTo>
                </a:path>
              </a:pathLst>
            </a:custGeom>
            <a:noFill/>
            <a:ln cap="flat" cmpd="sng" w="25400">
              <a:solidFill>
                <a:srgbClr val="345A9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1" name="Google Shape;401;p34"/>
            <p:cNvSpPr/>
            <p:nvPr/>
          </p:nvSpPr>
          <p:spPr>
            <a:xfrm>
              <a:off x="207617" y="466221"/>
              <a:ext cx="596235" cy="37264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4"/>
            <p:cNvSpPr txBox="1"/>
            <p:nvPr/>
          </p:nvSpPr>
          <p:spPr>
            <a:xfrm>
              <a:off x="218531" y="477135"/>
              <a:ext cx="574407" cy="350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s-EC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97 sitios</a:t>
              </a:r>
              <a:endParaRPr/>
            </a:p>
          </p:txBody>
        </p:sp>
        <p:sp>
          <p:nvSpPr>
            <p:cNvPr id="403" name="Google Shape;403;p34"/>
            <p:cNvSpPr/>
            <p:nvPr/>
          </p:nvSpPr>
          <p:spPr>
            <a:xfrm>
              <a:off x="87368" y="373059"/>
              <a:ext cx="91440" cy="745294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  <a:lnTo>
                    <a:pt x="157807" y="12000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4" name="Google Shape;404;p34"/>
            <p:cNvSpPr/>
            <p:nvPr/>
          </p:nvSpPr>
          <p:spPr>
            <a:xfrm>
              <a:off x="207617" y="932030"/>
              <a:ext cx="596235" cy="37264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34"/>
            <p:cNvSpPr txBox="1"/>
            <p:nvPr/>
          </p:nvSpPr>
          <p:spPr>
            <a:xfrm>
              <a:off x="218531" y="942944"/>
              <a:ext cx="574407" cy="350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s-EC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391 trampas</a:t>
              </a:r>
              <a:endParaRPr/>
            </a:p>
          </p:txBody>
        </p:sp>
        <p:sp>
          <p:nvSpPr>
            <p:cNvPr id="406" name="Google Shape;406;p34"/>
            <p:cNvSpPr/>
            <p:nvPr/>
          </p:nvSpPr>
          <p:spPr>
            <a:xfrm>
              <a:off x="990176" y="412"/>
              <a:ext cx="745294" cy="372647"/>
            </a:xfrm>
            <a:prstGeom prst="roundRect">
              <a:avLst>
                <a:gd fmla="val 10000" name="adj"/>
              </a:avLst>
            </a:prstGeom>
            <a:solidFill>
              <a:srgbClr val="2E2D9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34"/>
            <p:cNvSpPr txBox="1"/>
            <p:nvPr/>
          </p:nvSpPr>
          <p:spPr>
            <a:xfrm>
              <a:off x="1001090" y="11326"/>
              <a:ext cx="723466" cy="350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Napo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34"/>
            <p:cNvSpPr/>
            <p:nvPr/>
          </p:nvSpPr>
          <p:spPr>
            <a:xfrm>
              <a:off x="1018985" y="373059"/>
              <a:ext cx="91440" cy="279485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  <a:lnTo>
                    <a:pt x="157807" y="120000"/>
                  </a:lnTo>
                </a:path>
              </a:pathLst>
            </a:custGeom>
            <a:noFill/>
            <a:ln cap="flat" cmpd="sng" w="25400">
              <a:solidFill>
                <a:srgbClr val="345A9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9" name="Google Shape;409;p34"/>
            <p:cNvSpPr/>
            <p:nvPr/>
          </p:nvSpPr>
          <p:spPr>
            <a:xfrm>
              <a:off x="1139235" y="466221"/>
              <a:ext cx="596235" cy="37264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34"/>
            <p:cNvSpPr txBox="1"/>
            <p:nvPr/>
          </p:nvSpPr>
          <p:spPr>
            <a:xfrm>
              <a:off x="1150149" y="477135"/>
              <a:ext cx="574407" cy="350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s-EC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42 sitios</a:t>
              </a:r>
              <a:endParaRPr/>
            </a:p>
          </p:txBody>
        </p:sp>
        <p:sp>
          <p:nvSpPr>
            <p:cNvPr id="411" name="Google Shape;411;p34"/>
            <p:cNvSpPr/>
            <p:nvPr/>
          </p:nvSpPr>
          <p:spPr>
            <a:xfrm>
              <a:off x="1018985" y="373059"/>
              <a:ext cx="91440" cy="745294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  <a:lnTo>
                    <a:pt x="157807" y="12000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12" name="Google Shape;412;p34"/>
            <p:cNvSpPr/>
            <p:nvPr/>
          </p:nvSpPr>
          <p:spPr>
            <a:xfrm>
              <a:off x="1139235" y="932030"/>
              <a:ext cx="596235" cy="37264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34"/>
            <p:cNvSpPr txBox="1"/>
            <p:nvPr/>
          </p:nvSpPr>
          <p:spPr>
            <a:xfrm>
              <a:off x="1150149" y="942944"/>
              <a:ext cx="574407" cy="350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s-EC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61 trampas</a:t>
              </a:r>
              <a:endParaRPr/>
            </a:p>
          </p:txBody>
        </p:sp>
        <p:sp>
          <p:nvSpPr>
            <p:cNvPr id="414" name="Google Shape;414;p34"/>
            <p:cNvSpPr/>
            <p:nvPr/>
          </p:nvSpPr>
          <p:spPr>
            <a:xfrm>
              <a:off x="1921794" y="412"/>
              <a:ext cx="745294" cy="372647"/>
            </a:xfrm>
            <a:prstGeom prst="roundRect">
              <a:avLst>
                <a:gd fmla="val 10000" name="adj"/>
              </a:avLst>
            </a:prstGeom>
            <a:solidFill>
              <a:srgbClr val="2E2D9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34"/>
            <p:cNvSpPr txBox="1"/>
            <p:nvPr/>
          </p:nvSpPr>
          <p:spPr>
            <a:xfrm>
              <a:off x="1932708" y="11326"/>
              <a:ext cx="723466" cy="350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Orellana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34"/>
            <p:cNvSpPr/>
            <p:nvPr/>
          </p:nvSpPr>
          <p:spPr>
            <a:xfrm>
              <a:off x="1950603" y="373059"/>
              <a:ext cx="91440" cy="279485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  <a:lnTo>
                    <a:pt x="157807" y="120000"/>
                  </a:lnTo>
                </a:path>
              </a:pathLst>
            </a:custGeom>
            <a:noFill/>
            <a:ln cap="flat" cmpd="sng" w="25400">
              <a:solidFill>
                <a:srgbClr val="345A9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17" name="Google Shape;417;p34"/>
            <p:cNvSpPr/>
            <p:nvPr/>
          </p:nvSpPr>
          <p:spPr>
            <a:xfrm>
              <a:off x="2070852" y="466221"/>
              <a:ext cx="596235" cy="37264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34"/>
            <p:cNvSpPr txBox="1"/>
            <p:nvPr/>
          </p:nvSpPr>
          <p:spPr>
            <a:xfrm>
              <a:off x="2081766" y="477135"/>
              <a:ext cx="574407" cy="350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s-EC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22 sitios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34"/>
            <p:cNvSpPr/>
            <p:nvPr/>
          </p:nvSpPr>
          <p:spPr>
            <a:xfrm>
              <a:off x="1950603" y="373059"/>
              <a:ext cx="91440" cy="745294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  <a:lnTo>
                    <a:pt x="157807" y="12000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20" name="Google Shape;420;p34"/>
            <p:cNvSpPr/>
            <p:nvPr/>
          </p:nvSpPr>
          <p:spPr>
            <a:xfrm>
              <a:off x="2070852" y="932030"/>
              <a:ext cx="596235" cy="37264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34"/>
            <p:cNvSpPr txBox="1"/>
            <p:nvPr/>
          </p:nvSpPr>
          <p:spPr>
            <a:xfrm>
              <a:off x="2081766" y="942944"/>
              <a:ext cx="574407" cy="350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s-EC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42 trampas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2" name="Google Shape;422;p34"/>
          <p:cNvSpPr txBox="1"/>
          <p:nvPr/>
        </p:nvSpPr>
        <p:spPr>
          <a:xfrm>
            <a:off x="3043900" y="1082021"/>
            <a:ext cx="1930206" cy="746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53325" lIns="505575" spcFirstLastPara="1" rIns="53325" wrap="square" tIns="533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3.231 vigilancias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9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349 monitoreos Foc R4T</a:t>
            </a:r>
            <a:endParaRPr/>
          </a:p>
        </p:txBody>
      </p:sp>
      <p:sp>
        <p:nvSpPr>
          <p:cNvPr id="423" name="Google Shape;423;p34"/>
          <p:cNvSpPr/>
          <p:nvPr/>
        </p:nvSpPr>
        <p:spPr>
          <a:xfrm>
            <a:off x="5682099" y="1063361"/>
            <a:ext cx="1616935" cy="7464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34"/>
          <p:cNvSpPr txBox="1"/>
          <p:nvPr/>
        </p:nvSpPr>
        <p:spPr>
          <a:xfrm>
            <a:off x="5707021" y="1097788"/>
            <a:ext cx="159201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1.353 monitoreos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718 monitoreos Foc R4T</a:t>
            </a:r>
            <a:endParaRPr/>
          </a:p>
        </p:txBody>
      </p:sp>
      <p:sp>
        <p:nvSpPr>
          <p:cNvPr id="425" name="Google Shape;425;p34"/>
          <p:cNvSpPr/>
          <p:nvPr/>
        </p:nvSpPr>
        <p:spPr>
          <a:xfrm>
            <a:off x="7750506" y="1100681"/>
            <a:ext cx="1928753" cy="2746489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4"/>
          <p:cNvSpPr txBox="1"/>
          <p:nvPr/>
        </p:nvSpPr>
        <p:spPr>
          <a:xfrm>
            <a:off x="7821531" y="1233180"/>
            <a:ext cx="1725411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C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Principales cultivos monitoreados:</a:t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C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Pichincha: p</a:t>
            </a:r>
            <a:r>
              <a:rPr b="0" i="0" lang="es-EC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itahaya, cacao, aguacate, papa, uvilla, café, maíz y ornamentales (rosas y flores de verano) y musáceas.</a:t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C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Napo: : </a:t>
            </a:r>
            <a:r>
              <a:rPr b="0" i="0" lang="es-EC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Plátano, vainilla, tomate de árbol, maíz, café, cacao, palma aceitera, pitahaya, guayusa y naranjilla</a:t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C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Orellana: XXXXXXXX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34"/>
          <p:cNvSpPr/>
          <p:nvPr/>
        </p:nvSpPr>
        <p:spPr>
          <a:xfrm>
            <a:off x="7600979" y="4646061"/>
            <a:ext cx="1744711" cy="821069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34"/>
          <p:cNvSpPr txBox="1"/>
          <p:nvPr/>
        </p:nvSpPr>
        <p:spPr>
          <a:xfrm>
            <a:off x="7733849" y="4686881"/>
            <a:ext cx="1611841" cy="824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420 monitoreos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9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210 monitoreos Foc R4T</a:t>
            </a:r>
            <a:endParaRPr/>
          </a:p>
        </p:txBody>
      </p:sp>
      <p:sp>
        <p:nvSpPr>
          <p:cNvPr id="429" name="Google Shape;429;p34"/>
          <p:cNvSpPr txBox="1"/>
          <p:nvPr/>
        </p:nvSpPr>
        <p:spPr>
          <a:xfrm>
            <a:off x="4248947" y="2222797"/>
            <a:ext cx="103703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Pichincha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34"/>
          <p:cNvSpPr txBox="1"/>
          <p:nvPr/>
        </p:nvSpPr>
        <p:spPr>
          <a:xfrm>
            <a:off x="5075665" y="3437821"/>
            <a:ext cx="103703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Napo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34"/>
          <p:cNvSpPr txBox="1"/>
          <p:nvPr/>
        </p:nvSpPr>
        <p:spPr>
          <a:xfrm>
            <a:off x="6365845" y="2986884"/>
            <a:ext cx="103703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Orellana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5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35"/>
          <p:cNvSpPr txBox="1"/>
          <p:nvPr/>
        </p:nvSpPr>
        <p:spPr>
          <a:xfrm>
            <a:off x="2664232" y="32658"/>
            <a:ext cx="1932820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439" name="Google Shape;43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2139" y="523958"/>
            <a:ext cx="8739188" cy="5826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0" name="Google Shape;440;p35"/>
          <p:cNvGrpSpPr/>
          <p:nvPr/>
        </p:nvGrpSpPr>
        <p:grpSpPr>
          <a:xfrm>
            <a:off x="2109861" y="1918417"/>
            <a:ext cx="1885804" cy="649440"/>
            <a:chOff x="134700" y="6252"/>
            <a:chExt cx="1885804" cy="649440"/>
          </a:xfrm>
        </p:grpSpPr>
        <p:sp>
          <p:nvSpPr>
            <p:cNvPr id="441" name="Google Shape;441;p35"/>
            <p:cNvSpPr/>
            <p:nvPr/>
          </p:nvSpPr>
          <p:spPr>
            <a:xfrm>
              <a:off x="134700" y="6252"/>
              <a:ext cx="1885804" cy="649440"/>
            </a:xfrm>
            <a:prstGeom prst="roundRect">
              <a:avLst>
                <a:gd fmla="val 16667" name="adj"/>
              </a:avLst>
            </a:prstGeom>
            <a:solidFill>
              <a:srgbClr val="1F38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35"/>
            <p:cNvSpPr txBox="1"/>
            <p:nvPr/>
          </p:nvSpPr>
          <p:spPr>
            <a:xfrm>
              <a:off x="166403" y="37955"/>
              <a:ext cx="1822398" cy="586034"/>
            </a:xfrm>
            <a:prstGeom prst="rect">
              <a:avLst/>
            </a:prstGeom>
            <a:solidFill>
              <a:srgbClr val="1F3864"/>
            </a:solidFill>
            <a:ln>
              <a:noFill/>
            </a:ln>
          </p:spPr>
          <p:txBody>
            <a:bodyPr anchorCtr="0" anchor="ctr" bIns="0" lIns="71275" spcFirstLastPara="1" rIns="712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s-EC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1.661 posregistros</a:t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3" name="Google Shape;443;p35"/>
          <p:cNvGrpSpPr/>
          <p:nvPr/>
        </p:nvGrpSpPr>
        <p:grpSpPr>
          <a:xfrm>
            <a:off x="3995665" y="4293077"/>
            <a:ext cx="3106535" cy="1568160"/>
            <a:chOff x="0" y="2933"/>
            <a:chExt cx="3106535" cy="1568160"/>
          </a:xfrm>
        </p:grpSpPr>
        <p:sp>
          <p:nvSpPr>
            <p:cNvPr id="444" name="Google Shape;444;p35"/>
            <p:cNvSpPr/>
            <p:nvPr/>
          </p:nvSpPr>
          <p:spPr>
            <a:xfrm>
              <a:off x="0" y="180053"/>
              <a:ext cx="3106535" cy="302400"/>
            </a:xfrm>
            <a:prstGeom prst="rect">
              <a:avLst/>
            </a:prstGeom>
            <a:noFill/>
            <a:ln cap="flat" cmpd="sng" w="25400">
              <a:solidFill>
                <a:srgbClr val="1F386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35"/>
            <p:cNvSpPr/>
            <p:nvPr/>
          </p:nvSpPr>
          <p:spPr>
            <a:xfrm>
              <a:off x="155326" y="2933"/>
              <a:ext cx="2174574" cy="354240"/>
            </a:xfrm>
            <a:prstGeom prst="roundRect">
              <a:avLst>
                <a:gd fmla="val 16667" name="adj"/>
              </a:avLst>
            </a:prstGeom>
            <a:solidFill>
              <a:srgbClr val="1F38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35"/>
            <p:cNvSpPr txBox="1"/>
            <p:nvPr/>
          </p:nvSpPr>
          <p:spPr>
            <a:xfrm>
              <a:off x="172619" y="20226"/>
              <a:ext cx="2139988" cy="3196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82175" spcFirstLastPara="1" rIns="821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1.666 protocolos trips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5"/>
            <p:cNvSpPr/>
            <p:nvPr/>
          </p:nvSpPr>
          <p:spPr>
            <a:xfrm>
              <a:off x="0" y="724373"/>
              <a:ext cx="3106535" cy="302400"/>
            </a:xfrm>
            <a:prstGeom prst="rect">
              <a:avLst/>
            </a:prstGeom>
            <a:noFill/>
            <a:ln cap="flat" cmpd="sng" w="25400">
              <a:solidFill>
                <a:srgbClr val="1F386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35"/>
            <p:cNvSpPr/>
            <p:nvPr/>
          </p:nvSpPr>
          <p:spPr>
            <a:xfrm>
              <a:off x="155326" y="547253"/>
              <a:ext cx="2174574" cy="354240"/>
            </a:xfrm>
            <a:prstGeom prst="roundRect">
              <a:avLst>
                <a:gd fmla="val 16667" name="adj"/>
              </a:avLst>
            </a:prstGeom>
            <a:solidFill>
              <a:srgbClr val="1F38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35"/>
            <p:cNvSpPr txBox="1"/>
            <p:nvPr/>
          </p:nvSpPr>
          <p:spPr>
            <a:xfrm>
              <a:off x="172619" y="564546"/>
              <a:ext cx="2139988" cy="3196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82175" spcFirstLastPara="1" rIns="821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2.037 protocolos ácaros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5"/>
            <p:cNvSpPr/>
            <p:nvPr/>
          </p:nvSpPr>
          <p:spPr>
            <a:xfrm>
              <a:off x="0" y="1268693"/>
              <a:ext cx="3106535" cy="302400"/>
            </a:xfrm>
            <a:prstGeom prst="rect">
              <a:avLst/>
            </a:prstGeom>
            <a:noFill/>
            <a:ln cap="flat" cmpd="sng" w="25400">
              <a:solidFill>
                <a:srgbClr val="1F386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35"/>
            <p:cNvSpPr/>
            <p:nvPr/>
          </p:nvSpPr>
          <p:spPr>
            <a:xfrm>
              <a:off x="155326" y="1091573"/>
              <a:ext cx="2174574" cy="354240"/>
            </a:xfrm>
            <a:prstGeom prst="roundRect">
              <a:avLst>
                <a:gd fmla="val 16667" name="adj"/>
              </a:avLst>
            </a:prstGeom>
            <a:solidFill>
              <a:srgbClr val="1F38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35"/>
            <p:cNvSpPr txBox="1"/>
            <p:nvPr/>
          </p:nvSpPr>
          <p:spPr>
            <a:xfrm>
              <a:off x="172619" y="1108866"/>
              <a:ext cx="2139988" cy="3196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82175" spcFirstLastPara="1" rIns="821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s-EC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30.986 inspecciones fitosanitarias</a:t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3" name="Google Shape;453;p35"/>
          <p:cNvGrpSpPr/>
          <p:nvPr/>
        </p:nvGrpSpPr>
        <p:grpSpPr>
          <a:xfrm>
            <a:off x="7587440" y="3873359"/>
            <a:ext cx="2492634" cy="1109160"/>
            <a:chOff x="0" y="20506"/>
            <a:chExt cx="2492634" cy="1109160"/>
          </a:xfrm>
        </p:grpSpPr>
        <p:sp>
          <p:nvSpPr>
            <p:cNvPr id="454" name="Google Shape;454;p35"/>
            <p:cNvSpPr/>
            <p:nvPr/>
          </p:nvSpPr>
          <p:spPr>
            <a:xfrm>
              <a:off x="0" y="212386"/>
              <a:ext cx="2492634" cy="327600"/>
            </a:xfrm>
            <a:prstGeom prst="rect">
              <a:avLst/>
            </a:prstGeom>
            <a:noFill/>
            <a:ln cap="flat" cmpd="sng" w="25400">
              <a:solidFill>
                <a:srgbClr val="1F386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35"/>
            <p:cNvSpPr/>
            <p:nvPr/>
          </p:nvSpPr>
          <p:spPr>
            <a:xfrm>
              <a:off x="124631" y="20506"/>
              <a:ext cx="1744843" cy="383760"/>
            </a:xfrm>
            <a:prstGeom prst="roundRect">
              <a:avLst>
                <a:gd fmla="val 16667" name="adj"/>
              </a:avLst>
            </a:prstGeom>
            <a:solidFill>
              <a:srgbClr val="1F38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35"/>
            <p:cNvSpPr txBox="1"/>
            <p:nvPr/>
          </p:nvSpPr>
          <p:spPr>
            <a:xfrm>
              <a:off x="143365" y="39240"/>
              <a:ext cx="1707375" cy="3462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5950" spcFirstLastPara="1" rIns="659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s-EC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203.909 CFE </a:t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35"/>
            <p:cNvSpPr/>
            <p:nvPr/>
          </p:nvSpPr>
          <p:spPr>
            <a:xfrm>
              <a:off x="0" y="802066"/>
              <a:ext cx="2492634" cy="327600"/>
            </a:xfrm>
            <a:prstGeom prst="rect">
              <a:avLst/>
            </a:prstGeom>
            <a:noFill/>
            <a:ln cap="flat" cmpd="sng" w="25400">
              <a:solidFill>
                <a:srgbClr val="1F386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35"/>
            <p:cNvSpPr/>
            <p:nvPr/>
          </p:nvSpPr>
          <p:spPr>
            <a:xfrm>
              <a:off x="124631" y="610186"/>
              <a:ext cx="1744843" cy="383760"/>
            </a:xfrm>
            <a:prstGeom prst="roundRect">
              <a:avLst>
                <a:gd fmla="val 16667" name="adj"/>
              </a:avLst>
            </a:prstGeom>
            <a:solidFill>
              <a:srgbClr val="1F38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35"/>
            <p:cNvSpPr txBox="1"/>
            <p:nvPr/>
          </p:nvSpPr>
          <p:spPr>
            <a:xfrm>
              <a:off x="143365" y="628920"/>
              <a:ext cx="1707375" cy="3462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5950" spcFirstLastPara="1" rIns="659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s-EC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84.440 certificados de origen</a:t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0" name="Google Shape;460;p35"/>
          <p:cNvGrpSpPr/>
          <p:nvPr/>
        </p:nvGrpSpPr>
        <p:grpSpPr>
          <a:xfrm>
            <a:off x="7742129" y="5237905"/>
            <a:ext cx="2616309" cy="779658"/>
            <a:chOff x="134699" y="6252"/>
            <a:chExt cx="2879308" cy="649440"/>
          </a:xfrm>
        </p:grpSpPr>
        <p:sp>
          <p:nvSpPr>
            <p:cNvPr id="461" name="Google Shape;461;p35"/>
            <p:cNvSpPr/>
            <p:nvPr/>
          </p:nvSpPr>
          <p:spPr>
            <a:xfrm>
              <a:off x="134699" y="6252"/>
              <a:ext cx="2847858" cy="649440"/>
            </a:xfrm>
            <a:prstGeom prst="roundRect">
              <a:avLst>
                <a:gd fmla="val 16667" name="adj"/>
              </a:avLst>
            </a:prstGeom>
            <a:solidFill>
              <a:srgbClr val="1F38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35"/>
            <p:cNvSpPr txBox="1"/>
            <p:nvPr/>
          </p:nvSpPr>
          <p:spPr>
            <a:xfrm>
              <a:off x="302507" y="29283"/>
              <a:ext cx="2711500" cy="5860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71275" spcFirstLastPara="1" rIns="712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s-EC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45 permisos 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s-EC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movilización musáceas</a:t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6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s-EC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Inocuidad de los Alimentos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7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37"/>
          <p:cNvSpPr txBox="1"/>
          <p:nvPr/>
        </p:nvSpPr>
        <p:spPr>
          <a:xfrm>
            <a:off x="2664231" y="32658"/>
            <a:ext cx="192029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476" name="Google Shape;47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5443" y="1073959"/>
            <a:ext cx="8549640" cy="4881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8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38"/>
          <p:cNvSpPr txBox="1"/>
          <p:nvPr/>
        </p:nvSpPr>
        <p:spPr>
          <a:xfrm>
            <a:off x="2664232" y="32658"/>
            <a:ext cx="1814318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484" name="Google Shape;48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8672" y="606777"/>
            <a:ext cx="8843434" cy="5895623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38"/>
          <p:cNvSpPr txBox="1"/>
          <p:nvPr/>
        </p:nvSpPr>
        <p:spPr>
          <a:xfrm>
            <a:off x="2909401" y="1677007"/>
            <a:ext cx="129328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Certificación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BPA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38"/>
          <p:cNvSpPr txBox="1"/>
          <p:nvPr/>
        </p:nvSpPr>
        <p:spPr>
          <a:xfrm>
            <a:off x="2677254" y="2562833"/>
            <a:ext cx="1788195" cy="2769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Política agropecuaria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38"/>
          <p:cNvSpPr txBox="1"/>
          <p:nvPr/>
        </p:nvSpPr>
        <p:spPr>
          <a:xfrm>
            <a:off x="5218918" y="3072603"/>
            <a:ext cx="272293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Inspecciones Operadores</a:t>
            </a:r>
            <a:endParaRPr/>
          </a:p>
        </p:txBody>
      </p:sp>
      <p:sp>
        <p:nvSpPr>
          <p:cNvPr id="488" name="Google Shape;488;p38"/>
          <p:cNvSpPr txBox="1"/>
          <p:nvPr/>
        </p:nvSpPr>
        <p:spPr>
          <a:xfrm>
            <a:off x="5133326" y="3723698"/>
            <a:ext cx="289567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Inspecciones sitios de expendio</a:t>
            </a:r>
            <a:endParaRPr/>
          </a:p>
        </p:txBody>
      </p:sp>
      <p:sp>
        <p:nvSpPr>
          <p:cNvPr id="489" name="Google Shape;489;p38"/>
          <p:cNvSpPr txBox="1"/>
          <p:nvPr/>
        </p:nvSpPr>
        <p:spPr>
          <a:xfrm>
            <a:off x="5067674" y="4356297"/>
            <a:ext cx="289567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Revisión POA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38"/>
          <p:cNvSpPr txBox="1"/>
          <p:nvPr/>
        </p:nvSpPr>
        <p:spPr>
          <a:xfrm>
            <a:off x="5050741" y="4932690"/>
            <a:ext cx="309470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No. muestras orgánicos tomadas</a:t>
            </a:r>
            <a:endParaRPr/>
          </a:p>
        </p:txBody>
      </p:sp>
      <p:pic>
        <p:nvPicPr>
          <p:cNvPr id="491" name="Google Shape;49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3231" y="3510161"/>
            <a:ext cx="1788201" cy="1830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9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s-EC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Registro de Insumos Agropecuarios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0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40"/>
          <p:cNvSpPr/>
          <p:nvPr/>
        </p:nvSpPr>
        <p:spPr>
          <a:xfrm>
            <a:off x="4834128" y="3551243"/>
            <a:ext cx="2523744" cy="1301305"/>
          </a:xfrm>
          <a:custGeom>
            <a:rect b="b" l="l" r="r" t="t"/>
            <a:pathLst>
              <a:path extrusionOk="0" h="1301305" w="2523744">
                <a:moveTo>
                  <a:pt x="0" y="0"/>
                </a:moveTo>
                <a:lnTo>
                  <a:pt x="2523744" y="0"/>
                </a:lnTo>
                <a:lnTo>
                  <a:pt x="2523744" y="1301305"/>
                </a:lnTo>
                <a:lnTo>
                  <a:pt x="0" y="130130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t/>
            </a:r>
            <a:endParaRPr b="0" i="0" sz="6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40"/>
          <p:cNvSpPr txBox="1"/>
          <p:nvPr/>
        </p:nvSpPr>
        <p:spPr>
          <a:xfrm>
            <a:off x="2664231" y="32658"/>
            <a:ext cx="1807561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506" name="Google Shape;50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0124" y="875132"/>
            <a:ext cx="8531751" cy="5695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40"/>
          <p:cNvSpPr txBox="1"/>
          <p:nvPr/>
        </p:nvSpPr>
        <p:spPr>
          <a:xfrm>
            <a:off x="2410317" y="1602554"/>
            <a:ext cx="26340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Registro y modificación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fertilizantes: 825</a:t>
            </a:r>
            <a:endParaRPr/>
          </a:p>
        </p:txBody>
      </p:sp>
      <p:sp>
        <p:nvSpPr>
          <p:cNvPr id="508" name="Google Shape;508;p40"/>
          <p:cNvSpPr txBox="1"/>
          <p:nvPr/>
        </p:nvSpPr>
        <p:spPr>
          <a:xfrm>
            <a:off x="2382046" y="2564121"/>
            <a:ext cx="256993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Registro y modificación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pecuarios: 536</a:t>
            </a:r>
            <a:endParaRPr/>
          </a:p>
        </p:txBody>
      </p:sp>
      <p:sp>
        <p:nvSpPr>
          <p:cNvPr id="509" name="Google Shape;509;p40"/>
          <p:cNvSpPr txBox="1"/>
          <p:nvPr/>
        </p:nvSpPr>
        <p:spPr>
          <a:xfrm>
            <a:off x="2394304" y="3463789"/>
            <a:ext cx="224933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Plaguicidas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(modificaciones): 96</a:t>
            </a:r>
            <a:endParaRPr/>
          </a:p>
        </p:txBody>
      </p:sp>
      <p:sp>
        <p:nvSpPr>
          <p:cNvPr id="510" name="Google Shape;510;p40"/>
          <p:cNvSpPr txBox="1"/>
          <p:nvPr/>
        </p:nvSpPr>
        <p:spPr>
          <a:xfrm>
            <a:off x="2413464" y="4348856"/>
            <a:ext cx="251863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Control posregistro de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operadores: 269</a:t>
            </a:r>
            <a:endParaRPr/>
          </a:p>
        </p:txBody>
      </p:sp>
      <p:sp>
        <p:nvSpPr>
          <p:cNvPr id="511" name="Google Shape;511;p40"/>
          <p:cNvSpPr txBox="1"/>
          <p:nvPr/>
        </p:nvSpPr>
        <p:spPr>
          <a:xfrm>
            <a:off x="2382046" y="5211290"/>
            <a:ext cx="228780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Productos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inspeccionados: 715</a:t>
            </a:r>
            <a:endParaRPr/>
          </a:p>
        </p:txBody>
      </p:sp>
      <p:pic>
        <p:nvPicPr>
          <p:cNvPr id="512" name="Google Shape;512;p40"/>
          <p:cNvPicPr preferRelativeResize="0"/>
          <p:nvPr/>
        </p:nvPicPr>
        <p:blipFill rotWithShape="1">
          <a:blip r:embed="rId4">
            <a:alphaModFix/>
          </a:blip>
          <a:srcRect b="0" l="3193" r="3193" t="0"/>
          <a:stretch/>
        </p:blipFill>
        <p:spPr>
          <a:xfrm>
            <a:off x="8010698" y="1462904"/>
            <a:ext cx="1870725" cy="1049068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513" name="Google Shape;513;p40"/>
          <p:cNvPicPr preferRelativeResize="0"/>
          <p:nvPr/>
        </p:nvPicPr>
        <p:blipFill rotWithShape="1">
          <a:blip r:embed="rId5">
            <a:alphaModFix/>
          </a:blip>
          <a:srcRect b="19984" l="0" r="0" t="19984"/>
          <a:stretch/>
        </p:blipFill>
        <p:spPr>
          <a:xfrm>
            <a:off x="7818302" y="2751637"/>
            <a:ext cx="2028711" cy="1115366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514" name="Google Shape;514;p40"/>
          <p:cNvPicPr preferRelativeResize="0"/>
          <p:nvPr/>
        </p:nvPicPr>
        <p:blipFill rotWithShape="1">
          <a:blip r:embed="rId6">
            <a:alphaModFix/>
          </a:blip>
          <a:srcRect b="0" l="821" r="821" t="0"/>
          <a:stretch/>
        </p:blipFill>
        <p:spPr>
          <a:xfrm>
            <a:off x="7801320" y="4107045"/>
            <a:ext cx="2040241" cy="1128257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515" name="Google Shape;515;p40"/>
          <p:cNvSpPr/>
          <p:nvPr/>
        </p:nvSpPr>
        <p:spPr>
          <a:xfrm>
            <a:off x="7920206" y="2174699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16" name="Google Shape;516;p40"/>
          <p:cNvSpPr/>
          <p:nvPr/>
        </p:nvSpPr>
        <p:spPr>
          <a:xfrm>
            <a:off x="7920205" y="2172609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17" name="Google Shape;517;p40"/>
          <p:cNvSpPr/>
          <p:nvPr/>
        </p:nvSpPr>
        <p:spPr>
          <a:xfrm>
            <a:off x="7943693" y="2169951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18" name="Google Shape;518;p40"/>
          <p:cNvSpPr txBox="1"/>
          <p:nvPr/>
        </p:nvSpPr>
        <p:spPr>
          <a:xfrm>
            <a:off x="8067714" y="2209964"/>
            <a:ext cx="2241523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Inspecciones en campo</a:t>
            </a:r>
            <a:endParaRPr/>
          </a:p>
        </p:txBody>
      </p:sp>
      <p:sp>
        <p:nvSpPr>
          <p:cNvPr id="519" name="Google Shape;519;p40"/>
          <p:cNvSpPr/>
          <p:nvPr/>
        </p:nvSpPr>
        <p:spPr>
          <a:xfrm>
            <a:off x="7814383" y="3546169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20" name="Google Shape;520;p40"/>
          <p:cNvSpPr/>
          <p:nvPr/>
        </p:nvSpPr>
        <p:spPr>
          <a:xfrm>
            <a:off x="7814383" y="3543440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21" name="Google Shape;521;p40"/>
          <p:cNvSpPr/>
          <p:nvPr/>
        </p:nvSpPr>
        <p:spPr>
          <a:xfrm>
            <a:off x="7823997" y="3559226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22" name="Google Shape;522;p40"/>
          <p:cNvSpPr txBox="1"/>
          <p:nvPr/>
        </p:nvSpPr>
        <p:spPr>
          <a:xfrm>
            <a:off x="8067714" y="3596265"/>
            <a:ext cx="184437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Control en bodegas</a:t>
            </a:r>
            <a:endParaRPr/>
          </a:p>
        </p:txBody>
      </p:sp>
      <p:sp>
        <p:nvSpPr>
          <p:cNvPr id="523" name="Google Shape;523;p40"/>
          <p:cNvSpPr/>
          <p:nvPr/>
        </p:nvSpPr>
        <p:spPr>
          <a:xfrm>
            <a:off x="7823997" y="4935444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24" name="Google Shape;524;p40"/>
          <p:cNvSpPr/>
          <p:nvPr/>
        </p:nvSpPr>
        <p:spPr>
          <a:xfrm>
            <a:off x="7801320" y="4913011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25" name="Google Shape;525;p40"/>
          <p:cNvSpPr/>
          <p:nvPr/>
        </p:nvSpPr>
        <p:spPr>
          <a:xfrm>
            <a:off x="7777021" y="4917446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26" name="Google Shape;526;p40"/>
          <p:cNvSpPr txBox="1"/>
          <p:nvPr/>
        </p:nvSpPr>
        <p:spPr>
          <a:xfrm>
            <a:off x="7945366" y="4956810"/>
            <a:ext cx="2241523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Productos agropecuarios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41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41"/>
          <p:cNvSpPr txBox="1"/>
          <p:nvPr/>
        </p:nvSpPr>
        <p:spPr>
          <a:xfrm>
            <a:off x="2664231" y="32658"/>
            <a:ext cx="1782509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534" name="Google Shape;53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0124" y="753828"/>
            <a:ext cx="8531751" cy="56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36193" y="1166301"/>
            <a:ext cx="2141834" cy="1222038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536" name="Google Shape;536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53379" y="2665768"/>
            <a:ext cx="1945562" cy="1222037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537" name="Google Shape;537;p41"/>
          <p:cNvSpPr txBox="1"/>
          <p:nvPr/>
        </p:nvSpPr>
        <p:spPr>
          <a:xfrm>
            <a:off x="3091571" y="2298893"/>
            <a:ext cx="2070100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Plaguicidas: 1.142</a:t>
            </a:r>
            <a:endParaRPr/>
          </a:p>
        </p:txBody>
      </p:sp>
      <p:sp>
        <p:nvSpPr>
          <p:cNvPr id="538" name="Google Shape;538;p41"/>
          <p:cNvSpPr txBox="1"/>
          <p:nvPr/>
        </p:nvSpPr>
        <p:spPr>
          <a:xfrm>
            <a:off x="3247146" y="3377233"/>
            <a:ext cx="191452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Pecuarios: 3.935</a:t>
            </a:r>
            <a:endParaRPr/>
          </a:p>
        </p:txBody>
      </p:sp>
      <p:sp>
        <p:nvSpPr>
          <p:cNvPr id="539" name="Google Shape;539;p41"/>
          <p:cNvSpPr txBox="1"/>
          <p:nvPr/>
        </p:nvSpPr>
        <p:spPr>
          <a:xfrm>
            <a:off x="3182032" y="4414007"/>
            <a:ext cx="2133600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Fertilizantes: 1.131</a:t>
            </a:r>
            <a:endParaRPr/>
          </a:p>
        </p:txBody>
      </p:sp>
      <p:sp>
        <p:nvSpPr>
          <p:cNvPr id="540" name="Google Shape;540;p41"/>
          <p:cNvSpPr txBox="1"/>
          <p:nvPr/>
        </p:nvSpPr>
        <p:spPr>
          <a:xfrm>
            <a:off x="3368282" y="5419609"/>
            <a:ext cx="16722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TOTAL: 6.848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2"/>
          <p:cNvSpPr/>
          <p:nvPr/>
        </p:nvSpPr>
        <p:spPr>
          <a:xfrm>
            <a:off x="8816511" y="5194300"/>
            <a:ext cx="3342277" cy="16637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47" name="Google Shape;547;p42"/>
          <p:cNvSpPr txBox="1"/>
          <p:nvPr/>
        </p:nvSpPr>
        <p:spPr>
          <a:xfrm>
            <a:off x="2664231" y="32658"/>
            <a:ext cx="3431769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Orellana</a:t>
            </a:r>
            <a:endParaRPr/>
          </a:p>
        </p:txBody>
      </p:sp>
      <p:pic>
        <p:nvPicPr>
          <p:cNvPr id="548" name="Google Shape;54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3948" y="618526"/>
            <a:ext cx="8971188" cy="5980792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2"/>
          <p:cNvSpPr txBox="1"/>
          <p:nvPr/>
        </p:nvSpPr>
        <p:spPr>
          <a:xfrm>
            <a:off x="4148795" y="1775606"/>
            <a:ext cx="165193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410 Vehículos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inspeccionados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42"/>
          <p:cNvSpPr txBox="1"/>
          <p:nvPr/>
        </p:nvSpPr>
        <p:spPr>
          <a:xfrm>
            <a:off x="2698740" y="4198311"/>
            <a:ext cx="1749435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1.236 Guías de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movilización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revisadas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42"/>
          <p:cNvSpPr txBox="1"/>
          <p:nvPr/>
        </p:nvSpPr>
        <p:spPr>
          <a:xfrm>
            <a:off x="5617470" y="4307166"/>
            <a:ext cx="165193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5.585 Animales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inspeccionados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3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43"/>
          <p:cNvSpPr txBox="1"/>
          <p:nvPr/>
        </p:nvSpPr>
        <p:spPr>
          <a:xfrm>
            <a:off x="2664231" y="32658"/>
            <a:ext cx="3431769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Orellana</a:t>
            </a:r>
            <a:endParaRPr/>
          </a:p>
        </p:txBody>
      </p:sp>
      <p:pic>
        <p:nvPicPr>
          <p:cNvPr id="559" name="Google Shape;55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6860" y="753291"/>
            <a:ext cx="8756965" cy="5837977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43"/>
          <p:cNvSpPr txBox="1"/>
          <p:nvPr/>
        </p:nvSpPr>
        <p:spPr>
          <a:xfrm>
            <a:off x="5188063" y="1737871"/>
            <a:ext cx="40430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Dossier: </a:t>
            </a:r>
            <a:r>
              <a:rPr b="0" i="0" lang="es-EC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178</a:t>
            </a:r>
            <a:endParaRPr/>
          </a:p>
        </p:txBody>
      </p:sp>
      <p:sp>
        <p:nvSpPr>
          <p:cNvPr id="561" name="Google Shape;561;p43"/>
          <p:cNvSpPr txBox="1"/>
          <p:nvPr/>
        </p:nvSpPr>
        <p:spPr>
          <a:xfrm>
            <a:off x="5148447" y="2282509"/>
            <a:ext cx="60960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Modificación de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Expedientes: </a:t>
            </a:r>
            <a:r>
              <a:rPr b="0" i="0" lang="es-EC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78</a:t>
            </a:r>
            <a:endParaRPr/>
          </a:p>
        </p:txBody>
      </p:sp>
      <p:sp>
        <p:nvSpPr>
          <p:cNvPr id="562" name="Google Shape;562;p43"/>
          <p:cNvSpPr txBox="1"/>
          <p:nvPr/>
        </p:nvSpPr>
        <p:spPr>
          <a:xfrm>
            <a:off x="5126676" y="3606966"/>
            <a:ext cx="609600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Productos cuarentenados: </a:t>
            </a:r>
            <a:r>
              <a:rPr b="0" i="0" lang="es-EC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78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Inspecciones y control posregistro establecimientos: </a:t>
            </a:r>
            <a:r>
              <a:rPr b="0" i="0" lang="es-EC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 de calidad (muestras): </a:t>
            </a:r>
            <a:r>
              <a:rPr b="0" i="0" lang="es-EC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43"/>
          <p:cNvSpPr/>
          <p:nvPr/>
        </p:nvSpPr>
        <p:spPr>
          <a:xfrm>
            <a:off x="4789713" y="5114766"/>
            <a:ext cx="5312229" cy="763577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43"/>
          <p:cNvSpPr txBox="1"/>
          <p:nvPr/>
        </p:nvSpPr>
        <p:spPr>
          <a:xfrm>
            <a:off x="5126676" y="5188470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Total: Eventos de capacitación 28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Total: Capacitados 564</a:t>
            </a:r>
            <a:endParaRPr/>
          </a:p>
        </p:txBody>
      </p:sp>
      <p:pic>
        <p:nvPicPr>
          <p:cNvPr id="565" name="Google Shape;56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4621" y="2036562"/>
            <a:ext cx="2152202" cy="2202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4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s-EC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Laboratorios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5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45"/>
          <p:cNvSpPr txBox="1"/>
          <p:nvPr/>
        </p:nvSpPr>
        <p:spPr>
          <a:xfrm>
            <a:off x="2664231" y="32658"/>
            <a:ext cx="2208393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579" name="Google Shape;57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09055" y="618526"/>
            <a:ext cx="8948057" cy="5965371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45"/>
          <p:cNvSpPr/>
          <p:nvPr/>
        </p:nvSpPr>
        <p:spPr>
          <a:xfrm>
            <a:off x="7080701" y="994270"/>
            <a:ext cx="1735810" cy="1274762"/>
          </a:xfrm>
          <a:prstGeom prst="ellipse">
            <a:avLst/>
          </a:prstGeom>
          <a:solidFill>
            <a:schemeClr val="lt1">
              <a:alpha val="60000"/>
            </a:schemeClr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s-EC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274 trámites ingresados</a:t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45"/>
          <p:cNvSpPr/>
          <p:nvPr/>
        </p:nvSpPr>
        <p:spPr>
          <a:xfrm>
            <a:off x="7257187" y="4391090"/>
            <a:ext cx="2997155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45"/>
          <p:cNvSpPr txBox="1"/>
          <p:nvPr/>
        </p:nvSpPr>
        <p:spPr>
          <a:xfrm>
            <a:off x="7369632" y="4525810"/>
            <a:ext cx="281939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0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Diagnóstico Vegetal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0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– Entomología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46"/>
          <p:cNvSpPr txBox="1"/>
          <p:nvPr/>
        </p:nvSpPr>
        <p:spPr>
          <a:xfrm>
            <a:off x="530965" y="1917246"/>
            <a:ext cx="9496438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s-EC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Aeropuerto Internacional Mariscal Sucre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7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5" name="Google Shape;59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0661" y="525348"/>
            <a:ext cx="9070227" cy="60547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6" name="Google Shape;596;p47"/>
          <p:cNvGrpSpPr/>
          <p:nvPr/>
        </p:nvGrpSpPr>
        <p:grpSpPr>
          <a:xfrm>
            <a:off x="4207370" y="2623063"/>
            <a:ext cx="1739110" cy="1771925"/>
            <a:chOff x="3524249" y="1482537"/>
            <a:chExt cx="5143501" cy="4559970"/>
          </a:xfrm>
        </p:grpSpPr>
        <p:pic>
          <p:nvPicPr>
            <p:cNvPr id="597" name="Google Shape;597;p47"/>
            <p:cNvPicPr preferRelativeResize="0"/>
            <p:nvPr/>
          </p:nvPicPr>
          <p:blipFill rotWithShape="1">
            <a:blip r:embed="rId4">
              <a:alphaModFix/>
            </a:blip>
            <a:srcRect b="17018" l="0" r="0" t="21617"/>
            <a:stretch/>
          </p:blipFill>
          <p:spPr>
            <a:xfrm>
              <a:off x="3524250" y="1482537"/>
              <a:ext cx="5143500" cy="420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8" name="Google Shape;598;p47"/>
            <p:cNvPicPr preferRelativeResize="0"/>
            <p:nvPr/>
          </p:nvPicPr>
          <p:blipFill rotWithShape="1">
            <a:blip r:embed="rId5">
              <a:alphaModFix/>
            </a:blip>
            <a:srcRect b="40702" l="8909" r="0" t="21579"/>
            <a:stretch/>
          </p:blipFill>
          <p:spPr>
            <a:xfrm>
              <a:off x="3524250" y="1482537"/>
              <a:ext cx="1738562" cy="9598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9" name="Google Shape;599;p47"/>
            <p:cNvPicPr preferRelativeResize="0"/>
            <p:nvPr/>
          </p:nvPicPr>
          <p:blipFill rotWithShape="1">
            <a:blip r:embed="rId6">
              <a:alphaModFix/>
            </a:blip>
            <a:srcRect b="42768" l="0" r="5244" t="24386"/>
            <a:stretch/>
          </p:blipFill>
          <p:spPr>
            <a:xfrm>
              <a:off x="3524249" y="4415590"/>
              <a:ext cx="2912645" cy="1482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0" name="Google Shape;600;p47"/>
            <p:cNvPicPr preferRelativeResize="0"/>
            <p:nvPr/>
          </p:nvPicPr>
          <p:blipFill rotWithShape="1">
            <a:blip r:embed="rId7">
              <a:alphaModFix/>
            </a:blip>
            <a:srcRect b="13996" l="18265" r="4073" t="21618"/>
            <a:stretch/>
          </p:blipFill>
          <p:spPr>
            <a:xfrm>
              <a:off x="6434098" y="3573378"/>
              <a:ext cx="2233652" cy="24691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1" name="Google Shape;601;p47"/>
          <p:cNvSpPr txBox="1"/>
          <p:nvPr/>
        </p:nvSpPr>
        <p:spPr>
          <a:xfrm>
            <a:off x="4697235" y="1129050"/>
            <a:ext cx="106699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1’403.404 pasajeros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32 vuelos/día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47"/>
          <p:cNvSpPr txBox="1"/>
          <p:nvPr/>
        </p:nvSpPr>
        <p:spPr>
          <a:xfrm>
            <a:off x="2819437" y="2017564"/>
            <a:ext cx="123906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7.931,8 kg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decomisos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agrícolas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(2.077 actas)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47"/>
          <p:cNvSpPr txBox="1"/>
          <p:nvPr/>
        </p:nvSpPr>
        <p:spPr>
          <a:xfrm>
            <a:off x="2925940" y="4005720"/>
            <a:ext cx="103646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1.173,75 kg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decomisos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pecuarios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(433 actas)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47"/>
          <p:cNvSpPr txBox="1"/>
          <p:nvPr/>
        </p:nvSpPr>
        <p:spPr>
          <a:xfrm>
            <a:off x="4688948" y="5155046"/>
            <a:ext cx="11898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Mantas desinfección calzado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47"/>
          <p:cNvSpPr txBox="1"/>
          <p:nvPr/>
        </p:nvSpPr>
        <p:spPr>
          <a:xfrm>
            <a:off x="6479494" y="4172948"/>
            <a:ext cx="11788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Inspección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 intrusiva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47"/>
          <p:cNvSpPr txBox="1"/>
          <p:nvPr/>
        </p:nvSpPr>
        <p:spPr>
          <a:xfrm>
            <a:off x="6427824" y="2243253"/>
            <a:ext cx="11788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Inspección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intrusiva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47"/>
          <p:cNvSpPr txBox="1"/>
          <p:nvPr/>
        </p:nvSpPr>
        <p:spPr>
          <a:xfrm>
            <a:off x="2664231" y="32658"/>
            <a:ext cx="1820087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2021-05-27T23:45:58Z</dcterms:created>
  <dc:creator>cajasmarcia@gmail.com</dc:creator>
</cp:coreProperties>
</file>