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6" r:id="rId3"/>
    <p:sldId id="259" r:id="rId4"/>
    <p:sldId id="263" r:id="rId5"/>
    <p:sldId id="262" r:id="rId6"/>
    <p:sldId id="261" r:id="rId7"/>
    <p:sldId id="265" r:id="rId8"/>
    <p:sldId id="269" r:id="rId9"/>
    <p:sldId id="266" r:id="rId10"/>
    <p:sldId id="268" r:id="rId11"/>
    <p:sldId id="264" r:id="rId12"/>
    <p:sldId id="267" r:id="rId13"/>
    <p:sldId id="270" r:id="rId14"/>
    <p:sldId id="272" r:id="rId15"/>
    <p:sldId id="274" r:id="rId16"/>
    <p:sldId id="273" r:id="rId17"/>
    <p:sldId id="275" r:id="rId18"/>
    <p:sldId id="271" r:id="rId19"/>
    <p:sldId id="278" r:id="rId20"/>
    <p:sldId id="277" r:id="rId21"/>
    <p:sldId id="260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fsQybd2hes5qMfd625ajkgi9x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2D8C"/>
    <a:srgbClr val="FFC600"/>
    <a:srgbClr val="FFE37D"/>
    <a:srgbClr val="CC99FF"/>
    <a:srgbClr val="9999FF"/>
    <a:srgbClr val="4C3DA8"/>
    <a:srgbClr val="287CFA"/>
    <a:srgbClr val="E5C400"/>
    <a:srgbClr val="2E2D91"/>
    <a:srgbClr val="3D0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84573"/>
  </p:normalViewPr>
  <p:slideViewPr>
    <p:cSldViewPr snapToGrid="0">
      <p:cViewPr varScale="1">
        <p:scale>
          <a:sx n="106" d="100"/>
          <a:sy n="106" d="100"/>
        </p:scale>
        <p:origin x="5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024477917885674E-2"/>
          <c:y val="2.2852639164924977E-2"/>
          <c:w val="0.96949703736973192"/>
          <c:h val="0.7000600106705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'Acciones Moko'!$A$4</c:f>
              <c:strCache>
                <c:ptCount val="1"/>
                <c:pt idx="0">
                  <c:v>EL ORO</c:v>
                </c:pt>
              </c:strCache>
            </c:strRef>
          </c:tx>
          <c:spPr>
            <a:solidFill>
              <a:srgbClr val="2D2D8C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rgbClr val="2D2D8C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'Acciones Moko'!$B$3:$G$3</c:f>
              <c:strCache>
                <c:ptCount val="6"/>
                <c:pt idx="0">
                  <c:v>Monitoreo de Musáceas </c:v>
                </c:pt>
                <c:pt idx="1">
                  <c:v>N° de Muestras</c:v>
                </c:pt>
                <c:pt idx="2">
                  <c:v>N° de seguimiento a fincas afectadas</c:v>
                </c:pt>
                <c:pt idx="3">
                  <c:v>N° de Inspección de pasajeros y equipaje</c:v>
                </c:pt>
                <c:pt idx="4">
                  <c:v>N° de Inspección de Vehículo</c:v>
                </c:pt>
                <c:pt idx="5">
                  <c:v>N° Decomiso del Producto</c:v>
                </c:pt>
              </c:strCache>
            </c:strRef>
          </c:cat>
          <c:val>
            <c:numRef>
              <c:f>'Acciones Moko'!$B$4:$G$4</c:f>
              <c:numCache>
                <c:formatCode>General</c:formatCode>
                <c:ptCount val="6"/>
                <c:pt idx="0">
                  <c:v>5451</c:v>
                </c:pt>
                <c:pt idx="1">
                  <c:v>32</c:v>
                </c:pt>
                <c:pt idx="2">
                  <c:v>118</c:v>
                </c:pt>
                <c:pt idx="3">
                  <c:v>71270</c:v>
                </c:pt>
                <c:pt idx="4">
                  <c:v>31140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1-48F3-9263-33B0B49088E8}"/>
            </c:ext>
          </c:extLst>
        </c:ser>
        <c:ser>
          <c:idx val="1"/>
          <c:order val="1"/>
          <c:tx>
            <c:strRef>
              <c:f>'Acciones Moko'!$A$5</c:f>
              <c:strCache>
                <c:ptCount val="1"/>
                <c:pt idx="0">
                  <c:v>LOJA </c:v>
                </c:pt>
              </c:strCache>
            </c:strRef>
          </c:tx>
          <c:spPr>
            <a:solidFill>
              <a:srgbClr val="0070C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rgbClr val="0070C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'Acciones Moko'!$B$3:$G$3</c:f>
              <c:strCache>
                <c:ptCount val="6"/>
                <c:pt idx="0">
                  <c:v>Monitoreo de Musáceas </c:v>
                </c:pt>
                <c:pt idx="1">
                  <c:v>N° de Muestras</c:v>
                </c:pt>
                <c:pt idx="2">
                  <c:v>N° de seguimiento a fincas afectadas</c:v>
                </c:pt>
                <c:pt idx="3">
                  <c:v>N° de Inspección de pasajeros y equipaje</c:v>
                </c:pt>
                <c:pt idx="4">
                  <c:v>N° de Inspección de Vehículo</c:v>
                </c:pt>
                <c:pt idx="5">
                  <c:v>N° Decomiso del Producto</c:v>
                </c:pt>
              </c:strCache>
            </c:strRef>
          </c:cat>
          <c:val>
            <c:numRef>
              <c:f>'Acciones Moko'!$B$5:$G$5</c:f>
              <c:numCache>
                <c:formatCode>General</c:formatCode>
                <c:ptCount val="6"/>
                <c:pt idx="0">
                  <c:v>106</c:v>
                </c:pt>
                <c:pt idx="1">
                  <c:v>0</c:v>
                </c:pt>
                <c:pt idx="2">
                  <c:v>0</c:v>
                </c:pt>
                <c:pt idx="3">
                  <c:v>292</c:v>
                </c:pt>
                <c:pt idx="4">
                  <c:v>29062</c:v>
                </c:pt>
                <c:pt idx="5">
                  <c:v>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1-48F3-9263-33B0B49088E8}"/>
            </c:ext>
          </c:extLst>
        </c:ser>
        <c:ser>
          <c:idx val="2"/>
          <c:order val="2"/>
          <c:tx>
            <c:strRef>
              <c:f>'Acciones Moko'!$A$6</c:f>
              <c:strCache>
                <c:ptCount val="1"/>
                <c:pt idx="0">
                  <c:v>ZAMORA</c:v>
                </c:pt>
              </c:strCache>
            </c:strRef>
          </c:tx>
          <c:spPr>
            <a:solidFill>
              <a:srgbClr val="FFC00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>
              <a:glow rad="127000">
                <a:schemeClr val="accent2">
                  <a:lumMod val="75000"/>
                </a:schemeClr>
              </a:glow>
            </a:effectLst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'Acciones Moko'!$B$3:$G$3</c:f>
              <c:strCache>
                <c:ptCount val="6"/>
                <c:pt idx="0">
                  <c:v>Monitoreo de Musáceas </c:v>
                </c:pt>
                <c:pt idx="1">
                  <c:v>N° de Muestras</c:v>
                </c:pt>
                <c:pt idx="2">
                  <c:v>N° de seguimiento a fincas afectadas</c:v>
                </c:pt>
                <c:pt idx="3">
                  <c:v>N° de Inspección de pasajeros y equipaje</c:v>
                </c:pt>
                <c:pt idx="4">
                  <c:v>N° de Inspección de Vehículo</c:v>
                </c:pt>
                <c:pt idx="5">
                  <c:v>N° Decomiso del Producto</c:v>
                </c:pt>
              </c:strCache>
            </c:strRef>
          </c:cat>
          <c:val>
            <c:numRef>
              <c:f>'Acciones Moko'!$B$6:$G$6</c:f>
              <c:numCache>
                <c:formatCode>General</c:formatCode>
                <c:ptCount val="6"/>
                <c:pt idx="0">
                  <c:v>262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91-48F3-9263-33B0B49088E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14773648"/>
        <c:axId val="514774008"/>
      </c:barChart>
      <c:catAx>
        <c:axId val="51477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14774008"/>
        <c:crosses val="autoZero"/>
        <c:auto val="1"/>
        <c:lblAlgn val="ctr"/>
        <c:lblOffset val="100"/>
        <c:noMultiLvlLbl val="0"/>
      </c:catAx>
      <c:valAx>
        <c:axId val="5147740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477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FFE37D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AFTOSA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'AFTOSA-PPA-PPC'!$A$4</c:f>
              <c:strCache>
                <c:ptCount val="1"/>
                <c:pt idx="0">
                  <c:v>El Oro</c:v>
                </c:pt>
              </c:strCache>
            </c:strRef>
          </c:tx>
          <c:spPr>
            <a:solidFill>
              <a:srgbClr val="0070C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rgbClr val="287CFA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'AFTOSA-PPA-PPC'!$B$3:$D$3</c:f>
              <c:strCache>
                <c:ptCount val="3"/>
                <c:pt idx="0">
                  <c:v>Animales inmunizados</c:v>
                </c:pt>
                <c:pt idx="1">
                  <c:v>N° de predios</c:v>
                </c:pt>
                <c:pt idx="2">
                  <c:v>Meta</c:v>
                </c:pt>
              </c:strCache>
            </c:strRef>
          </c:cat>
          <c:val>
            <c:numRef>
              <c:f>'AFTOSA-PPA-PPC'!$B$4:$D$4</c:f>
              <c:numCache>
                <c:formatCode>General</c:formatCode>
                <c:ptCount val="3"/>
                <c:pt idx="0">
                  <c:v>153461</c:v>
                </c:pt>
                <c:pt idx="1">
                  <c:v>4920</c:v>
                </c:pt>
                <c:pt idx="2">
                  <c:v>160687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4-411B-9F54-C420181619E6}"/>
            </c:ext>
          </c:extLst>
        </c:ser>
        <c:ser>
          <c:idx val="1"/>
          <c:order val="1"/>
          <c:tx>
            <c:strRef>
              <c:f>'AFTOSA-PPA-PPC'!$A$5</c:f>
              <c:strCache>
                <c:ptCount val="1"/>
                <c:pt idx="0">
                  <c:v>Loja</c:v>
                </c:pt>
              </c:strCache>
            </c:strRef>
          </c:tx>
          <c:spPr>
            <a:solidFill>
              <a:srgbClr val="7030A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rgbClr val="2D2D8C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'AFTOSA-PPA-PPC'!$B$3:$D$3</c:f>
              <c:strCache>
                <c:ptCount val="3"/>
                <c:pt idx="0">
                  <c:v>Animales inmunizados</c:v>
                </c:pt>
                <c:pt idx="1">
                  <c:v>N° de predios</c:v>
                </c:pt>
                <c:pt idx="2">
                  <c:v>Meta</c:v>
                </c:pt>
              </c:strCache>
            </c:strRef>
          </c:cat>
          <c:val>
            <c:numRef>
              <c:f>'AFTOSA-PPA-PPC'!$B$5:$D$5</c:f>
              <c:numCache>
                <c:formatCode>General</c:formatCode>
                <c:ptCount val="3"/>
                <c:pt idx="0" formatCode="#,##0">
                  <c:v>202105</c:v>
                </c:pt>
                <c:pt idx="1">
                  <c:v>11000</c:v>
                </c:pt>
                <c:pt idx="2" formatCode="#,##0">
                  <c:v>202286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74-411B-9F54-C420181619E6}"/>
            </c:ext>
          </c:extLst>
        </c:ser>
        <c:ser>
          <c:idx val="2"/>
          <c:order val="2"/>
          <c:tx>
            <c:strRef>
              <c:f>'AFTOSA-PPA-PPC'!$A$6</c:f>
              <c:strCache>
                <c:ptCount val="1"/>
                <c:pt idx="0">
                  <c:v>Zamora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'AFTOSA-PPA-PPC'!$B$3:$D$3</c:f>
              <c:strCache>
                <c:ptCount val="3"/>
                <c:pt idx="0">
                  <c:v>Animales inmunizados</c:v>
                </c:pt>
                <c:pt idx="1">
                  <c:v>N° de predios</c:v>
                </c:pt>
                <c:pt idx="2">
                  <c:v>Meta</c:v>
                </c:pt>
              </c:strCache>
            </c:strRef>
          </c:cat>
          <c:val>
            <c:numRef>
              <c:f>'AFTOSA-PPA-PPC'!$B$6:$D$6</c:f>
              <c:numCache>
                <c:formatCode>General</c:formatCode>
                <c:ptCount val="3"/>
                <c:pt idx="0">
                  <c:v>141706</c:v>
                </c:pt>
                <c:pt idx="1">
                  <c:v>6667</c:v>
                </c:pt>
                <c:pt idx="2">
                  <c:v>137755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74-411B-9F54-C420181619E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08581024"/>
        <c:axId val="408581384"/>
      </c:barChart>
      <c:catAx>
        <c:axId val="40858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4C3DA8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08581384"/>
        <c:crosses val="autoZero"/>
        <c:auto val="1"/>
        <c:lblAlgn val="ctr"/>
        <c:lblOffset val="100"/>
        <c:noMultiLvlLbl val="0"/>
      </c:catAx>
      <c:valAx>
        <c:axId val="4085813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0858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FFE37D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22EDBD-8C35-42FB-A772-B6EB3FC7F0D5}" type="doc">
      <dgm:prSet loTypeId="urn:microsoft.com/office/officeart/2005/8/layout/list1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6CF7621C-1BD5-4A58-9B2B-DDFD5A3ACBCC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</a:rPr>
            <a:t>El Oro    97 servidores</a:t>
          </a:r>
          <a:endParaRPr lang="es-EC" b="1" dirty="0">
            <a:solidFill>
              <a:srgbClr val="2D2D8C"/>
            </a:solidFill>
          </a:endParaRPr>
        </a:p>
      </dgm:t>
    </dgm:pt>
    <dgm:pt modelId="{F0D24D34-9102-4A2A-86F4-371247E32F37}" type="parTrans" cxnId="{C46F2DD0-04B8-400F-8504-328FB23F9848}">
      <dgm:prSet/>
      <dgm:spPr/>
      <dgm:t>
        <a:bodyPr/>
        <a:lstStyle/>
        <a:p>
          <a:endParaRPr lang="es-EC"/>
        </a:p>
      </dgm:t>
    </dgm:pt>
    <dgm:pt modelId="{B4A37E78-CC0A-46AA-A294-F86DAE4DCAB6}" type="sibTrans" cxnId="{C46F2DD0-04B8-400F-8504-328FB23F9848}">
      <dgm:prSet/>
      <dgm:spPr/>
      <dgm:t>
        <a:bodyPr/>
        <a:lstStyle/>
        <a:p>
          <a:endParaRPr lang="es-EC"/>
        </a:p>
      </dgm:t>
    </dgm:pt>
    <dgm:pt modelId="{B170E4C5-0771-4CFB-8243-5458D9A07B9F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</a:rPr>
            <a:t>Loja       45 servidores</a:t>
          </a:r>
          <a:endParaRPr lang="es-EC" b="1" dirty="0">
            <a:solidFill>
              <a:srgbClr val="2D2D8C"/>
            </a:solidFill>
          </a:endParaRPr>
        </a:p>
      </dgm:t>
    </dgm:pt>
    <dgm:pt modelId="{B1FA2967-F763-4B4B-ABD6-65486C3B9455}" type="parTrans" cxnId="{1B664993-1A48-4FCC-B96C-0326AE6CDA07}">
      <dgm:prSet/>
      <dgm:spPr/>
      <dgm:t>
        <a:bodyPr/>
        <a:lstStyle/>
        <a:p>
          <a:endParaRPr lang="es-EC"/>
        </a:p>
      </dgm:t>
    </dgm:pt>
    <dgm:pt modelId="{A2241CA9-585E-4387-A401-3CE3FD504599}" type="sibTrans" cxnId="{1B664993-1A48-4FCC-B96C-0326AE6CDA07}">
      <dgm:prSet/>
      <dgm:spPr/>
      <dgm:t>
        <a:bodyPr/>
        <a:lstStyle/>
        <a:p>
          <a:endParaRPr lang="es-EC"/>
        </a:p>
      </dgm:t>
    </dgm:pt>
    <dgm:pt modelId="{1C5EBF59-DC88-4EA3-AFF2-F25D702081D5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</a:rPr>
            <a:t>Zamora  24 servidores</a:t>
          </a:r>
          <a:endParaRPr lang="es-EC" b="1" dirty="0">
            <a:solidFill>
              <a:srgbClr val="2D2D8C"/>
            </a:solidFill>
          </a:endParaRPr>
        </a:p>
      </dgm:t>
    </dgm:pt>
    <dgm:pt modelId="{5A1D7BDA-1325-4DDA-95E9-BC8382123B2F}" type="parTrans" cxnId="{FF271A99-A0D9-4742-BC71-3F7AB7275060}">
      <dgm:prSet/>
      <dgm:spPr/>
      <dgm:t>
        <a:bodyPr/>
        <a:lstStyle/>
        <a:p>
          <a:endParaRPr lang="es-EC"/>
        </a:p>
      </dgm:t>
    </dgm:pt>
    <dgm:pt modelId="{66375913-152E-409D-8A70-C1CC0AE27297}" type="sibTrans" cxnId="{FF271A99-A0D9-4742-BC71-3F7AB7275060}">
      <dgm:prSet/>
      <dgm:spPr/>
      <dgm:t>
        <a:bodyPr/>
        <a:lstStyle/>
        <a:p>
          <a:endParaRPr lang="es-EC"/>
        </a:p>
      </dgm:t>
    </dgm:pt>
    <dgm:pt modelId="{8E7D9F3C-D451-40F8-8B13-199C7E501FED}" type="pres">
      <dgm:prSet presAssocID="{8E22EDBD-8C35-42FB-A772-B6EB3FC7F0D5}" presName="linear" presStyleCnt="0">
        <dgm:presLayoutVars>
          <dgm:dir/>
          <dgm:animLvl val="lvl"/>
          <dgm:resizeHandles val="exact"/>
        </dgm:presLayoutVars>
      </dgm:prSet>
      <dgm:spPr/>
    </dgm:pt>
    <dgm:pt modelId="{209D9340-CCB9-446F-8538-1F061427D30B}" type="pres">
      <dgm:prSet presAssocID="{6CF7621C-1BD5-4A58-9B2B-DDFD5A3ACBCC}" presName="parentLin" presStyleCnt="0"/>
      <dgm:spPr/>
    </dgm:pt>
    <dgm:pt modelId="{DD0E3FED-D3B0-4DC6-8788-784AEFFE203E}" type="pres">
      <dgm:prSet presAssocID="{6CF7621C-1BD5-4A58-9B2B-DDFD5A3ACBCC}" presName="parentLeftMargin" presStyleLbl="node1" presStyleIdx="0" presStyleCnt="3"/>
      <dgm:spPr/>
    </dgm:pt>
    <dgm:pt modelId="{95E93E57-C15E-4259-B3DF-7168A0AACDAB}" type="pres">
      <dgm:prSet presAssocID="{6CF7621C-1BD5-4A58-9B2B-DDFD5A3ACB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21D935B-1A13-46F7-8DD3-82BBBD81B412}" type="pres">
      <dgm:prSet presAssocID="{6CF7621C-1BD5-4A58-9B2B-DDFD5A3ACBCC}" presName="negativeSpace" presStyleCnt="0"/>
      <dgm:spPr/>
    </dgm:pt>
    <dgm:pt modelId="{4DE5794A-223C-41D9-9DA7-533C5070189D}" type="pres">
      <dgm:prSet presAssocID="{6CF7621C-1BD5-4A58-9B2B-DDFD5A3ACBCC}" presName="childText" presStyleLbl="conFgAcc1" presStyleIdx="0" presStyleCnt="3" custScaleY="53892">
        <dgm:presLayoutVars>
          <dgm:bulletEnabled val="1"/>
        </dgm:presLayoutVars>
      </dgm:prSet>
      <dgm:spPr/>
    </dgm:pt>
    <dgm:pt modelId="{68AE340C-0C9B-4EEC-9EFC-A5E45CD045D0}" type="pres">
      <dgm:prSet presAssocID="{B4A37E78-CC0A-46AA-A294-F86DAE4DCAB6}" presName="spaceBetweenRectangles" presStyleCnt="0"/>
      <dgm:spPr/>
    </dgm:pt>
    <dgm:pt modelId="{0BE254F1-048B-4024-BA13-688E06617459}" type="pres">
      <dgm:prSet presAssocID="{B170E4C5-0771-4CFB-8243-5458D9A07B9F}" presName="parentLin" presStyleCnt="0"/>
      <dgm:spPr/>
    </dgm:pt>
    <dgm:pt modelId="{A03E2DB7-CD3A-4705-96E1-3494863F3944}" type="pres">
      <dgm:prSet presAssocID="{B170E4C5-0771-4CFB-8243-5458D9A07B9F}" presName="parentLeftMargin" presStyleLbl="node1" presStyleIdx="0" presStyleCnt="3"/>
      <dgm:spPr/>
    </dgm:pt>
    <dgm:pt modelId="{BB6BF959-BFD6-4B60-ABFB-19EBF2B1354D}" type="pres">
      <dgm:prSet presAssocID="{B170E4C5-0771-4CFB-8243-5458D9A07B9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BD91812-6F35-41E2-9B02-F7B322F07E8F}" type="pres">
      <dgm:prSet presAssocID="{B170E4C5-0771-4CFB-8243-5458D9A07B9F}" presName="negativeSpace" presStyleCnt="0"/>
      <dgm:spPr/>
    </dgm:pt>
    <dgm:pt modelId="{67CA7686-9FD0-4E93-A5C5-F8D22E903D9A}" type="pres">
      <dgm:prSet presAssocID="{B170E4C5-0771-4CFB-8243-5458D9A07B9F}" presName="childText" presStyleLbl="conFgAcc1" presStyleIdx="1" presStyleCnt="3" custScaleY="53040">
        <dgm:presLayoutVars>
          <dgm:bulletEnabled val="1"/>
        </dgm:presLayoutVars>
      </dgm:prSet>
      <dgm:spPr/>
    </dgm:pt>
    <dgm:pt modelId="{E42F2512-9D7E-4CAC-BF77-E98B130D7C73}" type="pres">
      <dgm:prSet presAssocID="{A2241CA9-585E-4387-A401-3CE3FD504599}" presName="spaceBetweenRectangles" presStyleCnt="0"/>
      <dgm:spPr/>
    </dgm:pt>
    <dgm:pt modelId="{FFA6F0B7-C200-43C2-9629-16C86D90F078}" type="pres">
      <dgm:prSet presAssocID="{1C5EBF59-DC88-4EA3-AFF2-F25D702081D5}" presName="parentLin" presStyleCnt="0"/>
      <dgm:spPr/>
    </dgm:pt>
    <dgm:pt modelId="{9BBBAD0E-CF09-4C65-B69E-7E0E5DD9EFB7}" type="pres">
      <dgm:prSet presAssocID="{1C5EBF59-DC88-4EA3-AFF2-F25D702081D5}" presName="parentLeftMargin" presStyleLbl="node1" presStyleIdx="1" presStyleCnt="3"/>
      <dgm:spPr/>
    </dgm:pt>
    <dgm:pt modelId="{440F0A08-7B84-42D3-8DC2-D22A141A7EFA}" type="pres">
      <dgm:prSet presAssocID="{1C5EBF59-DC88-4EA3-AFF2-F25D702081D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09BFC4E-D2AF-48DA-864B-2BBF94C28310}" type="pres">
      <dgm:prSet presAssocID="{1C5EBF59-DC88-4EA3-AFF2-F25D702081D5}" presName="negativeSpace" presStyleCnt="0"/>
      <dgm:spPr/>
    </dgm:pt>
    <dgm:pt modelId="{E69E5DAE-FBCC-4412-88C9-F8925E1C0AA4}" type="pres">
      <dgm:prSet presAssocID="{1C5EBF59-DC88-4EA3-AFF2-F25D702081D5}" presName="childText" presStyleLbl="conFgAcc1" presStyleIdx="2" presStyleCnt="3" custScaleY="56531">
        <dgm:presLayoutVars>
          <dgm:bulletEnabled val="1"/>
        </dgm:presLayoutVars>
      </dgm:prSet>
      <dgm:spPr/>
    </dgm:pt>
  </dgm:ptLst>
  <dgm:cxnLst>
    <dgm:cxn modelId="{E69FA71D-B972-4969-9FA8-36F1570B2C1D}" type="presOf" srcId="{6CF7621C-1BD5-4A58-9B2B-DDFD5A3ACBCC}" destId="{95E93E57-C15E-4259-B3DF-7168A0AACDAB}" srcOrd="1" destOrd="0" presId="urn:microsoft.com/office/officeart/2005/8/layout/list1"/>
    <dgm:cxn modelId="{DDEAD440-4281-4EE3-9431-BBF04E96F86E}" type="presOf" srcId="{8E22EDBD-8C35-42FB-A772-B6EB3FC7F0D5}" destId="{8E7D9F3C-D451-40F8-8B13-199C7E501FED}" srcOrd="0" destOrd="0" presId="urn:microsoft.com/office/officeart/2005/8/layout/list1"/>
    <dgm:cxn modelId="{03C0465A-CD2D-4DEE-88F8-389679A442B9}" type="presOf" srcId="{B170E4C5-0771-4CFB-8243-5458D9A07B9F}" destId="{A03E2DB7-CD3A-4705-96E1-3494863F3944}" srcOrd="0" destOrd="0" presId="urn:microsoft.com/office/officeart/2005/8/layout/list1"/>
    <dgm:cxn modelId="{44E5C95F-9071-4780-AB2B-970F6B973012}" type="presOf" srcId="{B170E4C5-0771-4CFB-8243-5458D9A07B9F}" destId="{BB6BF959-BFD6-4B60-ABFB-19EBF2B1354D}" srcOrd="1" destOrd="0" presId="urn:microsoft.com/office/officeart/2005/8/layout/list1"/>
    <dgm:cxn modelId="{28B71992-6554-4073-8280-FF2ABF3BF7DD}" type="presOf" srcId="{1C5EBF59-DC88-4EA3-AFF2-F25D702081D5}" destId="{440F0A08-7B84-42D3-8DC2-D22A141A7EFA}" srcOrd="1" destOrd="0" presId="urn:microsoft.com/office/officeart/2005/8/layout/list1"/>
    <dgm:cxn modelId="{B23F0293-84BB-4615-BFAC-A27D7CDCF1BD}" type="presOf" srcId="{6CF7621C-1BD5-4A58-9B2B-DDFD5A3ACBCC}" destId="{DD0E3FED-D3B0-4DC6-8788-784AEFFE203E}" srcOrd="0" destOrd="0" presId="urn:microsoft.com/office/officeart/2005/8/layout/list1"/>
    <dgm:cxn modelId="{1B664993-1A48-4FCC-B96C-0326AE6CDA07}" srcId="{8E22EDBD-8C35-42FB-A772-B6EB3FC7F0D5}" destId="{B170E4C5-0771-4CFB-8243-5458D9A07B9F}" srcOrd="1" destOrd="0" parTransId="{B1FA2967-F763-4B4B-ABD6-65486C3B9455}" sibTransId="{A2241CA9-585E-4387-A401-3CE3FD504599}"/>
    <dgm:cxn modelId="{FF271A99-A0D9-4742-BC71-3F7AB7275060}" srcId="{8E22EDBD-8C35-42FB-A772-B6EB3FC7F0D5}" destId="{1C5EBF59-DC88-4EA3-AFF2-F25D702081D5}" srcOrd="2" destOrd="0" parTransId="{5A1D7BDA-1325-4DDA-95E9-BC8382123B2F}" sibTransId="{66375913-152E-409D-8A70-C1CC0AE27297}"/>
    <dgm:cxn modelId="{C46F2DD0-04B8-400F-8504-328FB23F9848}" srcId="{8E22EDBD-8C35-42FB-A772-B6EB3FC7F0D5}" destId="{6CF7621C-1BD5-4A58-9B2B-DDFD5A3ACBCC}" srcOrd="0" destOrd="0" parTransId="{F0D24D34-9102-4A2A-86F4-371247E32F37}" sibTransId="{B4A37E78-CC0A-46AA-A294-F86DAE4DCAB6}"/>
    <dgm:cxn modelId="{34274DE4-5851-4774-9D93-25433C2D1C5C}" type="presOf" srcId="{1C5EBF59-DC88-4EA3-AFF2-F25D702081D5}" destId="{9BBBAD0E-CF09-4C65-B69E-7E0E5DD9EFB7}" srcOrd="0" destOrd="0" presId="urn:microsoft.com/office/officeart/2005/8/layout/list1"/>
    <dgm:cxn modelId="{3BD830E4-71EC-4F35-8F91-9D87227F05AE}" type="presParOf" srcId="{8E7D9F3C-D451-40F8-8B13-199C7E501FED}" destId="{209D9340-CCB9-446F-8538-1F061427D30B}" srcOrd="0" destOrd="0" presId="urn:microsoft.com/office/officeart/2005/8/layout/list1"/>
    <dgm:cxn modelId="{A163CA80-9562-4089-88EA-B1555055B788}" type="presParOf" srcId="{209D9340-CCB9-446F-8538-1F061427D30B}" destId="{DD0E3FED-D3B0-4DC6-8788-784AEFFE203E}" srcOrd="0" destOrd="0" presId="urn:microsoft.com/office/officeart/2005/8/layout/list1"/>
    <dgm:cxn modelId="{8AE037D3-C629-478F-A8B0-8D6A49A03306}" type="presParOf" srcId="{209D9340-CCB9-446F-8538-1F061427D30B}" destId="{95E93E57-C15E-4259-B3DF-7168A0AACDAB}" srcOrd="1" destOrd="0" presId="urn:microsoft.com/office/officeart/2005/8/layout/list1"/>
    <dgm:cxn modelId="{C7D104F5-6C1A-45F0-80DC-951E4B28A089}" type="presParOf" srcId="{8E7D9F3C-D451-40F8-8B13-199C7E501FED}" destId="{321D935B-1A13-46F7-8DD3-82BBBD81B412}" srcOrd="1" destOrd="0" presId="urn:microsoft.com/office/officeart/2005/8/layout/list1"/>
    <dgm:cxn modelId="{3D02C9A2-251B-452A-B67C-21904377C686}" type="presParOf" srcId="{8E7D9F3C-D451-40F8-8B13-199C7E501FED}" destId="{4DE5794A-223C-41D9-9DA7-533C5070189D}" srcOrd="2" destOrd="0" presId="urn:microsoft.com/office/officeart/2005/8/layout/list1"/>
    <dgm:cxn modelId="{D56A9EB9-0415-4363-A687-6B819E8D0F2F}" type="presParOf" srcId="{8E7D9F3C-D451-40F8-8B13-199C7E501FED}" destId="{68AE340C-0C9B-4EEC-9EFC-A5E45CD045D0}" srcOrd="3" destOrd="0" presId="urn:microsoft.com/office/officeart/2005/8/layout/list1"/>
    <dgm:cxn modelId="{6E6EB57B-9657-4F36-BED0-FE5588B7E9AE}" type="presParOf" srcId="{8E7D9F3C-D451-40F8-8B13-199C7E501FED}" destId="{0BE254F1-048B-4024-BA13-688E06617459}" srcOrd="4" destOrd="0" presId="urn:microsoft.com/office/officeart/2005/8/layout/list1"/>
    <dgm:cxn modelId="{942FE29F-4CE8-4C07-94CE-1C9D711899FC}" type="presParOf" srcId="{0BE254F1-048B-4024-BA13-688E06617459}" destId="{A03E2DB7-CD3A-4705-96E1-3494863F3944}" srcOrd="0" destOrd="0" presId="urn:microsoft.com/office/officeart/2005/8/layout/list1"/>
    <dgm:cxn modelId="{AA8E0E78-03F4-4BDA-AAD1-84559652576D}" type="presParOf" srcId="{0BE254F1-048B-4024-BA13-688E06617459}" destId="{BB6BF959-BFD6-4B60-ABFB-19EBF2B1354D}" srcOrd="1" destOrd="0" presId="urn:microsoft.com/office/officeart/2005/8/layout/list1"/>
    <dgm:cxn modelId="{FF5C82AD-C278-4CDD-8E57-FC4DC1828985}" type="presParOf" srcId="{8E7D9F3C-D451-40F8-8B13-199C7E501FED}" destId="{EBD91812-6F35-41E2-9B02-F7B322F07E8F}" srcOrd="5" destOrd="0" presId="urn:microsoft.com/office/officeart/2005/8/layout/list1"/>
    <dgm:cxn modelId="{29F91FBF-8717-4E5B-8E95-168FE272AA5E}" type="presParOf" srcId="{8E7D9F3C-D451-40F8-8B13-199C7E501FED}" destId="{67CA7686-9FD0-4E93-A5C5-F8D22E903D9A}" srcOrd="6" destOrd="0" presId="urn:microsoft.com/office/officeart/2005/8/layout/list1"/>
    <dgm:cxn modelId="{49A1E338-19E8-45A1-AD9E-862D11B16361}" type="presParOf" srcId="{8E7D9F3C-D451-40F8-8B13-199C7E501FED}" destId="{E42F2512-9D7E-4CAC-BF77-E98B130D7C73}" srcOrd="7" destOrd="0" presId="urn:microsoft.com/office/officeart/2005/8/layout/list1"/>
    <dgm:cxn modelId="{2A2E2649-5B7F-4806-9E91-0534994C524D}" type="presParOf" srcId="{8E7D9F3C-D451-40F8-8B13-199C7E501FED}" destId="{FFA6F0B7-C200-43C2-9629-16C86D90F078}" srcOrd="8" destOrd="0" presId="urn:microsoft.com/office/officeart/2005/8/layout/list1"/>
    <dgm:cxn modelId="{305438B8-7624-4F57-83C2-8D4FBA62C940}" type="presParOf" srcId="{FFA6F0B7-C200-43C2-9629-16C86D90F078}" destId="{9BBBAD0E-CF09-4C65-B69E-7E0E5DD9EFB7}" srcOrd="0" destOrd="0" presId="urn:microsoft.com/office/officeart/2005/8/layout/list1"/>
    <dgm:cxn modelId="{BD521223-CC5E-4749-A981-9F70B7B5D493}" type="presParOf" srcId="{FFA6F0B7-C200-43C2-9629-16C86D90F078}" destId="{440F0A08-7B84-42D3-8DC2-D22A141A7EFA}" srcOrd="1" destOrd="0" presId="urn:microsoft.com/office/officeart/2005/8/layout/list1"/>
    <dgm:cxn modelId="{60A8F39F-1D6E-41F6-ACDC-A21956A25D72}" type="presParOf" srcId="{8E7D9F3C-D451-40F8-8B13-199C7E501FED}" destId="{909BFC4E-D2AF-48DA-864B-2BBF94C28310}" srcOrd="9" destOrd="0" presId="urn:microsoft.com/office/officeart/2005/8/layout/list1"/>
    <dgm:cxn modelId="{1F967008-B74A-4E9A-926C-41DBEAE7CC80}" type="presParOf" srcId="{8E7D9F3C-D451-40F8-8B13-199C7E501FED}" destId="{E69E5DAE-FBCC-4412-88C9-F8925E1C0AA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D4572B-6833-418D-B958-9FCB9E41322E}" type="doc">
      <dgm:prSet loTypeId="urn:microsoft.com/office/officeart/2008/layout/PictureStrip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515ACA44-E20A-4454-B4F7-752896FAF8E6}">
      <dgm:prSet phldrT="[Texto]"/>
      <dgm:spPr/>
      <dgm:t>
        <a:bodyPr/>
        <a:lstStyle/>
        <a:p>
          <a:r>
            <a:rPr lang="es-EC" i="0" u="none" strike="noStrike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GIZ, IICA, FAO, GAD provincial, GADs </a:t>
          </a:r>
          <a:r>
            <a:rPr lang="es-EC" b="0" i="0" u="none" strike="noStrike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cantonales , APPOR</a:t>
          </a:r>
          <a:endParaRPr lang="es-EC" dirty="0">
            <a:solidFill>
              <a:srgbClr val="2D2D8C"/>
            </a:solidFill>
          </a:endParaRPr>
        </a:p>
      </dgm:t>
    </dgm:pt>
    <dgm:pt modelId="{07B7BFAE-5744-4266-8BF9-A69460C3CAC0}" type="parTrans" cxnId="{54D2E40D-FB73-4211-9C5C-EB6BEF5E4ED4}">
      <dgm:prSet/>
      <dgm:spPr/>
      <dgm:t>
        <a:bodyPr/>
        <a:lstStyle/>
        <a:p>
          <a:endParaRPr lang="es-EC"/>
        </a:p>
      </dgm:t>
    </dgm:pt>
    <dgm:pt modelId="{89D2082C-7798-4581-9971-D8D70E7863C8}" type="sibTrans" cxnId="{54D2E40D-FB73-4211-9C5C-EB6BEF5E4ED4}">
      <dgm:prSet/>
      <dgm:spPr/>
      <dgm:t>
        <a:bodyPr/>
        <a:lstStyle/>
        <a:p>
          <a:endParaRPr lang="es-EC"/>
        </a:p>
      </dgm:t>
    </dgm:pt>
    <dgm:pt modelId="{9DF0BEBF-CA08-4324-94D9-6B7AE8495764}">
      <dgm:prSet phldrT="[Texto]"/>
      <dgm:spPr/>
      <dgm:t>
        <a:bodyPr/>
        <a:lstStyle/>
        <a:p>
          <a:r>
            <a:rPr lang="es-EC" b="0" i="0" u="none" strike="noStrike" cap="none" dirty="0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GAD provincial, MAG,UTPL, UNL</a:t>
          </a:r>
          <a:endParaRPr lang="es-EC" dirty="0">
            <a:solidFill>
              <a:srgbClr val="2D2D8C"/>
            </a:solidFill>
          </a:endParaRPr>
        </a:p>
      </dgm:t>
    </dgm:pt>
    <dgm:pt modelId="{D4D96097-DEB1-4C7C-B833-E68122C226F1}" type="parTrans" cxnId="{FC0D84E6-54B3-458C-905B-12458A9BEF21}">
      <dgm:prSet/>
      <dgm:spPr/>
      <dgm:t>
        <a:bodyPr/>
        <a:lstStyle/>
        <a:p>
          <a:endParaRPr lang="es-EC"/>
        </a:p>
      </dgm:t>
    </dgm:pt>
    <dgm:pt modelId="{62AAE344-ADD9-44EB-99A2-083CE5C0B16E}" type="sibTrans" cxnId="{FC0D84E6-54B3-458C-905B-12458A9BEF21}">
      <dgm:prSet/>
      <dgm:spPr/>
      <dgm:t>
        <a:bodyPr/>
        <a:lstStyle/>
        <a:p>
          <a:endParaRPr lang="es-EC"/>
        </a:p>
      </dgm:t>
    </dgm:pt>
    <dgm:pt modelId="{01C908A1-F8FF-4744-B90A-B28E23C3CFDA}">
      <dgm:prSet phldrT="[Texto]"/>
      <dgm:spPr/>
      <dgm:t>
        <a:bodyPr/>
        <a:lstStyle/>
        <a:p>
          <a:r>
            <a:rPr lang="es-EC" b="0" i="0" u="none" strike="noStrike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MAG, AGROPZACHIN EP, Gobernación, GAD parroquiales, GAD cantonales</a:t>
          </a:r>
          <a:endParaRPr lang="es-EC" dirty="0">
            <a:solidFill>
              <a:srgbClr val="2D2D8C"/>
            </a:solidFill>
          </a:endParaRPr>
        </a:p>
      </dgm:t>
    </dgm:pt>
    <dgm:pt modelId="{7BAC9C5E-413E-4B21-B54C-757561F6E7C7}" type="parTrans" cxnId="{9C545C25-9535-4011-9B42-1C62292C0261}">
      <dgm:prSet/>
      <dgm:spPr/>
      <dgm:t>
        <a:bodyPr/>
        <a:lstStyle/>
        <a:p>
          <a:endParaRPr lang="es-EC"/>
        </a:p>
      </dgm:t>
    </dgm:pt>
    <dgm:pt modelId="{6E463B07-CB27-4A0A-A19D-5569452ADEA2}" type="sibTrans" cxnId="{9C545C25-9535-4011-9B42-1C62292C0261}">
      <dgm:prSet/>
      <dgm:spPr/>
      <dgm:t>
        <a:bodyPr/>
        <a:lstStyle/>
        <a:p>
          <a:endParaRPr lang="es-EC"/>
        </a:p>
      </dgm:t>
    </dgm:pt>
    <dgm:pt modelId="{DCBD38DC-1A45-4BBE-AA45-F22C1669443D}" type="pres">
      <dgm:prSet presAssocID="{DAD4572B-6833-418D-B958-9FCB9E41322E}" presName="Name0" presStyleCnt="0">
        <dgm:presLayoutVars>
          <dgm:dir/>
          <dgm:resizeHandles val="exact"/>
        </dgm:presLayoutVars>
      </dgm:prSet>
      <dgm:spPr/>
    </dgm:pt>
    <dgm:pt modelId="{EF22A882-DA59-48F8-9A7A-77F4941E26E5}" type="pres">
      <dgm:prSet presAssocID="{515ACA44-E20A-4454-B4F7-752896FAF8E6}" presName="composite" presStyleCnt="0"/>
      <dgm:spPr/>
    </dgm:pt>
    <dgm:pt modelId="{1B6FA458-7699-4A20-AECA-0FDC79EC1DFC}" type="pres">
      <dgm:prSet presAssocID="{515ACA44-E20A-4454-B4F7-752896FAF8E6}" presName="rect1" presStyleLbl="trAlignAcc1" presStyleIdx="0" presStyleCnt="3">
        <dgm:presLayoutVars>
          <dgm:bulletEnabled val="1"/>
        </dgm:presLayoutVars>
      </dgm:prSet>
      <dgm:spPr/>
    </dgm:pt>
    <dgm:pt modelId="{25D7FCBD-D909-4C75-9F24-CA059E68791D}" type="pres">
      <dgm:prSet presAssocID="{515ACA44-E20A-4454-B4F7-752896FAF8E6}" presName="rect2" presStyleLbl="fgImgPlace1" presStyleIdx="0" presStyleCnt="3" custLinFactNeighborX="-5355" custLinFactNeighborY="429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4CEE74F9-D452-4455-BB61-F7A6903819BF}" type="pres">
      <dgm:prSet presAssocID="{89D2082C-7798-4581-9971-D8D70E7863C8}" presName="sibTrans" presStyleCnt="0"/>
      <dgm:spPr/>
    </dgm:pt>
    <dgm:pt modelId="{36364EC2-5F3C-4173-960A-0C08B3908199}" type="pres">
      <dgm:prSet presAssocID="{9DF0BEBF-CA08-4324-94D9-6B7AE8495764}" presName="composite" presStyleCnt="0"/>
      <dgm:spPr/>
    </dgm:pt>
    <dgm:pt modelId="{10866AC0-AF4B-44AE-AB02-44E6E21DCB69}" type="pres">
      <dgm:prSet presAssocID="{9DF0BEBF-CA08-4324-94D9-6B7AE8495764}" presName="rect1" presStyleLbl="trAlignAcc1" presStyleIdx="1" presStyleCnt="3">
        <dgm:presLayoutVars>
          <dgm:bulletEnabled val="1"/>
        </dgm:presLayoutVars>
      </dgm:prSet>
      <dgm:spPr/>
    </dgm:pt>
    <dgm:pt modelId="{FE1DD294-2792-4F05-9163-AD23823E65D5}" type="pres">
      <dgm:prSet presAssocID="{9DF0BEBF-CA08-4324-94D9-6B7AE8495764}" presName="rect2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</dgm:pt>
    <dgm:pt modelId="{72F67080-7931-4BF9-93A7-4231BBD795C4}" type="pres">
      <dgm:prSet presAssocID="{62AAE344-ADD9-44EB-99A2-083CE5C0B16E}" presName="sibTrans" presStyleCnt="0"/>
      <dgm:spPr/>
    </dgm:pt>
    <dgm:pt modelId="{0686354A-B799-4328-BD94-E22AC739262D}" type="pres">
      <dgm:prSet presAssocID="{01C908A1-F8FF-4744-B90A-B28E23C3CFDA}" presName="composite" presStyleCnt="0"/>
      <dgm:spPr/>
    </dgm:pt>
    <dgm:pt modelId="{95BC77D8-88D8-4582-ACF3-544EB34EA6AD}" type="pres">
      <dgm:prSet presAssocID="{01C908A1-F8FF-4744-B90A-B28E23C3CFDA}" presName="rect1" presStyleLbl="trAlignAcc1" presStyleIdx="2" presStyleCnt="3">
        <dgm:presLayoutVars>
          <dgm:bulletEnabled val="1"/>
        </dgm:presLayoutVars>
      </dgm:prSet>
      <dgm:spPr/>
    </dgm:pt>
    <dgm:pt modelId="{E59B8277-078B-447D-8911-12867639D1C6}" type="pres">
      <dgm:prSet presAssocID="{01C908A1-F8FF-4744-B90A-B28E23C3CFDA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</dgm:pt>
  </dgm:ptLst>
  <dgm:cxnLst>
    <dgm:cxn modelId="{54D2E40D-FB73-4211-9C5C-EB6BEF5E4ED4}" srcId="{DAD4572B-6833-418D-B958-9FCB9E41322E}" destId="{515ACA44-E20A-4454-B4F7-752896FAF8E6}" srcOrd="0" destOrd="0" parTransId="{07B7BFAE-5744-4266-8BF9-A69460C3CAC0}" sibTransId="{89D2082C-7798-4581-9971-D8D70E7863C8}"/>
    <dgm:cxn modelId="{9C545C25-9535-4011-9B42-1C62292C0261}" srcId="{DAD4572B-6833-418D-B958-9FCB9E41322E}" destId="{01C908A1-F8FF-4744-B90A-B28E23C3CFDA}" srcOrd="2" destOrd="0" parTransId="{7BAC9C5E-413E-4B21-B54C-757561F6E7C7}" sibTransId="{6E463B07-CB27-4A0A-A19D-5569452ADEA2}"/>
    <dgm:cxn modelId="{CE23982C-8B52-4713-A5DE-97F13F1EA779}" type="presOf" srcId="{01C908A1-F8FF-4744-B90A-B28E23C3CFDA}" destId="{95BC77D8-88D8-4582-ACF3-544EB34EA6AD}" srcOrd="0" destOrd="0" presId="urn:microsoft.com/office/officeart/2008/layout/PictureStrips"/>
    <dgm:cxn modelId="{6E25B73F-1BB9-42A8-B98A-53550BEBC00E}" type="presOf" srcId="{DAD4572B-6833-418D-B958-9FCB9E41322E}" destId="{DCBD38DC-1A45-4BBE-AA45-F22C1669443D}" srcOrd="0" destOrd="0" presId="urn:microsoft.com/office/officeart/2008/layout/PictureStrips"/>
    <dgm:cxn modelId="{8E9F0B77-3AF1-40E3-AC2A-D3AFDA7C4A1A}" type="presOf" srcId="{9DF0BEBF-CA08-4324-94D9-6B7AE8495764}" destId="{10866AC0-AF4B-44AE-AB02-44E6E21DCB69}" srcOrd="0" destOrd="0" presId="urn:microsoft.com/office/officeart/2008/layout/PictureStrips"/>
    <dgm:cxn modelId="{1541A3AB-E549-4BD5-BC40-087B0D9EDD0A}" type="presOf" srcId="{515ACA44-E20A-4454-B4F7-752896FAF8E6}" destId="{1B6FA458-7699-4A20-AECA-0FDC79EC1DFC}" srcOrd="0" destOrd="0" presId="urn:microsoft.com/office/officeart/2008/layout/PictureStrips"/>
    <dgm:cxn modelId="{FC0D84E6-54B3-458C-905B-12458A9BEF21}" srcId="{DAD4572B-6833-418D-B958-9FCB9E41322E}" destId="{9DF0BEBF-CA08-4324-94D9-6B7AE8495764}" srcOrd="1" destOrd="0" parTransId="{D4D96097-DEB1-4C7C-B833-E68122C226F1}" sibTransId="{62AAE344-ADD9-44EB-99A2-083CE5C0B16E}"/>
    <dgm:cxn modelId="{9AF51EF5-B7FC-45F9-AEBD-3B9516715374}" type="presParOf" srcId="{DCBD38DC-1A45-4BBE-AA45-F22C1669443D}" destId="{EF22A882-DA59-48F8-9A7A-77F4941E26E5}" srcOrd="0" destOrd="0" presId="urn:microsoft.com/office/officeart/2008/layout/PictureStrips"/>
    <dgm:cxn modelId="{E7EC0BCB-C121-403E-A1D2-989EF3D80D1E}" type="presParOf" srcId="{EF22A882-DA59-48F8-9A7A-77F4941E26E5}" destId="{1B6FA458-7699-4A20-AECA-0FDC79EC1DFC}" srcOrd="0" destOrd="0" presId="urn:microsoft.com/office/officeart/2008/layout/PictureStrips"/>
    <dgm:cxn modelId="{7D4A12AB-CF26-49AC-A3B8-366487F4A53B}" type="presParOf" srcId="{EF22A882-DA59-48F8-9A7A-77F4941E26E5}" destId="{25D7FCBD-D909-4C75-9F24-CA059E68791D}" srcOrd="1" destOrd="0" presId="urn:microsoft.com/office/officeart/2008/layout/PictureStrips"/>
    <dgm:cxn modelId="{B17AEFB9-91FA-4561-A23B-F3C3AC4AEEA0}" type="presParOf" srcId="{DCBD38DC-1A45-4BBE-AA45-F22C1669443D}" destId="{4CEE74F9-D452-4455-BB61-F7A6903819BF}" srcOrd="1" destOrd="0" presId="urn:microsoft.com/office/officeart/2008/layout/PictureStrips"/>
    <dgm:cxn modelId="{41850949-0A34-4393-B9E7-EB07A5F570FB}" type="presParOf" srcId="{DCBD38DC-1A45-4BBE-AA45-F22C1669443D}" destId="{36364EC2-5F3C-4173-960A-0C08B3908199}" srcOrd="2" destOrd="0" presId="urn:microsoft.com/office/officeart/2008/layout/PictureStrips"/>
    <dgm:cxn modelId="{F66B5143-7903-42E9-B9F5-79B14A0DD21C}" type="presParOf" srcId="{36364EC2-5F3C-4173-960A-0C08B3908199}" destId="{10866AC0-AF4B-44AE-AB02-44E6E21DCB69}" srcOrd="0" destOrd="0" presId="urn:microsoft.com/office/officeart/2008/layout/PictureStrips"/>
    <dgm:cxn modelId="{990AF496-455F-41E5-91D8-032D00CA8399}" type="presParOf" srcId="{36364EC2-5F3C-4173-960A-0C08B3908199}" destId="{FE1DD294-2792-4F05-9163-AD23823E65D5}" srcOrd="1" destOrd="0" presId="urn:microsoft.com/office/officeart/2008/layout/PictureStrips"/>
    <dgm:cxn modelId="{270F7D2F-CA72-4337-8E42-45CACF565BE3}" type="presParOf" srcId="{DCBD38DC-1A45-4BBE-AA45-F22C1669443D}" destId="{72F67080-7931-4BF9-93A7-4231BBD795C4}" srcOrd="3" destOrd="0" presId="urn:microsoft.com/office/officeart/2008/layout/PictureStrips"/>
    <dgm:cxn modelId="{5EDAC1AB-71B5-4656-9270-BD83014883DB}" type="presParOf" srcId="{DCBD38DC-1A45-4BBE-AA45-F22C1669443D}" destId="{0686354A-B799-4328-BD94-E22AC739262D}" srcOrd="4" destOrd="0" presId="urn:microsoft.com/office/officeart/2008/layout/PictureStrips"/>
    <dgm:cxn modelId="{6987EB5E-5179-4669-ABDC-F590C96D69D8}" type="presParOf" srcId="{0686354A-B799-4328-BD94-E22AC739262D}" destId="{95BC77D8-88D8-4582-ACF3-544EB34EA6AD}" srcOrd="0" destOrd="0" presId="urn:microsoft.com/office/officeart/2008/layout/PictureStrips"/>
    <dgm:cxn modelId="{7147C96A-93A2-4AEC-ADF8-4DA85DA3B762}" type="presParOf" srcId="{0686354A-B799-4328-BD94-E22AC739262D}" destId="{E59B8277-078B-447D-8911-12867639D1C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A6A509-3E67-4E1A-8D3F-DB73042D59FE}" type="doc">
      <dgm:prSet loTypeId="urn:microsoft.com/office/officeart/2005/8/layout/process4" loCatId="process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2BC1BFF0-64D8-4AB3-80DE-418E9055341C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  <a:latin typeface="Arial Black" panose="020B0A04020102020204" pitchFamily="34" charset="0"/>
            </a:rPr>
            <a:t>El Oro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1CA41735-12B5-4CAC-892C-C7B1F9C1859B}" type="parTrans" cxnId="{BFB43EE6-38B0-49D3-8372-D3F5FAD19E1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D53AB96A-AA64-4BCA-B7C8-75F560D9F62B}" type="sibTrans" cxnId="{BFB43EE6-38B0-49D3-8372-D3F5FAD19E1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C8A9BFBC-7186-4E1C-AE08-42BA92D98592}">
      <dgm:prSet phldrT="[Texto]" custT="1"/>
      <dgm:spPr/>
      <dgm:t>
        <a:bodyPr/>
        <a:lstStyle/>
        <a:p>
          <a:r>
            <a:rPr lang="es-ES" sz="1200" b="1">
              <a:solidFill>
                <a:srgbClr val="2D2D8C"/>
              </a:solidFill>
            </a:rPr>
            <a:t>Monitoreos realizados</a:t>
          </a:r>
        </a:p>
        <a:p>
          <a:r>
            <a:rPr lang="es-EC" sz="1200" b="1">
              <a:solidFill>
                <a:srgbClr val="2D2D8C"/>
              </a:solidFill>
            </a:rPr>
            <a:t>1044</a:t>
          </a:r>
          <a:endParaRPr lang="es-EC" sz="1200" b="1" dirty="0">
            <a:solidFill>
              <a:srgbClr val="2D2D8C"/>
            </a:solidFill>
          </a:endParaRPr>
        </a:p>
      </dgm:t>
    </dgm:pt>
    <dgm:pt modelId="{49D68924-A761-4FF2-A700-C4380D52A001}" type="parTrans" cxnId="{D04F7AEC-BE82-49CA-B006-C031407441B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624D20C4-8985-4645-AFB9-7100052CF379}" type="sibTrans" cxnId="{D04F7AEC-BE82-49CA-B006-C031407441B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BD70EE29-3BCB-4B33-A4ED-F7EBFE96BFAF}">
      <dgm:prSet phldrT="[Texto]" custT="1"/>
      <dgm:spPr/>
      <dgm:t>
        <a:bodyPr/>
        <a:lstStyle/>
        <a:p>
          <a:r>
            <a:rPr lang="es-EC" sz="1200" b="1">
              <a:solidFill>
                <a:srgbClr val="2D2D8C"/>
              </a:solidFill>
            </a:rPr>
            <a:t>Sitios libres de mosca de la fruta</a:t>
          </a:r>
        </a:p>
        <a:p>
          <a:r>
            <a:rPr lang="es-EC" sz="1200" b="1">
              <a:solidFill>
                <a:srgbClr val="2D2D8C"/>
              </a:solidFill>
            </a:rPr>
            <a:t>3</a:t>
          </a:r>
          <a:endParaRPr lang="es-EC" sz="1200" b="1" dirty="0">
            <a:solidFill>
              <a:srgbClr val="2D2D8C"/>
            </a:solidFill>
          </a:endParaRPr>
        </a:p>
      </dgm:t>
    </dgm:pt>
    <dgm:pt modelId="{2506A1F8-B9E5-4AE8-A922-82FC101B912E}" type="parTrans" cxnId="{FCD0C376-0069-40B5-89D1-49C02F6F38F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72701D5-FC0B-4A77-852C-0EDED3DFCB79}" type="sibTrans" cxnId="{FCD0C376-0069-40B5-89D1-49C02F6F38F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0D1CE7B-52A1-49D8-8D11-DC7083F639D0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  <a:latin typeface="Arial Black" panose="020B0A04020102020204" pitchFamily="34" charset="0"/>
            </a:rPr>
            <a:t>Loja 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0DCFFA68-53D0-4905-B32A-B35CCDD1D22E}" type="parTrans" cxnId="{79E2BBF1-A1A4-47F0-8D92-445752498B28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90E743B1-08A9-4C23-8F2A-44F4FDFAD73B}" type="sibTrans" cxnId="{79E2BBF1-A1A4-47F0-8D92-445752498B28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FB036C0-E03E-45A1-A749-57CA11201BB0}">
      <dgm:prSet phldrT="[Texto]" custT="1"/>
      <dgm:spPr/>
      <dgm:t>
        <a:bodyPr/>
        <a:lstStyle/>
        <a:p>
          <a:r>
            <a:rPr lang="es-ES" sz="1200" b="1">
              <a:solidFill>
                <a:srgbClr val="2D2D8C"/>
              </a:solidFill>
            </a:rPr>
            <a:t>Monitoreos realizados 156</a:t>
          </a:r>
          <a:endParaRPr lang="es-EC" sz="1200" b="1" dirty="0">
            <a:solidFill>
              <a:srgbClr val="2D2D8C"/>
            </a:solidFill>
          </a:endParaRPr>
        </a:p>
      </dgm:t>
    </dgm:pt>
    <dgm:pt modelId="{3E64EE36-A270-4566-B089-BDA55A2C2453}" type="parTrans" cxnId="{DDDE26F2-9E79-4C8F-B4A0-B5F53B2E1C9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857E42F-AD90-4D85-83E3-7BD673B918F8}" type="sibTrans" cxnId="{DDDE26F2-9E79-4C8F-B4A0-B5F53B2E1C9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CF18E85F-8FC2-4029-BD3E-62FEBF75952B}">
      <dgm:prSet phldrT="[Texto]" custT="1"/>
      <dgm:spPr/>
      <dgm:t>
        <a:bodyPr/>
        <a:lstStyle/>
        <a:p>
          <a:r>
            <a:rPr lang="es-ES" sz="1200" b="1">
              <a:solidFill>
                <a:srgbClr val="2D2D8C"/>
              </a:solidFill>
            </a:rPr>
            <a:t>N° de Rutas</a:t>
          </a:r>
        </a:p>
        <a:p>
          <a:r>
            <a:rPr lang="es-ES" sz="1200" b="1">
              <a:solidFill>
                <a:srgbClr val="2D2D8C"/>
              </a:solidFill>
            </a:rPr>
            <a:t>3</a:t>
          </a:r>
          <a:endParaRPr lang="es-EC" sz="1200" b="1" dirty="0">
            <a:solidFill>
              <a:srgbClr val="2D2D8C"/>
            </a:solidFill>
          </a:endParaRPr>
        </a:p>
      </dgm:t>
    </dgm:pt>
    <dgm:pt modelId="{828DA8C3-074A-4779-AD5F-E02678292022}" type="parTrans" cxnId="{B102F0E2-0069-4466-9891-AEA0303A00C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8DA95B4-8052-44F5-BB45-F50FB86322DE}" type="sibTrans" cxnId="{B102F0E2-0069-4466-9891-AEA0303A00C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AD61278E-57F4-41B5-A372-F6F037675DAC}">
      <dgm:prSet phldrT="[Texto]"/>
      <dgm:spPr/>
      <dgm:t>
        <a:bodyPr/>
        <a:lstStyle/>
        <a:p>
          <a:r>
            <a:rPr lang="es-ES" b="1">
              <a:solidFill>
                <a:srgbClr val="2D2D8C"/>
              </a:solidFill>
              <a:latin typeface="Arial Black" panose="020B0A04020102020204" pitchFamily="34" charset="0"/>
            </a:rPr>
            <a:t>Zamora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2672169F-BCE0-44DD-9BCE-9E2D0D88B1A4}" type="parTrans" cxnId="{B9A459A4-5CCC-439E-AFC2-84466638102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83AE9F97-6CC5-44C2-90D4-000BFD2751D6}" type="sibTrans" cxnId="{B9A459A4-5CCC-439E-AFC2-84466638102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757AEBC-1389-433F-AE46-FAD9D7E3FD72}">
      <dgm:prSet phldrT="[Texto]"/>
      <dgm:spPr/>
      <dgm:t>
        <a:bodyPr/>
        <a:lstStyle/>
        <a:p>
          <a:r>
            <a:rPr lang="es-ES" b="1">
              <a:solidFill>
                <a:srgbClr val="2D2D8C"/>
              </a:solidFill>
            </a:rPr>
            <a:t>Monitoreos realizados</a:t>
          </a:r>
        </a:p>
        <a:p>
          <a:r>
            <a:rPr lang="es-ES" b="1">
              <a:solidFill>
                <a:srgbClr val="2D2D8C"/>
              </a:solidFill>
            </a:rPr>
            <a:t>1886</a:t>
          </a:r>
          <a:endParaRPr lang="es-EC" b="1" dirty="0">
            <a:solidFill>
              <a:srgbClr val="2D2D8C"/>
            </a:solidFill>
          </a:endParaRPr>
        </a:p>
      </dgm:t>
    </dgm:pt>
    <dgm:pt modelId="{BCA0D77C-FD2C-4697-814E-017C02581DBE}" type="parTrans" cxnId="{8489B07E-BDC2-4347-BC0C-68FBF23CE3E5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36C20CB4-ED2F-4378-9FBC-722417D77A71}" type="sibTrans" cxnId="{8489B07E-BDC2-4347-BC0C-68FBF23CE3E5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211D6DB-9EA8-46A8-B0D8-79E9D5E6495D}">
      <dgm:prSet phldrT="[Texto]" custT="1"/>
      <dgm:spPr/>
      <dgm:t>
        <a:bodyPr/>
        <a:lstStyle/>
        <a:p>
          <a:r>
            <a:rPr lang="es-ES" sz="1200" b="1">
              <a:solidFill>
                <a:srgbClr val="2D2D8C"/>
              </a:solidFill>
            </a:rPr>
            <a:t>N° de Rutas</a:t>
          </a:r>
        </a:p>
        <a:p>
          <a:r>
            <a:rPr lang="es-ES" sz="1200" b="1">
              <a:solidFill>
                <a:srgbClr val="2D2D8C"/>
              </a:solidFill>
            </a:rPr>
            <a:t>1</a:t>
          </a:r>
          <a:endParaRPr lang="es-EC" sz="1200" b="1" dirty="0">
            <a:solidFill>
              <a:srgbClr val="2D2D8C"/>
            </a:solidFill>
          </a:endParaRPr>
        </a:p>
      </dgm:t>
    </dgm:pt>
    <dgm:pt modelId="{7D7952FA-A423-4C45-B8D2-E4CC30C1D94D}" type="parTrans" cxnId="{3D914BB9-144D-4CBC-AA8D-0E3B2248FF2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E1B44DCE-42F6-47E5-A89D-42D50D27DC5F}" type="sibTrans" cxnId="{3D914BB9-144D-4CBC-AA8D-0E3B2248FF2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3EB8D6C8-3CB5-49AA-AB60-1C7CA59F8067}">
      <dgm:prSet custT="1"/>
      <dgm:spPr/>
      <dgm:t>
        <a:bodyPr/>
        <a:lstStyle/>
        <a:p>
          <a:r>
            <a:rPr lang="es-ES" sz="1200" b="1">
              <a:solidFill>
                <a:srgbClr val="2D2D8C"/>
              </a:solidFill>
            </a:rPr>
            <a:t>N° de Rutas</a:t>
          </a:r>
        </a:p>
        <a:p>
          <a:r>
            <a:rPr lang="es-ES" sz="1200" b="1">
              <a:solidFill>
                <a:srgbClr val="2D2D8C"/>
              </a:solidFill>
            </a:rPr>
            <a:t>3</a:t>
          </a:r>
          <a:endParaRPr lang="es-EC" sz="1200" b="1" dirty="0">
            <a:solidFill>
              <a:srgbClr val="2D2D8C"/>
            </a:solidFill>
          </a:endParaRPr>
        </a:p>
      </dgm:t>
    </dgm:pt>
    <dgm:pt modelId="{60320397-307A-43E7-84F1-0C32F5AC2FF8}" type="parTrans" cxnId="{4DF9A069-543F-4434-854E-268D68E0308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4BAB4E6-F4B6-4EF0-97C4-4DBC8CB1438E}" type="sibTrans" cxnId="{4DF9A069-543F-4434-854E-268D68E0308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2933D4A-B3CE-4226-900C-CDFC45233C76}">
      <dgm:prSet custT="1"/>
      <dgm:spPr/>
      <dgm:t>
        <a:bodyPr/>
        <a:lstStyle/>
        <a:p>
          <a:r>
            <a:rPr lang="es-EC" sz="1200" b="1">
              <a:solidFill>
                <a:srgbClr val="2D2D8C"/>
              </a:solidFill>
            </a:rPr>
            <a:t>Sitios libres de mosca de la fruta</a:t>
          </a:r>
        </a:p>
        <a:p>
          <a:r>
            <a:rPr lang="es-EC" sz="1200" b="1">
              <a:solidFill>
                <a:srgbClr val="2D2D8C"/>
              </a:solidFill>
            </a:rPr>
            <a:t>1</a:t>
          </a:r>
          <a:endParaRPr lang="es-EC" sz="1200" b="1" dirty="0">
            <a:solidFill>
              <a:srgbClr val="2D2D8C"/>
            </a:solidFill>
          </a:endParaRPr>
        </a:p>
      </dgm:t>
    </dgm:pt>
    <dgm:pt modelId="{094AF45C-023B-4EEA-B95D-C4D740142CCE}" type="parTrans" cxnId="{E3C5EB93-ACDC-4D62-BDAF-1181B503D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8D3C041-C321-4F6C-B626-C8BFC528F21D}" type="sibTrans" cxnId="{E3C5EB93-ACDC-4D62-BDAF-1181B503D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837B9B3-9DC7-4921-A3A6-9E57D96CCB87}">
      <dgm:prSet custT="1"/>
      <dgm:spPr/>
      <dgm:t>
        <a:bodyPr/>
        <a:lstStyle/>
        <a:p>
          <a:r>
            <a:rPr lang="es-EC" sz="1200" b="1">
              <a:solidFill>
                <a:srgbClr val="2D2D8C"/>
              </a:solidFill>
            </a:rPr>
            <a:t>Sitios libres de mosca de la fruta</a:t>
          </a:r>
        </a:p>
        <a:p>
          <a:r>
            <a:rPr lang="es-EC" sz="1200" b="1">
              <a:solidFill>
                <a:srgbClr val="2D2D8C"/>
              </a:solidFill>
            </a:rPr>
            <a:t>22</a:t>
          </a:r>
          <a:endParaRPr lang="es-EC" sz="1200" b="1" dirty="0">
            <a:solidFill>
              <a:srgbClr val="2D2D8C"/>
            </a:solidFill>
          </a:endParaRPr>
        </a:p>
      </dgm:t>
    </dgm:pt>
    <dgm:pt modelId="{299041A6-A2A9-4B21-952E-DEF12AC6DAAF}" type="parTrans" cxnId="{18EA5822-B7FE-472B-85C6-3A0AC0A2A316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45998AF-4FCD-4433-B7F3-2B65F20E5036}" type="sibTrans" cxnId="{18EA5822-B7FE-472B-85C6-3A0AC0A2A316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4AD13BDE-1B38-40E1-8C56-F30F2112D074}" type="pres">
      <dgm:prSet presAssocID="{3DA6A509-3E67-4E1A-8D3F-DB73042D59FE}" presName="Name0" presStyleCnt="0">
        <dgm:presLayoutVars>
          <dgm:dir/>
          <dgm:animLvl val="lvl"/>
          <dgm:resizeHandles val="exact"/>
        </dgm:presLayoutVars>
      </dgm:prSet>
      <dgm:spPr/>
    </dgm:pt>
    <dgm:pt modelId="{1F5CC42B-B698-44F5-8DC9-07C1B90C817B}" type="pres">
      <dgm:prSet presAssocID="{AD61278E-57F4-41B5-A372-F6F037675DAC}" presName="boxAndChildren" presStyleCnt="0"/>
      <dgm:spPr/>
    </dgm:pt>
    <dgm:pt modelId="{EF0EEB37-4E42-4DDA-8AF5-61964A662D70}" type="pres">
      <dgm:prSet presAssocID="{AD61278E-57F4-41B5-A372-F6F037675DAC}" presName="parentTextBox" presStyleLbl="node1" presStyleIdx="0" presStyleCnt="3"/>
      <dgm:spPr/>
    </dgm:pt>
    <dgm:pt modelId="{EB631CC6-6361-4809-9384-C753F5CA55FB}" type="pres">
      <dgm:prSet presAssocID="{AD61278E-57F4-41B5-A372-F6F037675DAC}" presName="entireBox" presStyleLbl="node1" presStyleIdx="0" presStyleCnt="3"/>
      <dgm:spPr/>
    </dgm:pt>
    <dgm:pt modelId="{040DC218-3B4A-47E2-95AC-429678FD31F0}" type="pres">
      <dgm:prSet presAssocID="{AD61278E-57F4-41B5-A372-F6F037675DAC}" presName="descendantBox" presStyleCnt="0"/>
      <dgm:spPr/>
    </dgm:pt>
    <dgm:pt modelId="{0DD065B8-DD68-4F49-AC3C-D1683E906AFA}" type="pres">
      <dgm:prSet presAssocID="{7757AEBC-1389-433F-AE46-FAD9D7E3FD72}" presName="childTextBox" presStyleLbl="fgAccFollowNode1" presStyleIdx="0" presStyleCnt="9">
        <dgm:presLayoutVars>
          <dgm:bulletEnabled val="1"/>
        </dgm:presLayoutVars>
      </dgm:prSet>
      <dgm:spPr/>
    </dgm:pt>
    <dgm:pt modelId="{9FB4D146-72CD-49A0-A866-1414E5A2CF0E}" type="pres">
      <dgm:prSet presAssocID="{F211D6DB-9EA8-46A8-B0D8-79E9D5E6495D}" presName="childTextBox" presStyleLbl="fgAccFollowNode1" presStyleIdx="1" presStyleCnt="9">
        <dgm:presLayoutVars>
          <dgm:bulletEnabled val="1"/>
        </dgm:presLayoutVars>
      </dgm:prSet>
      <dgm:spPr/>
    </dgm:pt>
    <dgm:pt modelId="{712EC9AC-9B16-4D3A-8BE3-6EECBFA3270B}" type="pres">
      <dgm:prSet presAssocID="{2837B9B3-9DC7-4921-A3A6-9E57D96CCB87}" presName="childTextBox" presStyleLbl="fgAccFollowNode1" presStyleIdx="2" presStyleCnt="9">
        <dgm:presLayoutVars>
          <dgm:bulletEnabled val="1"/>
        </dgm:presLayoutVars>
      </dgm:prSet>
      <dgm:spPr/>
    </dgm:pt>
    <dgm:pt modelId="{A82956AA-4F70-4CE6-967A-9AC560E19016}" type="pres">
      <dgm:prSet presAssocID="{90E743B1-08A9-4C23-8F2A-44F4FDFAD73B}" presName="sp" presStyleCnt="0"/>
      <dgm:spPr/>
    </dgm:pt>
    <dgm:pt modelId="{AB8735F9-F913-4C96-962F-35D52D9EF949}" type="pres">
      <dgm:prSet presAssocID="{20D1CE7B-52A1-49D8-8D11-DC7083F639D0}" presName="arrowAndChildren" presStyleCnt="0"/>
      <dgm:spPr/>
    </dgm:pt>
    <dgm:pt modelId="{5EAA9575-E50F-434C-BB73-4D428B80D474}" type="pres">
      <dgm:prSet presAssocID="{20D1CE7B-52A1-49D8-8D11-DC7083F639D0}" presName="parentTextArrow" presStyleLbl="node1" presStyleIdx="0" presStyleCnt="3"/>
      <dgm:spPr/>
    </dgm:pt>
    <dgm:pt modelId="{3698C3B3-831A-4798-AD3D-B28FE0F4A658}" type="pres">
      <dgm:prSet presAssocID="{20D1CE7B-52A1-49D8-8D11-DC7083F639D0}" presName="arrow" presStyleLbl="node1" presStyleIdx="1" presStyleCnt="3"/>
      <dgm:spPr/>
    </dgm:pt>
    <dgm:pt modelId="{CC0D3C4E-0D1E-4BD7-A0EA-EF167AE8E333}" type="pres">
      <dgm:prSet presAssocID="{20D1CE7B-52A1-49D8-8D11-DC7083F639D0}" presName="descendantArrow" presStyleCnt="0"/>
      <dgm:spPr/>
    </dgm:pt>
    <dgm:pt modelId="{C4FDC0C9-CA2D-4436-8FA4-BDF9C1CBFB65}" type="pres">
      <dgm:prSet presAssocID="{2FB036C0-E03E-45A1-A749-57CA11201BB0}" presName="childTextArrow" presStyleLbl="fgAccFollowNode1" presStyleIdx="3" presStyleCnt="9">
        <dgm:presLayoutVars>
          <dgm:bulletEnabled val="1"/>
        </dgm:presLayoutVars>
      </dgm:prSet>
      <dgm:spPr/>
    </dgm:pt>
    <dgm:pt modelId="{9322E0B0-581C-4BD9-A88A-908F6EA03ACC}" type="pres">
      <dgm:prSet presAssocID="{CF18E85F-8FC2-4029-BD3E-62FEBF75952B}" presName="childTextArrow" presStyleLbl="fgAccFollowNode1" presStyleIdx="4" presStyleCnt="9">
        <dgm:presLayoutVars>
          <dgm:bulletEnabled val="1"/>
        </dgm:presLayoutVars>
      </dgm:prSet>
      <dgm:spPr/>
    </dgm:pt>
    <dgm:pt modelId="{28895D7E-A35A-4EBC-93A5-A4CECE25D55F}" type="pres">
      <dgm:prSet presAssocID="{F2933D4A-B3CE-4226-900C-CDFC45233C76}" presName="childTextArrow" presStyleLbl="fgAccFollowNode1" presStyleIdx="5" presStyleCnt="9">
        <dgm:presLayoutVars>
          <dgm:bulletEnabled val="1"/>
        </dgm:presLayoutVars>
      </dgm:prSet>
      <dgm:spPr/>
    </dgm:pt>
    <dgm:pt modelId="{C82B8961-D7CA-41AA-9A35-8D789AFD7685}" type="pres">
      <dgm:prSet presAssocID="{D53AB96A-AA64-4BCA-B7C8-75F560D9F62B}" presName="sp" presStyleCnt="0"/>
      <dgm:spPr/>
    </dgm:pt>
    <dgm:pt modelId="{DD973E3F-14D3-40F3-8E53-26B1603D104D}" type="pres">
      <dgm:prSet presAssocID="{2BC1BFF0-64D8-4AB3-80DE-418E9055341C}" presName="arrowAndChildren" presStyleCnt="0"/>
      <dgm:spPr/>
    </dgm:pt>
    <dgm:pt modelId="{4C6EDE6A-0F40-4FAC-BD40-C2C5ED644B39}" type="pres">
      <dgm:prSet presAssocID="{2BC1BFF0-64D8-4AB3-80DE-418E9055341C}" presName="parentTextArrow" presStyleLbl="node1" presStyleIdx="1" presStyleCnt="3"/>
      <dgm:spPr/>
    </dgm:pt>
    <dgm:pt modelId="{A029B641-6826-4072-B9F9-23B8F10D48F1}" type="pres">
      <dgm:prSet presAssocID="{2BC1BFF0-64D8-4AB3-80DE-418E9055341C}" presName="arrow" presStyleLbl="node1" presStyleIdx="2" presStyleCnt="3"/>
      <dgm:spPr/>
    </dgm:pt>
    <dgm:pt modelId="{E9353039-40D7-4368-B931-E96CDA32D5DA}" type="pres">
      <dgm:prSet presAssocID="{2BC1BFF0-64D8-4AB3-80DE-418E9055341C}" presName="descendantArrow" presStyleCnt="0"/>
      <dgm:spPr/>
    </dgm:pt>
    <dgm:pt modelId="{647A1701-8B1F-4155-9ED2-023A1FD2943D}" type="pres">
      <dgm:prSet presAssocID="{C8A9BFBC-7186-4E1C-AE08-42BA92D98592}" presName="childTextArrow" presStyleLbl="fgAccFollowNode1" presStyleIdx="6" presStyleCnt="9">
        <dgm:presLayoutVars>
          <dgm:bulletEnabled val="1"/>
        </dgm:presLayoutVars>
      </dgm:prSet>
      <dgm:spPr/>
    </dgm:pt>
    <dgm:pt modelId="{CD4BF24B-93B5-4916-A55D-B406A2C03DDD}" type="pres">
      <dgm:prSet presAssocID="{3EB8D6C8-3CB5-49AA-AB60-1C7CA59F8067}" presName="childTextArrow" presStyleLbl="fgAccFollowNode1" presStyleIdx="7" presStyleCnt="9">
        <dgm:presLayoutVars>
          <dgm:bulletEnabled val="1"/>
        </dgm:presLayoutVars>
      </dgm:prSet>
      <dgm:spPr/>
    </dgm:pt>
    <dgm:pt modelId="{3F46670A-6466-420A-97E8-5C0F8C824D3F}" type="pres">
      <dgm:prSet presAssocID="{BD70EE29-3BCB-4B33-A4ED-F7EBFE96BFAF}" presName="childTextArrow" presStyleLbl="fgAccFollowNode1" presStyleIdx="8" presStyleCnt="9">
        <dgm:presLayoutVars>
          <dgm:bulletEnabled val="1"/>
        </dgm:presLayoutVars>
      </dgm:prSet>
      <dgm:spPr/>
    </dgm:pt>
  </dgm:ptLst>
  <dgm:cxnLst>
    <dgm:cxn modelId="{E3CE2607-9596-4A5B-AA37-EDFEBF24513E}" type="presOf" srcId="{20D1CE7B-52A1-49D8-8D11-DC7083F639D0}" destId="{5EAA9575-E50F-434C-BB73-4D428B80D474}" srcOrd="0" destOrd="0" presId="urn:microsoft.com/office/officeart/2005/8/layout/process4"/>
    <dgm:cxn modelId="{18EA5822-B7FE-472B-85C6-3A0AC0A2A316}" srcId="{AD61278E-57F4-41B5-A372-F6F037675DAC}" destId="{2837B9B3-9DC7-4921-A3A6-9E57D96CCB87}" srcOrd="2" destOrd="0" parTransId="{299041A6-A2A9-4B21-952E-DEF12AC6DAAF}" sibTransId="{F45998AF-4FCD-4433-B7F3-2B65F20E5036}"/>
    <dgm:cxn modelId="{29AE2226-F32B-4C1F-A821-4F1D358513B2}" type="presOf" srcId="{F211D6DB-9EA8-46A8-B0D8-79E9D5E6495D}" destId="{9FB4D146-72CD-49A0-A866-1414E5A2CF0E}" srcOrd="0" destOrd="0" presId="urn:microsoft.com/office/officeart/2005/8/layout/process4"/>
    <dgm:cxn modelId="{C4576031-1F7A-42E3-AE21-981839403F4F}" type="presOf" srcId="{2FB036C0-E03E-45A1-A749-57CA11201BB0}" destId="{C4FDC0C9-CA2D-4436-8FA4-BDF9C1CBFB65}" srcOrd="0" destOrd="0" presId="urn:microsoft.com/office/officeart/2005/8/layout/process4"/>
    <dgm:cxn modelId="{A6CF6033-A68D-4576-AFA1-A10B4CB82AC1}" type="presOf" srcId="{CF18E85F-8FC2-4029-BD3E-62FEBF75952B}" destId="{9322E0B0-581C-4BD9-A88A-908F6EA03ACC}" srcOrd="0" destOrd="0" presId="urn:microsoft.com/office/officeart/2005/8/layout/process4"/>
    <dgm:cxn modelId="{807D9033-4FDF-473A-9C5A-79247DD59FC2}" type="presOf" srcId="{BD70EE29-3BCB-4B33-A4ED-F7EBFE96BFAF}" destId="{3F46670A-6466-420A-97E8-5C0F8C824D3F}" srcOrd="0" destOrd="0" presId="urn:microsoft.com/office/officeart/2005/8/layout/process4"/>
    <dgm:cxn modelId="{B872DA4B-4EC2-4035-A299-7DF0F5EC1B53}" type="presOf" srcId="{AD61278E-57F4-41B5-A372-F6F037675DAC}" destId="{EB631CC6-6361-4809-9384-C753F5CA55FB}" srcOrd="1" destOrd="0" presId="urn:microsoft.com/office/officeart/2005/8/layout/process4"/>
    <dgm:cxn modelId="{F4745762-19B9-49EE-A25D-EED0E12A64B0}" type="presOf" srcId="{2BC1BFF0-64D8-4AB3-80DE-418E9055341C}" destId="{4C6EDE6A-0F40-4FAC-BD40-C2C5ED644B39}" srcOrd="0" destOrd="0" presId="urn:microsoft.com/office/officeart/2005/8/layout/process4"/>
    <dgm:cxn modelId="{B2CED868-FA39-456C-886A-119590DCACCD}" type="presOf" srcId="{7757AEBC-1389-433F-AE46-FAD9D7E3FD72}" destId="{0DD065B8-DD68-4F49-AC3C-D1683E906AFA}" srcOrd="0" destOrd="0" presId="urn:microsoft.com/office/officeart/2005/8/layout/process4"/>
    <dgm:cxn modelId="{4DF9A069-543F-4434-854E-268D68E0308C}" srcId="{2BC1BFF0-64D8-4AB3-80DE-418E9055341C}" destId="{3EB8D6C8-3CB5-49AA-AB60-1C7CA59F8067}" srcOrd="1" destOrd="0" parTransId="{60320397-307A-43E7-84F1-0C32F5AC2FF8}" sibTransId="{74BAB4E6-F4B6-4EF0-97C4-4DBC8CB1438E}"/>
    <dgm:cxn modelId="{FCD0C376-0069-40B5-89D1-49C02F6F38F3}" srcId="{2BC1BFF0-64D8-4AB3-80DE-418E9055341C}" destId="{BD70EE29-3BCB-4B33-A4ED-F7EBFE96BFAF}" srcOrd="2" destOrd="0" parTransId="{2506A1F8-B9E5-4AE8-A922-82FC101B912E}" sibTransId="{772701D5-FC0B-4A77-852C-0EDED3DFCB79}"/>
    <dgm:cxn modelId="{A8910477-6E04-4C8C-830B-05DF962ACCC2}" type="presOf" srcId="{2837B9B3-9DC7-4921-A3A6-9E57D96CCB87}" destId="{712EC9AC-9B16-4D3A-8BE3-6EECBFA3270B}" srcOrd="0" destOrd="0" presId="urn:microsoft.com/office/officeart/2005/8/layout/process4"/>
    <dgm:cxn modelId="{614F937E-EF44-4D1D-BED4-D80E90B1106E}" type="presOf" srcId="{3DA6A509-3E67-4E1A-8D3F-DB73042D59FE}" destId="{4AD13BDE-1B38-40E1-8C56-F30F2112D074}" srcOrd="0" destOrd="0" presId="urn:microsoft.com/office/officeart/2005/8/layout/process4"/>
    <dgm:cxn modelId="{8489B07E-BDC2-4347-BC0C-68FBF23CE3E5}" srcId="{AD61278E-57F4-41B5-A372-F6F037675DAC}" destId="{7757AEBC-1389-433F-AE46-FAD9D7E3FD72}" srcOrd="0" destOrd="0" parTransId="{BCA0D77C-FD2C-4697-814E-017C02581DBE}" sibTransId="{36C20CB4-ED2F-4378-9FBC-722417D77A71}"/>
    <dgm:cxn modelId="{E3C5EB93-ACDC-4D62-BDAF-1181B503DFB0}" srcId="{20D1CE7B-52A1-49D8-8D11-DC7083F639D0}" destId="{F2933D4A-B3CE-4226-900C-CDFC45233C76}" srcOrd="2" destOrd="0" parTransId="{094AF45C-023B-4EEA-B95D-C4D740142CCE}" sibTransId="{28D3C041-C321-4F6C-B626-C8BFC528F21D}"/>
    <dgm:cxn modelId="{C09A349C-16D1-45A4-9CE2-123D8C02EFDE}" type="presOf" srcId="{2BC1BFF0-64D8-4AB3-80DE-418E9055341C}" destId="{A029B641-6826-4072-B9F9-23B8F10D48F1}" srcOrd="1" destOrd="0" presId="urn:microsoft.com/office/officeart/2005/8/layout/process4"/>
    <dgm:cxn modelId="{FC89EB9C-1FD8-4ED2-A787-C2F7F812E7C0}" type="presOf" srcId="{F2933D4A-B3CE-4226-900C-CDFC45233C76}" destId="{28895D7E-A35A-4EBC-93A5-A4CECE25D55F}" srcOrd="0" destOrd="0" presId="urn:microsoft.com/office/officeart/2005/8/layout/process4"/>
    <dgm:cxn modelId="{B9A459A4-5CCC-439E-AFC2-84466638102E}" srcId="{3DA6A509-3E67-4E1A-8D3F-DB73042D59FE}" destId="{AD61278E-57F4-41B5-A372-F6F037675DAC}" srcOrd="2" destOrd="0" parTransId="{2672169F-BCE0-44DD-9BCE-9E2D0D88B1A4}" sibTransId="{83AE9F97-6CC5-44C2-90D4-000BFD2751D6}"/>
    <dgm:cxn modelId="{3D914BB9-144D-4CBC-AA8D-0E3B2248FF23}" srcId="{AD61278E-57F4-41B5-A372-F6F037675DAC}" destId="{F211D6DB-9EA8-46A8-B0D8-79E9D5E6495D}" srcOrd="1" destOrd="0" parTransId="{7D7952FA-A423-4C45-B8D2-E4CC30C1D94D}" sibTransId="{E1B44DCE-42F6-47E5-A89D-42D50D27DC5F}"/>
    <dgm:cxn modelId="{E8225CBD-7AD5-42BA-BD06-1F76B9163AE3}" type="presOf" srcId="{3EB8D6C8-3CB5-49AA-AB60-1C7CA59F8067}" destId="{CD4BF24B-93B5-4916-A55D-B406A2C03DDD}" srcOrd="0" destOrd="0" presId="urn:microsoft.com/office/officeart/2005/8/layout/process4"/>
    <dgm:cxn modelId="{983F78C7-B18E-46D9-90FC-9783064E65AA}" type="presOf" srcId="{AD61278E-57F4-41B5-A372-F6F037675DAC}" destId="{EF0EEB37-4E42-4DDA-8AF5-61964A662D70}" srcOrd="0" destOrd="0" presId="urn:microsoft.com/office/officeart/2005/8/layout/process4"/>
    <dgm:cxn modelId="{E545E8CE-DDE7-417D-BD8B-11C5B2A065C6}" type="presOf" srcId="{C8A9BFBC-7186-4E1C-AE08-42BA92D98592}" destId="{647A1701-8B1F-4155-9ED2-023A1FD2943D}" srcOrd="0" destOrd="0" presId="urn:microsoft.com/office/officeart/2005/8/layout/process4"/>
    <dgm:cxn modelId="{4393C9D0-60A2-463F-96D9-DC8E13E7262C}" type="presOf" srcId="{20D1CE7B-52A1-49D8-8D11-DC7083F639D0}" destId="{3698C3B3-831A-4798-AD3D-B28FE0F4A658}" srcOrd="1" destOrd="0" presId="urn:microsoft.com/office/officeart/2005/8/layout/process4"/>
    <dgm:cxn modelId="{B102F0E2-0069-4466-9891-AEA0303A00C1}" srcId="{20D1CE7B-52A1-49D8-8D11-DC7083F639D0}" destId="{CF18E85F-8FC2-4029-BD3E-62FEBF75952B}" srcOrd="1" destOrd="0" parTransId="{828DA8C3-074A-4779-AD5F-E02678292022}" sibTransId="{F8DA95B4-8052-44F5-BB45-F50FB86322DE}"/>
    <dgm:cxn modelId="{BFB43EE6-38B0-49D3-8372-D3F5FAD19E1C}" srcId="{3DA6A509-3E67-4E1A-8D3F-DB73042D59FE}" destId="{2BC1BFF0-64D8-4AB3-80DE-418E9055341C}" srcOrd="0" destOrd="0" parTransId="{1CA41735-12B5-4CAC-892C-C7B1F9C1859B}" sibTransId="{D53AB96A-AA64-4BCA-B7C8-75F560D9F62B}"/>
    <dgm:cxn modelId="{D04F7AEC-BE82-49CA-B006-C031407441BE}" srcId="{2BC1BFF0-64D8-4AB3-80DE-418E9055341C}" destId="{C8A9BFBC-7186-4E1C-AE08-42BA92D98592}" srcOrd="0" destOrd="0" parTransId="{49D68924-A761-4FF2-A700-C4380D52A001}" sibTransId="{624D20C4-8985-4645-AFB9-7100052CF379}"/>
    <dgm:cxn modelId="{79E2BBF1-A1A4-47F0-8D92-445752498B28}" srcId="{3DA6A509-3E67-4E1A-8D3F-DB73042D59FE}" destId="{20D1CE7B-52A1-49D8-8D11-DC7083F639D0}" srcOrd="1" destOrd="0" parTransId="{0DCFFA68-53D0-4905-B32A-B35CCDD1D22E}" sibTransId="{90E743B1-08A9-4C23-8F2A-44F4FDFAD73B}"/>
    <dgm:cxn modelId="{DDDE26F2-9E79-4C8F-B4A0-B5F53B2E1C94}" srcId="{20D1CE7B-52A1-49D8-8D11-DC7083F639D0}" destId="{2FB036C0-E03E-45A1-A749-57CA11201BB0}" srcOrd="0" destOrd="0" parTransId="{3E64EE36-A270-4566-B089-BDA55A2C2453}" sibTransId="{F857E42F-AD90-4D85-83E3-7BD673B918F8}"/>
    <dgm:cxn modelId="{D072AD5D-D387-4937-954A-3DE22C124DC0}" type="presParOf" srcId="{4AD13BDE-1B38-40E1-8C56-F30F2112D074}" destId="{1F5CC42B-B698-44F5-8DC9-07C1B90C817B}" srcOrd="0" destOrd="0" presId="urn:microsoft.com/office/officeart/2005/8/layout/process4"/>
    <dgm:cxn modelId="{5AD2FA7C-5640-4CC4-9667-C1AF81423928}" type="presParOf" srcId="{1F5CC42B-B698-44F5-8DC9-07C1B90C817B}" destId="{EF0EEB37-4E42-4DDA-8AF5-61964A662D70}" srcOrd="0" destOrd="0" presId="urn:microsoft.com/office/officeart/2005/8/layout/process4"/>
    <dgm:cxn modelId="{F5E357BB-E542-4E05-8DDC-BA06A331E530}" type="presParOf" srcId="{1F5CC42B-B698-44F5-8DC9-07C1B90C817B}" destId="{EB631CC6-6361-4809-9384-C753F5CA55FB}" srcOrd="1" destOrd="0" presId="urn:microsoft.com/office/officeart/2005/8/layout/process4"/>
    <dgm:cxn modelId="{210FC1EC-98A8-4A96-8422-B3DFFC7B3808}" type="presParOf" srcId="{1F5CC42B-B698-44F5-8DC9-07C1B90C817B}" destId="{040DC218-3B4A-47E2-95AC-429678FD31F0}" srcOrd="2" destOrd="0" presId="urn:microsoft.com/office/officeart/2005/8/layout/process4"/>
    <dgm:cxn modelId="{438B12FD-D336-46EE-B09F-F792C43FDB21}" type="presParOf" srcId="{040DC218-3B4A-47E2-95AC-429678FD31F0}" destId="{0DD065B8-DD68-4F49-AC3C-D1683E906AFA}" srcOrd="0" destOrd="0" presId="urn:microsoft.com/office/officeart/2005/8/layout/process4"/>
    <dgm:cxn modelId="{2816B2D7-062B-4E0A-970F-7380E6BD833F}" type="presParOf" srcId="{040DC218-3B4A-47E2-95AC-429678FD31F0}" destId="{9FB4D146-72CD-49A0-A866-1414E5A2CF0E}" srcOrd="1" destOrd="0" presId="urn:microsoft.com/office/officeart/2005/8/layout/process4"/>
    <dgm:cxn modelId="{F79AC406-76DE-4199-9558-787CC534479D}" type="presParOf" srcId="{040DC218-3B4A-47E2-95AC-429678FD31F0}" destId="{712EC9AC-9B16-4D3A-8BE3-6EECBFA3270B}" srcOrd="2" destOrd="0" presId="urn:microsoft.com/office/officeart/2005/8/layout/process4"/>
    <dgm:cxn modelId="{799F98CD-9496-4C4F-AB75-FCCB6D904EC0}" type="presParOf" srcId="{4AD13BDE-1B38-40E1-8C56-F30F2112D074}" destId="{A82956AA-4F70-4CE6-967A-9AC560E19016}" srcOrd="1" destOrd="0" presId="urn:microsoft.com/office/officeart/2005/8/layout/process4"/>
    <dgm:cxn modelId="{1A0A2F60-C813-487D-8E5D-863BA9D6EA36}" type="presParOf" srcId="{4AD13BDE-1B38-40E1-8C56-F30F2112D074}" destId="{AB8735F9-F913-4C96-962F-35D52D9EF949}" srcOrd="2" destOrd="0" presId="urn:microsoft.com/office/officeart/2005/8/layout/process4"/>
    <dgm:cxn modelId="{C6035C0F-4ECB-4182-ACC2-73CBC073BD74}" type="presParOf" srcId="{AB8735F9-F913-4C96-962F-35D52D9EF949}" destId="{5EAA9575-E50F-434C-BB73-4D428B80D474}" srcOrd="0" destOrd="0" presId="urn:microsoft.com/office/officeart/2005/8/layout/process4"/>
    <dgm:cxn modelId="{93165F91-7BFB-4E6B-871B-F6E4063D2D1F}" type="presParOf" srcId="{AB8735F9-F913-4C96-962F-35D52D9EF949}" destId="{3698C3B3-831A-4798-AD3D-B28FE0F4A658}" srcOrd="1" destOrd="0" presId="urn:microsoft.com/office/officeart/2005/8/layout/process4"/>
    <dgm:cxn modelId="{AFAC97A2-3F41-4730-974A-8BE6D500064A}" type="presParOf" srcId="{AB8735F9-F913-4C96-962F-35D52D9EF949}" destId="{CC0D3C4E-0D1E-4BD7-A0EA-EF167AE8E333}" srcOrd="2" destOrd="0" presId="urn:microsoft.com/office/officeart/2005/8/layout/process4"/>
    <dgm:cxn modelId="{FF0C2F2C-1CF9-4F81-8096-DD22BF30B9FD}" type="presParOf" srcId="{CC0D3C4E-0D1E-4BD7-A0EA-EF167AE8E333}" destId="{C4FDC0C9-CA2D-4436-8FA4-BDF9C1CBFB65}" srcOrd="0" destOrd="0" presId="urn:microsoft.com/office/officeart/2005/8/layout/process4"/>
    <dgm:cxn modelId="{A52A1387-A919-4EBB-9C73-903E571327D7}" type="presParOf" srcId="{CC0D3C4E-0D1E-4BD7-A0EA-EF167AE8E333}" destId="{9322E0B0-581C-4BD9-A88A-908F6EA03ACC}" srcOrd="1" destOrd="0" presId="urn:microsoft.com/office/officeart/2005/8/layout/process4"/>
    <dgm:cxn modelId="{068B38CC-4B92-4117-B9F7-CDE92B336443}" type="presParOf" srcId="{CC0D3C4E-0D1E-4BD7-A0EA-EF167AE8E333}" destId="{28895D7E-A35A-4EBC-93A5-A4CECE25D55F}" srcOrd="2" destOrd="0" presId="urn:microsoft.com/office/officeart/2005/8/layout/process4"/>
    <dgm:cxn modelId="{A6BD0D79-0C85-4870-814C-47A398C764DC}" type="presParOf" srcId="{4AD13BDE-1B38-40E1-8C56-F30F2112D074}" destId="{C82B8961-D7CA-41AA-9A35-8D789AFD7685}" srcOrd="3" destOrd="0" presId="urn:microsoft.com/office/officeart/2005/8/layout/process4"/>
    <dgm:cxn modelId="{04EBEC3C-5324-441C-BBB5-965B034CF565}" type="presParOf" srcId="{4AD13BDE-1B38-40E1-8C56-F30F2112D074}" destId="{DD973E3F-14D3-40F3-8E53-26B1603D104D}" srcOrd="4" destOrd="0" presId="urn:microsoft.com/office/officeart/2005/8/layout/process4"/>
    <dgm:cxn modelId="{B4EB7076-2AB6-4B88-8C5A-1664CC851023}" type="presParOf" srcId="{DD973E3F-14D3-40F3-8E53-26B1603D104D}" destId="{4C6EDE6A-0F40-4FAC-BD40-C2C5ED644B39}" srcOrd="0" destOrd="0" presId="urn:microsoft.com/office/officeart/2005/8/layout/process4"/>
    <dgm:cxn modelId="{0DCEFBBB-02A2-4059-A792-2898F3896426}" type="presParOf" srcId="{DD973E3F-14D3-40F3-8E53-26B1603D104D}" destId="{A029B641-6826-4072-B9F9-23B8F10D48F1}" srcOrd="1" destOrd="0" presId="urn:microsoft.com/office/officeart/2005/8/layout/process4"/>
    <dgm:cxn modelId="{BAD2AEEB-403A-4089-80C1-53088E3BF42B}" type="presParOf" srcId="{DD973E3F-14D3-40F3-8E53-26B1603D104D}" destId="{E9353039-40D7-4368-B931-E96CDA32D5DA}" srcOrd="2" destOrd="0" presId="urn:microsoft.com/office/officeart/2005/8/layout/process4"/>
    <dgm:cxn modelId="{D1B6EE2B-966E-42A4-99CA-90B3F3036D42}" type="presParOf" srcId="{E9353039-40D7-4368-B931-E96CDA32D5DA}" destId="{647A1701-8B1F-4155-9ED2-023A1FD2943D}" srcOrd="0" destOrd="0" presId="urn:microsoft.com/office/officeart/2005/8/layout/process4"/>
    <dgm:cxn modelId="{AF740C9A-0DEE-4F49-9E86-F7B60FD0A521}" type="presParOf" srcId="{E9353039-40D7-4368-B931-E96CDA32D5DA}" destId="{CD4BF24B-93B5-4916-A55D-B406A2C03DDD}" srcOrd="1" destOrd="0" presId="urn:microsoft.com/office/officeart/2005/8/layout/process4"/>
    <dgm:cxn modelId="{2AB57CBC-8C9A-4801-A9CD-85EFAA52FA18}" type="presParOf" srcId="{E9353039-40D7-4368-B931-E96CDA32D5DA}" destId="{3F46670A-6466-420A-97E8-5C0F8C824D3F}" srcOrd="2" destOrd="0" presId="urn:microsoft.com/office/officeart/2005/8/layout/process4"/>
  </dgm:cxnLst>
  <dgm:bg>
    <a:solidFill>
      <a:srgbClr val="2D2D8C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C46289-2A33-4E27-99B1-2AD5EA10906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0"/>
      <dgm:spPr/>
    </dgm:pt>
    <dgm:pt modelId="{8715796C-BFCD-452F-876A-96557C27E5A5}" type="pres">
      <dgm:prSet presAssocID="{A5C46289-2A33-4E27-99B1-2AD5EA109061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B8D30F0-43EF-44B1-967D-30B16A8ED5A8}" type="presOf" srcId="{A5C46289-2A33-4E27-99B1-2AD5EA109061}" destId="{8715796C-BFCD-452F-876A-96557C27E5A5}" srcOrd="0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8BC9F8-B1EF-413E-B0E8-DD84DE6233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171BCAB5-46B5-48B7-A495-71B0ED5DD06F}">
      <dgm:prSet phldrT="[Texto]"/>
      <dgm:spPr/>
      <dgm:t>
        <a:bodyPr/>
        <a:lstStyle/>
        <a:p>
          <a:r>
            <a:rPr lang="es-ES"/>
            <a:t>Aporte al mantenimiento y mejoramiento del estatus fito y zoosanitario provincial con el objeto de apertura de mercados nacionales e internacionales.</a:t>
          </a:r>
          <a:endParaRPr lang="es-EC" dirty="0"/>
        </a:p>
      </dgm:t>
    </dgm:pt>
    <dgm:pt modelId="{68EBACBA-FDD8-42D3-B5C0-940194159D65}" type="parTrans" cxnId="{772B3696-FDAF-4171-84E2-DC0E8B81B43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CC9A82D-7810-4954-AA59-CB71823160CC}" type="sibTrans" cxnId="{772B3696-FDAF-4171-84E2-DC0E8B81B43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9FA0268-1E07-4043-ACA5-5AAD5EB41D4C}">
      <dgm:prSet phldrT="[Texto]"/>
      <dgm:spPr/>
      <dgm:t>
        <a:bodyPr/>
        <a:lstStyle/>
        <a:p>
          <a:r>
            <a:rPr lang="es-ES"/>
            <a:t>A través de los controles fitosanitarios, AGROCALIDAD, previene la introducción de plagas, protegiendo de esta forma el estatus fitosanitario del país.</a:t>
          </a:r>
          <a:endParaRPr lang="es-EC" dirty="0"/>
        </a:p>
      </dgm:t>
    </dgm:pt>
    <dgm:pt modelId="{3386CF85-7F15-4091-8783-4713D6537E36}" type="parTrans" cxnId="{06D387D8-9C7C-43AD-B8B5-D92FCE2F8E5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D375E473-18FD-4776-92B6-D6F783C504A2}" type="sibTrans" cxnId="{06D387D8-9C7C-43AD-B8B5-D92FCE2F8E5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17087DF-B102-454A-B5F4-2B188CD5D0BB}">
      <dgm:prSet/>
      <dgm:spPr/>
      <dgm:t>
        <a:bodyPr/>
        <a:lstStyle/>
        <a:p>
          <a:r>
            <a:rPr lang="es-ES"/>
            <a:t>Capacitar a los productores sobre la importancia de la sanidad de las plantas y lo que ocasiona el ingreso de plagas que podrían afectar a la economía de quienes la producen</a:t>
          </a:r>
          <a:endParaRPr lang="es-EC"/>
        </a:p>
      </dgm:t>
    </dgm:pt>
    <dgm:pt modelId="{BB24B843-65CC-4C28-B3DD-EDCBB4B7AC75}" type="parTrans" cxnId="{91A31A18-A8BD-44B7-BBB2-C9E3965171C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84325E47-B157-4DD0-ADC5-E80729C236E6}" type="sibTrans" cxnId="{91A31A18-A8BD-44B7-BBB2-C9E3965171C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44B0401-F436-4B9A-9BEB-363D1C83EACC}">
      <dgm:prSet/>
      <dgm:spPr/>
      <dgm:t>
        <a:bodyPr/>
        <a:lstStyle/>
        <a:p>
          <a:r>
            <a:rPr lang="es-ES"/>
            <a:t>Revisión y certificación de salida de animales de compañía, con el fin de garantizar que los propietarios cumplan los requisitos establecidos por el país de destino.</a:t>
          </a:r>
          <a:endParaRPr lang="es-EC" dirty="0"/>
        </a:p>
      </dgm:t>
    </dgm:pt>
    <dgm:pt modelId="{8EBA9549-B2DA-42A5-B4BA-A331BCBC2CE1}" type="parTrans" cxnId="{D49F78CF-4F1A-4C9D-BF3C-E8DC6C5C7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BEF99FF6-B2F6-4F9E-A6A0-DD2B92B59FE8}" type="sibTrans" cxnId="{D49F78CF-4F1A-4C9D-BF3C-E8DC6C5C7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46B26C9D-C3D5-4BD6-A562-3C3F9EABF645}">
      <dgm:prSet/>
      <dgm:spPr/>
      <dgm:t>
        <a:bodyPr/>
        <a:lstStyle/>
        <a:p>
          <a:r>
            <a:rPr lang="es-ES"/>
            <a:t>Conocimiento sobre las medidas de exclusión, bioseguridad y erradicación de plagas que afectan a las musáceas lo que va dirigido a productores y personas que trabajan directa o indirectamente en esta cadena productiva. </a:t>
          </a:r>
          <a:endParaRPr lang="es-EC" dirty="0"/>
        </a:p>
      </dgm:t>
    </dgm:pt>
    <dgm:pt modelId="{70565F4F-79A4-4928-A6ED-6759B37CBBC2}" type="sibTrans" cxnId="{96F5C1BB-75CC-41D0-9E07-8F136E425C0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D35DD439-4976-4036-82AE-D0524DFC5234}" type="parTrans" cxnId="{96F5C1BB-75CC-41D0-9E07-8F136E425C0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9518DA75-454B-4429-AE2D-D2E2A384E297}" type="pres">
      <dgm:prSet presAssocID="{BF8BC9F8-B1EF-413E-B0E8-DD84DE6233B3}" presName="Name0" presStyleCnt="0">
        <dgm:presLayoutVars>
          <dgm:chMax val="7"/>
          <dgm:chPref val="7"/>
          <dgm:dir/>
        </dgm:presLayoutVars>
      </dgm:prSet>
      <dgm:spPr/>
    </dgm:pt>
    <dgm:pt modelId="{EF13C32F-3FAD-4D63-9A26-8E64DA0DACD5}" type="pres">
      <dgm:prSet presAssocID="{BF8BC9F8-B1EF-413E-B0E8-DD84DE6233B3}" presName="Name1" presStyleCnt="0"/>
      <dgm:spPr/>
    </dgm:pt>
    <dgm:pt modelId="{06A51C80-691E-4260-8477-5D814C3F58D0}" type="pres">
      <dgm:prSet presAssocID="{BF8BC9F8-B1EF-413E-B0E8-DD84DE6233B3}" presName="cycle" presStyleCnt="0"/>
      <dgm:spPr/>
    </dgm:pt>
    <dgm:pt modelId="{F644A1FC-FEB5-4B4C-ADE7-2EBBEA4D4FE3}" type="pres">
      <dgm:prSet presAssocID="{BF8BC9F8-B1EF-413E-B0E8-DD84DE6233B3}" presName="srcNode" presStyleLbl="node1" presStyleIdx="0" presStyleCnt="5"/>
      <dgm:spPr/>
    </dgm:pt>
    <dgm:pt modelId="{59CAC669-491F-4F15-860F-AFD459CEC368}" type="pres">
      <dgm:prSet presAssocID="{BF8BC9F8-B1EF-413E-B0E8-DD84DE6233B3}" presName="conn" presStyleLbl="parChTrans1D2" presStyleIdx="0" presStyleCnt="1"/>
      <dgm:spPr/>
    </dgm:pt>
    <dgm:pt modelId="{B4B1389C-9E24-402B-8855-367C30C6CC66}" type="pres">
      <dgm:prSet presAssocID="{BF8BC9F8-B1EF-413E-B0E8-DD84DE6233B3}" presName="extraNode" presStyleLbl="node1" presStyleIdx="0" presStyleCnt="5"/>
      <dgm:spPr/>
    </dgm:pt>
    <dgm:pt modelId="{97247C46-2468-4E19-B507-53D7651D762B}" type="pres">
      <dgm:prSet presAssocID="{BF8BC9F8-B1EF-413E-B0E8-DD84DE6233B3}" presName="dstNode" presStyleLbl="node1" presStyleIdx="0" presStyleCnt="5"/>
      <dgm:spPr/>
    </dgm:pt>
    <dgm:pt modelId="{2268D550-67E2-410A-8734-F59B952155C4}" type="pres">
      <dgm:prSet presAssocID="{171BCAB5-46B5-48B7-A495-71B0ED5DD06F}" presName="text_1" presStyleLbl="node1" presStyleIdx="0" presStyleCnt="5">
        <dgm:presLayoutVars>
          <dgm:bulletEnabled val="1"/>
        </dgm:presLayoutVars>
      </dgm:prSet>
      <dgm:spPr/>
    </dgm:pt>
    <dgm:pt modelId="{D0381C20-AFD5-46AB-82E6-63FE48D91A4C}" type="pres">
      <dgm:prSet presAssocID="{171BCAB5-46B5-48B7-A495-71B0ED5DD06F}" presName="accent_1" presStyleCnt="0"/>
      <dgm:spPr/>
    </dgm:pt>
    <dgm:pt modelId="{3D9BEAC3-C454-478B-B474-4A6B5EE090A5}" type="pres">
      <dgm:prSet presAssocID="{171BCAB5-46B5-48B7-A495-71B0ED5DD06F}" presName="accentRepeatNode" presStyleLbl="solidFgAcc1" presStyleIdx="0" presStyleCnt="5"/>
      <dgm:spPr/>
    </dgm:pt>
    <dgm:pt modelId="{1C850FC9-E737-4BEB-AC72-81A7FD1A49AA}" type="pres">
      <dgm:prSet presAssocID="{79FA0268-1E07-4043-ACA5-5AAD5EB41D4C}" presName="text_2" presStyleLbl="node1" presStyleIdx="1" presStyleCnt="5">
        <dgm:presLayoutVars>
          <dgm:bulletEnabled val="1"/>
        </dgm:presLayoutVars>
      </dgm:prSet>
      <dgm:spPr/>
    </dgm:pt>
    <dgm:pt modelId="{B2480C58-21ED-4D21-9BE5-235196EBF25A}" type="pres">
      <dgm:prSet presAssocID="{79FA0268-1E07-4043-ACA5-5AAD5EB41D4C}" presName="accent_2" presStyleCnt="0"/>
      <dgm:spPr/>
    </dgm:pt>
    <dgm:pt modelId="{E82F3B9E-85D1-4F30-B3FC-EC09C829D769}" type="pres">
      <dgm:prSet presAssocID="{79FA0268-1E07-4043-ACA5-5AAD5EB41D4C}" presName="accentRepeatNode" presStyleLbl="solidFgAcc1" presStyleIdx="1" presStyleCnt="5"/>
      <dgm:spPr/>
    </dgm:pt>
    <dgm:pt modelId="{E272D46D-FDC0-4B7C-81A1-383BBFB2B35C}" type="pres">
      <dgm:prSet presAssocID="{F17087DF-B102-454A-B5F4-2B188CD5D0BB}" presName="text_3" presStyleLbl="node1" presStyleIdx="2" presStyleCnt="5">
        <dgm:presLayoutVars>
          <dgm:bulletEnabled val="1"/>
        </dgm:presLayoutVars>
      </dgm:prSet>
      <dgm:spPr/>
    </dgm:pt>
    <dgm:pt modelId="{491B640C-665A-4C38-BFA7-8DC779B9EF4D}" type="pres">
      <dgm:prSet presAssocID="{F17087DF-B102-454A-B5F4-2B188CD5D0BB}" presName="accent_3" presStyleCnt="0"/>
      <dgm:spPr/>
    </dgm:pt>
    <dgm:pt modelId="{37F39F81-056C-4C3C-AB4B-14F7DD3BD6EF}" type="pres">
      <dgm:prSet presAssocID="{F17087DF-B102-454A-B5F4-2B188CD5D0BB}" presName="accentRepeatNode" presStyleLbl="solidFgAcc1" presStyleIdx="2" presStyleCnt="5"/>
      <dgm:spPr/>
    </dgm:pt>
    <dgm:pt modelId="{0C608750-0ED8-445E-92DD-78A6AEEA1D9F}" type="pres">
      <dgm:prSet presAssocID="{244B0401-F436-4B9A-9BEB-363D1C83EACC}" presName="text_4" presStyleLbl="node1" presStyleIdx="3" presStyleCnt="5">
        <dgm:presLayoutVars>
          <dgm:bulletEnabled val="1"/>
        </dgm:presLayoutVars>
      </dgm:prSet>
      <dgm:spPr/>
    </dgm:pt>
    <dgm:pt modelId="{733588A5-6E05-44A1-AB25-0596590BAB7A}" type="pres">
      <dgm:prSet presAssocID="{244B0401-F436-4B9A-9BEB-363D1C83EACC}" presName="accent_4" presStyleCnt="0"/>
      <dgm:spPr/>
    </dgm:pt>
    <dgm:pt modelId="{733E9370-4DC8-477C-813A-675A53108767}" type="pres">
      <dgm:prSet presAssocID="{244B0401-F436-4B9A-9BEB-363D1C83EACC}" presName="accentRepeatNode" presStyleLbl="solidFgAcc1" presStyleIdx="3" presStyleCnt="5"/>
      <dgm:spPr/>
    </dgm:pt>
    <dgm:pt modelId="{57FC20D1-835E-47BD-80ED-98DF16E8A114}" type="pres">
      <dgm:prSet presAssocID="{46B26C9D-C3D5-4BD6-A562-3C3F9EABF645}" presName="text_5" presStyleLbl="node1" presStyleIdx="4" presStyleCnt="5">
        <dgm:presLayoutVars>
          <dgm:bulletEnabled val="1"/>
        </dgm:presLayoutVars>
      </dgm:prSet>
      <dgm:spPr/>
    </dgm:pt>
    <dgm:pt modelId="{5B514C91-BA7E-4E4F-B11A-9FAFBB948F63}" type="pres">
      <dgm:prSet presAssocID="{46B26C9D-C3D5-4BD6-A562-3C3F9EABF645}" presName="accent_5" presStyleCnt="0"/>
      <dgm:spPr/>
    </dgm:pt>
    <dgm:pt modelId="{6F793532-0191-4016-A900-1E9CED971978}" type="pres">
      <dgm:prSet presAssocID="{46B26C9D-C3D5-4BD6-A562-3C3F9EABF645}" presName="accentRepeatNode" presStyleLbl="solidFgAcc1" presStyleIdx="4" presStyleCnt="5"/>
      <dgm:spPr/>
    </dgm:pt>
  </dgm:ptLst>
  <dgm:cxnLst>
    <dgm:cxn modelId="{C3C0840F-2154-467F-99C3-DAEBBBD86B22}" type="presOf" srcId="{46B26C9D-C3D5-4BD6-A562-3C3F9EABF645}" destId="{57FC20D1-835E-47BD-80ED-98DF16E8A114}" srcOrd="0" destOrd="0" presId="urn:microsoft.com/office/officeart/2008/layout/VerticalCurvedList"/>
    <dgm:cxn modelId="{91A31A18-A8BD-44B7-BBB2-C9E3965171C4}" srcId="{BF8BC9F8-B1EF-413E-B0E8-DD84DE6233B3}" destId="{F17087DF-B102-454A-B5F4-2B188CD5D0BB}" srcOrd="2" destOrd="0" parTransId="{BB24B843-65CC-4C28-B3DD-EDCBB4B7AC75}" sibTransId="{84325E47-B157-4DD0-ADC5-E80729C236E6}"/>
    <dgm:cxn modelId="{A883D21D-4AB4-4D5A-AB82-8DFB2752BEF3}" type="presOf" srcId="{BF8BC9F8-B1EF-413E-B0E8-DD84DE6233B3}" destId="{9518DA75-454B-4429-AE2D-D2E2A384E297}" srcOrd="0" destOrd="0" presId="urn:microsoft.com/office/officeart/2008/layout/VerticalCurvedList"/>
    <dgm:cxn modelId="{40393B56-A99D-43FB-ADA3-CB036EC77E1C}" type="presOf" srcId="{244B0401-F436-4B9A-9BEB-363D1C83EACC}" destId="{0C608750-0ED8-445E-92DD-78A6AEEA1D9F}" srcOrd="0" destOrd="0" presId="urn:microsoft.com/office/officeart/2008/layout/VerticalCurvedList"/>
    <dgm:cxn modelId="{772B3696-FDAF-4171-84E2-DC0E8B81B43D}" srcId="{BF8BC9F8-B1EF-413E-B0E8-DD84DE6233B3}" destId="{171BCAB5-46B5-48B7-A495-71B0ED5DD06F}" srcOrd="0" destOrd="0" parTransId="{68EBACBA-FDD8-42D3-B5C0-940194159D65}" sibTransId="{FCC9A82D-7810-4954-AA59-CB71823160CC}"/>
    <dgm:cxn modelId="{A5E2CE9E-BD41-4269-B359-76ED7A6456A5}" type="presOf" srcId="{171BCAB5-46B5-48B7-A495-71B0ED5DD06F}" destId="{2268D550-67E2-410A-8734-F59B952155C4}" srcOrd="0" destOrd="0" presId="urn:microsoft.com/office/officeart/2008/layout/VerticalCurvedList"/>
    <dgm:cxn modelId="{600259A7-43B5-4235-A02A-37F6E7F280B6}" type="presOf" srcId="{FCC9A82D-7810-4954-AA59-CB71823160CC}" destId="{59CAC669-491F-4F15-860F-AFD459CEC368}" srcOrd="0" destOrd="0" presId="urn:microsoft.com/office/officeart/2008/layout/VerticalCurvedList"/>
    <dgm:cxn modelId="{1B3F32AF-3746-4E22-BC12-48A0F12C899E}" type="presOf" srcId="{F17087DF-B102-454A-B5F4-2B188CD5D0BB}" destId="{E272D46D-FDC0-4B7C-81A1-383BBFB2B35C}" srcOrd="0" destOrd="0" presId="urn:microsoft.com/office/officeart/2008/layout/VerticalCurvedList"/>
    <dgm:cxn modelId="{96F5C1BB-75CC-41D0-9E07-8F136E425C0D}" srcId="{BF8BC9F8-B1EF-413E-B0E8-DD84DE6233B3}" destId="{46B26C9D-C3D5-4BD6-A562-3C3F9EABF645}" srcOrd="4" destOrd="0" parTransId="{D35DD439-4976-4036-82AE-D0524DFC5234}" sibTransId="{70565F4F-79A4-4928-A6ED-6759B37CBBC2}"/>
    <dgm:cxn modelId="{D49F78CF-4F1A-4C9D-BF3C-E8DC6C5C7FB0}" srcId="{BF8BC9F8-B1EF-413E-B0E8-DD84DE6233B3}" destId="{244B0401-F436-4B9A-9BEB-363D1C83EACC}" srcOrd="3" destOrd="0" parTransId="{8EBA9549-B2DA-42A5-B4BA-A331BCBC2CE1}" sibTransId="{BEF99FF6-B2F6-4F9E-A6A0-DD2B92B59FE8}"/>
    <dgm:cxn modelId="{06D387D8-9C7C-43AD-B8B5-D92FCE2F8E51}" srcId="{BF8BC9F8-B1EF-413E-B0E8-DD84DE6233B3}" destId="{79FA0268-1E07-4043-ACA5-5AAD5EB41D4C}" srcOrd="1" destOrd="0" parTransId="{3386CF85-7F15-4091-8783-4713D6537E36}" sibTransId="{D375E473-18FD-4776-92B6-D6F783C504A2}"/>
    <dgm:cxn modelId="{50CE5CF2-AE0E-4825-94F3-41D1B598107D}" type="presOf" srcId="{79FA0268-1E07-4043-ACA5-5AAD5EB41D4C}" destId="{1C850FC9-E737-4BEB-AC72-81A7FD1A49AA}" srcOrd="0" destOrd="0" presId="urn:microsoft.com/office/officeart/2008/layout/VerticalCurvedList"/>
    <dgm:cxn modelId="{FF8FA74E-4170-4264-9687-2293D03E1863}" type="presParOf" srcId="{9518DA75-454B-4429-AE2D-D2E2A384E297}" destId="{EF13C32F-3FAD-4D63-9A26-8E64DA0DACD5}" srcOrd="0" destOrd="0" presId="urn:microsoft.com/office/officeart/2008/layout/VerticalCurvedList"/>
    <dgm:cxn modelId="{A60908A3-7A08-46E8-9C4F-A3CD4F774182}" type="presParOf" srcId="{EF13C32F-3FAD-4D63-9A26-8E64DA0DACD5}" destId="{06A51C80-691E-4260-8477-5D814C3F58D0}" srcOrd="0" destOrd="0" presId="urn:microsoft.com/office/officeart/2008/layout/VerticalCurvedList"/>
    <dgm:cxn modelId="{A52F601F-A4DB-4CEE-BD82-BEB28B9F00C6}" type="presParOf" srcId="{06A51C80-691E-4260-8477-5D814C3F58D0}" destId="{F644A1FC-FEB5-4B4C-ADE7-2EBBEA4D4FE3}" srcOrd="0" destOrd="0" presId="urn:microsoft.com/office/officeart/2008/layout/VerticalCurvedList"/>
    <dgm:cxn modelId="{0E648484-DF17-4F3A-B434-8BFD4CD33C0F}" type="presParOf" srcId="{06A51C80-691E-4260-8477-5D814C3F58D0}" destId="{59CAC669-491F-4F15-860F-AFD459CEC368}" srcOrd="1" destOrd="0" presId="urn:microsoft.com/office/officeart/2008/layout/VerticalCurvedList"/>
    <dgm:cxn modelId="{59683963-0B05-4850-8085-8AB6DE4A6E44}" type="presParOf" srcId="{06A51C80-691E-4260-8477-5D814C3F58D0}" destId="{B4B1389C-9E24-402B-8855-367C30C6CC66}" srcOrd="2" destOrd="0" presId="urn:microsoft.com/office/officeart/2008/layout/VerticalCurvedList"/>
    <dgm:cxn modelId="{86C66280-65C3-4382-9371-1E52F73CA512}" type="presParOf" srcId="{06A51C80-691E-4260-8477-5D814C3F58D0}" destId="{97247C46-2468-4E19-B507-53D7651D762B}" srcOrd="3" destOrd="0" presId="urn:microsoft.com/office/officeart/2008/layout/VerticalCurvedList"/>
    <dgm:cxn modelId="{8FE1B20E-2B6F-4491-AFED-BD6A116101EA}" type="presParOf" srcId="{EF13C32F-3FAD-4D63-9A26-8E64DA0DACD5}" destId="{2268D550-67E2-410A-8734-F59B952155C4}" srcOrd="1" destOrd="0" presId="urn:microsoft.com/office/officeart/2008/layout/VerticalCurvedList"/>
    <dgm:cxn modelId="{1FC644FC-E7FC-4F52-B7A4-B12C9BA50741}" type="presParOf" srcId="{EF13C32F-3FAD-4D63-9A26-8E64DA0DACD5}" destId="{D0381C20-AFD5-46AB-82E6-63FE48D91A4C}" srcOrd="2" destOrd="0" presId="urn:microsoft.com/office/officeart/2008/layout/VerticalCurvedList"/>
    <dgm:cxn modelId="{A3BCEF28-D3D0-42EB-B1FC-C53CA8565395}" type="presParOf" srcId="{D0381C20-AFD5-46AB-82E6-63FE48D91A4C}" destId="{3D9BEAC3-C454-478B-B474-4A6B5EE090A5}" srcOrd="0" destOrd="0" presId="urn:microsoft.com/office/officeart/2008/layout/VerticalCurvedList"/>
    <dgm:cxn modelId="{7AFB2610-1EE3-4AD4-B0C0-E0B5699902B5}" type="presParOf" srcId="{EF13C32F-3FAD-4D63-9A26-8E64DA0DACD5}" destId="{1C850FC9-E737-4BEB-AC72-81A7FD1A49AA}" srcOrd="3" destOrd="0" presId="urn:microsoft.com/office/officeart/2008/layout/VerticalCurvedList"/>
    <dgm:cxn modelId="{7BB48A92-9D02-4976-9981-3A160D000B0A}" type="presParOf" srcId="{EF13C32F-3FAD-4D63-9A26-8E64DA0DACD5}" destId="{B2480C58-21ED-4D21-9BE5-235196EBF25A}" srcOrd="4" destOrd="0" presId="urn:microsoft.com/office/officeart/2008/layout/VerticalCurvedList"/>
    <dgm:cxn modelId="{75FE580A-A88A-4ADD-8A15-0C142E339042}" type="presParOf" srcId="{B2480C58-21ED-4D21-9BE5-235196EBF25A}" destId="{E82F3B9E-85D1-4F30-B3FC-EC09C829D769}" srcOrd="0" destOrd="0" presId="urn:microsoft.com/office/officeart/2008/layout/VerticalCurvedList"/>
    <dgm:cxn modelId="{7383FFFA-7349-477D-8F2D-504EA4DA0956}" type="presParOf" srcId="{EF13C32F-3FAD-4D63-9A26-8E64DA0DACD5}" destId="{E272D46D-FDC0-4B7C-81A1-383BBFB2B35C}" srcOrd="5" destOrd="0" presId="urn:microsoft.com/office/officeart/2008/layout/VerticalCurvedList"/>
    <dgm:cxn modelId="{1B74931D-1C94-401B-B6E1-491652C8C603}" type="presParOf" srcId="{EF13C32F-3FAD-4D63-9A26-8E64DA0DACD5}" destId="{491B640C-665A-4C38-BFA7-8DC779B9EF4D}" srcOrd="6" destOrd="0" presId="urn:microsoft.com/office/officeart/2008/layout/VerticalCurvedList"/>
    <dgm:cxn modelId="{33281DCC-BC4C-4FAC-8A47-754BB5EA3487}" type="presParOf" srcId="{491B640C-665A-4C38-BFA7-8DC779B9EF4D}" destId="{37F39F81-056C-4C3C-AB4B-14F7DD3BD6EF}" srcOrd="0" destOrd="0" presId="urn:microsoft.com/office/officeart/2008/layout/VerticalCurvedList"/>
    <dgm:cxn modelId="{B726FA4F-AEE6-4829-A874-7BFFDD600CF3}" type="presParOf" srcId="{EF13C32F-3FAD-4D63-9A26-8E64DA0DACD5}" destId="{0C608750-0ED8-445E-92DD-78A6AEEA1D9F}" srcOrd="7" destOrd="0" presId="urn:microsoft.com/office/officeart/2008/layout/VerticalCurvedList"/>
    <dgm:cxn modelId="{E19769AE-876A-4621-97C3-E834B4D76CEC}" type="presParOf" srcId="{EF13C32F-3FAD-4D63-9A26-8E64DA0DACD5}" destId="{733588A5-6E05-44A1-AB25-0596590BAB7A}" srcOrd="8" destOrd="0" presId="urn:microsoft.com/office/officeart/2008/layout/VerticalCurvedList"/>
    <dgm:cxn modelId="{483810BE-A7A3-40A4-B64B-CEEEF0EB4732}" type="presParOf" srcId="{733588A5-6E05-44A1-AB25-0596590BAB7A}" destId="{733E9370-4DC8-477C-813A-675A53108767}" srcOrd="0" destOrd="0" presId="urn:microsoft.com/office/officeart/2008/layout/VerticalCurvedList"/>
    <dgm:cxn modelId="{E8F54A7D-3F3F-486E-B9C0-A69BFFF47696}" type="presParOf" srcId="{EF13C32F-3FAD-4D63-9A26-8E64DA0DACD5}" destId="{57FC20D1-835E-47BD-80ED-98DF16E8A114}" srcOrd="9" destOrd="0" presId="urn:microsoft.com/office/officeart/2008/layout/VerticalCurvedList"/>
    <dgm:cxn modelId="{B52BAA72-8BDC-4601-8063-CFB78897F1A5}" type="presParOf" srcId="{EF13C32F-3FAD-4D63-9A26-8E64DA0DACD5}" destId="{5B514C91-BA7E-4E4F-B11A-9FAFBB948F63}" srcOrd="10" destOrd="0" presId="urn:microsoft.com/office/officeart/2008/layout/VerticalCurvedList"/>
    <dgm:cxn modelId="{C553C0C8-80A9-451F-8401-B1CBCC841586}" type="presParOf" srcId="{5B514C91-BA7E-4E4F-B11A-9FAFBB948F63}" destId="{6F793532-0191-4016-A900-1E9CED97197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8BC9F8-B1EF-413E-B0E8-DD84DE6233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171BCAB5-46B5-48B7-A495-71B0ED5DD06F}">
      <dgm:prSet phldrT="[Texto]"/>
      <dgm:spPr>
        <a:solidFill>
          <a:srgbClr val="2D2D8C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Seguir con las certificaciones para cumplir con los requerimientos del productor para certificar predios y productos agrícolas y pecuarios con destinos a mercados nacionales e internacionales.</a:t>
          </a:r>
          <a:endParaRPr lang="es-EC" dirty="0">
            <a:solidFill>
              <a:srgbClr val="FFC600"/>
            </a:solidFill>
          </a:endParaRPr>
        </a:p>
      </dgm:t>
    </dgm:pt>
    <dgm:pt modelId="{68EBACBA-FDD8-42D3-B5C0-940194159D65}" type="parTrans" cxnId="{772B3696-FDAF-4171-84E2-DC0E8B81B43D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FCC9A82D-7810-4954-AA59-CB71823160CC}" type="sibTrans" cxnId="{772B3696-FDAF-4171-84E2-DC0E8B81B43D}">
      <dgm:prSet/>
      <dgm:spPr>
        <a:ln>
          <a:solidFill>
            <a:srgbClr val="2D2D8C"/>
          </a:solidFill>
        </a:ln>
      </dgm:spPr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79FA0268-1E07-4043-ACA5-5AAD5EB41D4C}">
      <dgm:prSet phldrT="[Texto]"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Continuar con los esfuerzos para mantener a </a:t>
          </a:r>
          <a:r>
            <a:rPr lang="es-ES" dirty="0" err="1">
              <a:solidFill>
                <a:srgbClr val="FFC600"/>
              </a:solidFill>
            </a:rPr>
            <a:t>Foc</a:t>
          </a:r>
          <a:r>
            <a:rPr lang="es-ES" dirty="0">
              <a:solidFill>
                <a:srgbClr val="FFC600"/>
              </a:solidFill>
            </a:rPr>
            <a:t> R4T como una plaga ausente en Ecuador, mediante el control fitosanitario en puntos fronterizos</a:t>
          </a:r>
          <a:endParaRPr lang="es-EC" dirty="0">
            <a:solidFill>
              <a:srgbClr val="FFC600"/>
            </a:solidFill>
          </a:endParaRPr>
        </a:p>
      </dgm:t>
    </dgm:pt>
    <dgm:pt modelId="{3386CF85-7F15-4091-8783-4713D6537E36}" type="parTrans" cxnId="{06D387D8-9C7C-43AD-B8B5-D92FCE2F8E51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D375E473-18FD-4776-92B6-D6F783C504A2}" type="sibTrans" cxnId="{06D387D8-9C7C-43AD-B8B5-D92FCE2F8E51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F17087DF-B102-454A-B5F4-2B188CD5D0BB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Continuar realizando simulacros de actuación para evitar el ingreso de </a:t>
          </a:r>
          <a:r>
            <a:rPr lang="es-ES" dirty="0" err="1">
              <a:solidFill>
                <a:srgbClr val="FFC600"/>
              </a:solidFill>
            </a:rPr>
            <a:t>Foc</a:t>
          </a:r>
          <a:r>
            <a:rPr lang="es-ES" dirty="0">
              <a:solidFill>
                <a:srgbClr val="FFC600"/>
              </a:solidFill>
            </a:rPr>
            <a:t> R4T</a:t>
          </a:r>
          <a:endParaRPr lang="es-EC" dirty="0">
            <a:solidFill>
              <a:srgbClr val="FFC600"/>
            </a:solidFill>
          </a:endParaRPr>
        </a:p>
      </dgm:t>
    </dgm:pt>
    <dgm:pt modelId="{BB24B843-65CC-4C28-B3DD-EDCBB4B7AC75}" type="parTrans" cxnId="{91A31A18-A8BD-44B7-BBB2-C9E3965171C4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84325E47-B157-4DD0-ADC5-E80729C236E6}" type="sibTrans" cxnId="{91A31A18-A8BD-44B7-BBB2-C9E3965171C4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244B0401-F436-4B9A-9BEB-363D1C83EACC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Campañas de vacunación contra la fiebre aftosa</a:t>
          </a:r>
          <a:endParaRPr lang="es-EC" dirty="0">
            <a:solidFill>
              <a:srgbClr val="FFC600"/>
            </a:solidFill>
          </a:endParaRPr>
        </a:p>
      </dgm:t>
    </dgm:pt>
    <dgm:pt modelId="{8EBA9549-B2DA-42A5-B4BA-A331BCBC2CE1}" type="parTrans" cxnId="{D49F78CF-4F1A-4C9D-BF3C-E8DC6C5C7FB0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BEF99FF6-B2F6-4F9E-A6A0-DD2B92B59FE8}" type="sibTrans" cxnId="{D49F78CF-4F1A-4C9D-BF3C-E8DC6C5C7FB0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3FE5C755-FF01-4E44-9396-E316B4753746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Intensificación de los sobrevuelos con drones en cultivos para controlar la dispersión de </a:t>
          </a:r>
          <a:r>
            <a:rPr lang="es-ES" dirty="0" err="1">
              <a:solidFill>
                <a:srgbClr val="FFC600"/>
              </a:solidFill>
            </a:rPr>
            <a:t>Moko</a:t>
          </a:r>
          <a:r>
            <a:rPr lang="es-ES" dirty="0">
              <a:solidFill>
                <a:srgbClr val="FFC600"/>
              </a:solidFill>
            </a:rPr>
            <a:t>.</a:t>
          </a:r>
          <a:endParaRPr lang="es-EC" dirty="0">
            <a:solidFill>
              <a:srgbClr val="FFC600"/>
            </a:solidFill>
          </a:endParaRPr>
        </a:p>
      </dgm:t>
    </dgm:pt>
    <dgm:pt modelId="{097C46F6-ADD3-4F77-90CB-729E068642A4}" type="sibTrans" cxnId="{61501713-5E4D-495E-BC16-796FADBF76DB}">
      <dgm:prSet/>
      <dgm:spPr/>
      <dgm:t>
        <a:bodyPr/>
        <a:lstStyle/>
        <a:p>
          <a:endParaRPr lang="es-EC"/>
        </a:p>
      </dgm:t>
    </dgm:pt>
    <dgm:pt modelId="{F145B727-9E08-48E0-8C8F-CC1171F3D89E}" type="parTrans" cxnId="{61501713-5E4D-495E-BC16-796FADBF76DB}">
      <dgm:prSet/>
      <dgm:spPr/>
      <dgm:t>
        <a:bodyPr/>
        <a:lstStyle/>
        <a:p>
          <a:endParaRPr lang="es-EC"/>
        </a:p>
      </dgm:t>
    </dgm:pt>
    <dgm:pt modelId="{9518DA75-454B-4429-AE2D-D2E2A384E297}" type="pres">
      <dgm:prSet presAssocID="{BF8BC9F8-B1EF-413E-B0E8-DD84DE6233B3}" presName="Name0" presStyleCnt="0">
        <dgm:presLayoutVars>
          <dgm:chMax val="7"/>
          <dgm:chPref val="7"/>
          <dgm:dir/>
        </dgm:presLayoutVars>
      </dgm:prSet>
      <dgm:spPr/>
    </dgm:pt>
    <dgm:pt modelId="{EF13C32F-3FAD-4D63-9A26-8E64DA0DACD5}" type="pres">
      <dgm:prSet presAssocID="{BF8BC9F8-B1EF-413E-B0E8-DD84DE6233B3}" presName="Name1" presStyleCnt="0"/>
      <dgm:spPr/>
    </dgm:pt>
    <dgm:pt modelId="{06A51C80-691E-4260-8477-5D814C3F58D0}" type="pres">
      <dgm:prSet presAssocID="{BF8BC9F8-B1EF-413E-B0E8-DD84DE6233B3}" presName="cycle" presStyleCnt="0"/>
      <dgm:spPr/>
    </dgm:pt>
    <dgm:pt modelId="{F644A1FC-FEB5-4B4C-ADE7-2EBBEA4D4FE3}" type="pres">
      <dgm:prSet presAssocID="{BF8BC9F8-B1EF-413E-B0E8-DD84DE6233B3}" presName="srcNode" presStyleLbl="node1" presStyleIdx="0" presStyleCnt="5"/>
      <dgm:spPr/>
    </dgm:pt>
    <dgm:pt modelId="{59CAC669-491F-4F15-860F-AFD459CEC368}" type="pres">
      <dgm:prSet presAssocID="{BF8BC9F8-B1EF-413E-B0E8-DD84DE6233B3}" presName="conn" presStyleLbl="parChTrans1D2" presStyleIdx="0" presStyleCnt="1"/>
      <dgm:spPr/>
    </dgm:pt>
    <dgm:pt modelId="{B4B1389C-9E24-402B-8855-367C30C6CC66}" type="pres">
      <dgm:prSet presAssocID="{BF8BC9F8-B1EF-413E-B0E8-DD84DE6233B3}" presName="extraNode" presStyleLbl="node1" presStyleIdx="0" presStyleCnt="5"/>
      <dgm:spPr/>
    </dgm:pt>
    <dgm:pt modelId="{97247C46-2468-4E19-B507-53D7651D762B}" type="pres">
      <dgm:prSet presAssocID="{BF8BC9F8-B1EF-413E-B0E8-DD84DE6233B3}" presName="dstNode" presStyleLbl="node1" presStyleIdx="0" presStyleCnt="5"/>
      <dgm:spPr/>
    </dgm:pt>
    <dgm:pt modelId="{2268D550-67E2-410A-8734-F59B952155C4}" type="pres">
      <dgm:prSet presAssocID="{171BCAB5-46B5-48B7-A495-71B0ED5DD06F}" presName="text_1" presStyleLbl="node1" presStyleIdx="0" presStyleCnt="5">
        <dgm:presLayoutVars>
          <dgm:bulletEnabled val="1"/>
        </dgm:presLayoutVars>
      </dgm:prSet>
      <dgm:spPr/>
    </dgm:pt>
    <dgm:pt modelId="{D0381C20-AFD5-46AB-82E6-63FE48D91A4C}" type="pres">
      <dgm:prSet presAssocID="{171BCAB5-46B5-48B7-A495-71B0ED5DD06F}" presName="accent_1" presStyleCnt="0"/>
      <dgm:spPr/>
    </dgm:pt>
    <dgm:pt modelId="{3D9BEAC3-C454-478B-B474-4A6B5EE090A5}" type="pres">
      <dgm:prSet presAssocID="{171BCAB5-46B5-48B7-A495-71B0ED5DD06F}" presName="accentRepeatNode" presStyleLbl="solidFgAcc1" presStyleIdx="0" presStyleCnt="5"/>
      <dgm:spPr>
        <a:ln>
          <a:solidFill>
            <a:srgbClr val="2D2D8C">
              <a:alpha val="90000"/>
            </a:srgbClr>
          </a:solidFill>
        </a:ln>
      </dgm:spPr>
    </dgm:pt>
    <dgm:pt modelId="{1C850FC9-E737-4BEB-AC72-81A7FD1A49AA}" type="pres">
      <dgm:prSet presAssocID="{79FA0268-1E07-4043-ACA5-5AAD5EB41D4C}" presName="text_2" presStyleLbl="node1" presStyleIdx="1" presStyleCnt="5">
        <dgm:presLayoutVars>
          <dgm:bulletEnabled val="1"/>
        </dgm:presLayoutVars>
      </dgm:prSet>
      <dgm:spPr/>
    </dgm:pt>
    <dgm:pt modelId="{B2480C58-21ED-4D21-9BE5-235196EBF25A}" type="pres">
      <dgm:prSet presAssocID="{79FA0268-1E07-4043-ACA5-5AAD5EB41D4C}" presName="accent_2" presStyleCnt="0"/>
      <dgm:spPr/>
    </dgm:pt>
    <dgm:pt modelId="{E82F3B9E-85D1-4F30-B3FC-EC09C829D769}" type="pres">
      <dgm:prSet presAssocID="{79FA0268-1E07-4043-ACA5-5AAD5EB41D4C}" presName="accentRepeatNode" presStyleLbl="solidFgAcc1" presStyleIdx="1" presStyleCnt="5"/>
      <dgm:spPr>
        <a:ln>
          <a:solidFill>
            <a:srgbClr val="2D2D8C">
              <a:alpha val="80000"/>
            </a:srgbClr>
          </a:solidFill>
        </a:ln>
      </dgm:spPr>
    </dgm:pt>
    <dgm:pt modelId="{E272D46D-FDC0-4B7C-81A1-383BBFB2B35C}" type="pres">
      <dgm:prSet presAssocID="{F17087DF-B102-454A-B5F4-2B188CD5D0BB}" presName="text_3" presStyleLbl="node1" presStyleIdx="2" presStyleCnt="5">
        <dgm:presLayoutVars>
          <dgm:bulletEnabled val="1"/>
        </dgm:presLayoutVars>
      </dgm:prSet>
      <dgm:spPr/>
    </dgm:pt>
    <dgm:pt modelId="{491B640C-665A-4C38-BFA7-8DC779B9EF4D}" type="pres">
      <dgm:prSet presAssocID="{F17087DF-B102-454A-B5F4-2B188CD5D0BB}" presName="accent_3" presStyleCnt="0"/>
      <dgm:spPr/>
    </dgm:pt>
    <dgm:pt modelId="{37F39F81-056C-4C3C-AB4B-14F7DD3BD6EF}" type="pres">
      <dgm:prSet presAssocID="{F17087DF-B102-454A-B5F4-2B188CD5D0BB}" presName="accentRepeatNode" presStyleLbl="solidFgAcc1" presStyleIdx="2" presStyleCnt="5"/>
      <dgm:spPr>
        <a:ln>
          <a:solidFill>
            <a:srgbClr val="2D2D8C">
              <a:alpha val="70000"/>
            </a:srgbClr>
          </a:solidFill>
        </a:ln>
      </dgm:spPr>
    </dgm:pt>
    <dgm:pt modelId="{0C608750-0ED8-445E-92DD-78A6AEEA1D9F}" type="pres">
      <dgm:prSet presAssocID="{244B0401-F436-4B9A-9BEB-363D1C83EACC}" presName="text_4" presStyleLbl="node1" presStyleIdx="3" presStyleCnt="5">
        <dgm:presLayoutVars>
          <dgm:bulletEnabled val="1"/>
        </dgm:presLayoutVars>
      </dgm:prSet>
      <dgm:spPr/>
    </dgm:pt>
    <dgm:pt modelId="{733588A5-6E05-44A1-AB25-0596590BAB7A}" type="pres">
      <dgm:prSet presAssocID="{244B0401-F436-4B9A-9BEB-363D1C83EACC}" presName="accent_4" presStyleCnt="0"/>
      <dgm:spPr/>
    </dgm:pt>
    <dgm:pt modelId="{733E9370-4DC8-477C-813A-675A53108767}" type="pres">
      <dgm:prSet presAssocID="{244B0401-F436-4B9A-9BEB-363D1C83EACC}" presName="accentRepeatNode" presStyleLbl="solidFgAcc1" presStyleIdx="3" presStyleCnt="5"/>
      <dgm:spPr>
        <a:ln>
          <a:solidFill>
            <a:srgbClr val="2D2D8C">
              <a:alpha val="60000"/>
            </a:srgbClr>
          </a:solidFill>
        </a:ln>
      </dgm:spPr>
    </dgm:pt>
    <dgm:pt modelId="{49E9122A-E69D-4BCD-A26E-D2AAD6AFBF9D}" type="pres">
      <dgm:prSet presAssocID="{3FE5C755-FF01-4E44-9396-E316B4753746}" presName="text_5" presStyleLbl="node1" presStyleIdx="4" presStyleCnt="5">
        <dgm:presLayoutVars>
          <dgm:bulletEnabled val="1"/>
        </dgm:presLayoutVars>
      </dgm:prSet>
      <dgm:spPr/>
    </dgm:pt>
    <dgm:pt modelId="{2717B476-339D-49A6-A63A-4F70D089DFF6}" type="pres">
      <dgm:prSet presAssocID="{3FE5C755-FF01-4E44-9396-E316B4753746}" presName="accent_5" presStyleCnt="0"/>
      <dgm:spPr/>
    </dgm:pt>
    <dgm:pt modelId="{8C4B7B2F-73A2-4C9D-98BD-35841B3B054E}" type="pres">
      <dgm:prSet presAssocID="{3FE5C755-FF01-4E44-9396-E316B4753746}" presName="accentRepeatNode" presStyleLbl="solidFgAcc1" presStyleIdx="4" presStyleCnt="5"/>
      <dgm:spPr>
        <a:ln>
          <a:solidFill>
            <a:srgbClr val="2D2D8C">
              <a:alpha val="50000"/>
            </a:srgbClr>
          </a:solidFill>
        </a:ln>
      </dgm:spPr>
    </dgm:pt>
  </dgm:ptLst>
  <dgm:cxnLst>
    <dgm:cxn modelId="{61501713-5E4D-495E-BC16-796FADBF76DB}" srcId="{BF8BC9F8-B1EF-413E-B0E8-DD84DE6233B3}" destId="{3FE5C755-FF01-4E44-9396-E316B4753746}" srcOrd="4" destOrd="0" parTransId="{F145B727-9E08-48E0-8C8F-CC1171F3D89E}" sibTransId="{097C46F6-ADD3-4F77-90CB-729E068642A4}"/>
    <dgm:cxn modelId="{91A31A18-A8BD-44B7-BBB2-C9E3965171C4}" srcId="{BF8BC9F8-B1EF-413E-B0E8-DD84DE6233B3}" destId="{F17087DF-B102-454A-B5F4-2B188CD5D0BB}" srcOrd="2" destOrd="0" parTransId="{BB24B843-65CC-4C28-B3DD-EDCBB4B7AC75}" sibTransId="{84325E47-B157-4DD0-ADC5-E80729C236E6}"/>
    <dgm:cxn modelId="{A883D21D-4AB4-4D5A-AB82-8DFB2752BEF3}" type="presOf" srcId="{BF8BC9F8-B1EF-413E-B0E8-DD84DE6233B3}" destId="{9518DA75-454B-4429-AE2D-D2E2A384E297}" srcOrd="0" destOrd="0" presId="urn:microsoft.com/office/officeart/2008/layout/VerticalCurvedList"/>
    <dgm:cxn modelId="{40393B56-A99D-43FB-ADA3-CB036EC77E1C}" type="presOf" srcId="{244B0401-F436-4B9A-9BEB-363D1C83EACC}" destId="{0C608750-0ED8-445E-92DD-78A6AEEA1D9F}" srcOrd="0" destOrd="0" presId="urn:microsoft.com/office/officeart/2008/layout/VerticalCurvedList"/>
    <dgm:cxn modelId="{683AFA68-8A23-4F23-B7EE-D85463C88977}" type="presOf" srcId="{3FE5C755-FF01-4E44-9396-E316B4753746}" destId="{49E9122A-E69D-4BCD-A26E-D2AAD6AFBF9D}" srcOrd="0" destOrd="0" presId="urn:microsoft.com/office/officeart/2008/layout/VerticalCurvedList"/>
    <dgm:cxn modelId="{772B3696-FDAF-4171-84E2-DC0E8B81B43D}" srcId="{BF8BC9F8-B1EF-413E-B0E8-DD84DE6233B3}" destId="{171BCAB5-46B5-48B7-A495-71B0ED5DD06F}" srcOrd="0" destOrd="0" parTransId="{68EBACBA-FDD8-42D3-B5C0-940194159D65}" sibTransId="{FCC9A82D-7810-4954-AA59-CB71823160CC}"/>
    <dgm:cxn modelId="{A5E2CE9E-BD41-4269-B359-76ED7A6456A5}" type="presOf" srcId="{171BCAB5-46B5-48B7-A495-71B0ED5DD06F}" destId="{2268D550-67E2-410A-8734-F59B952155C4}" srcOrd="0" destOrd="0" presId="urn:microsoft.com/office/officeart/2008/layout/VerticalCurvedList"/>
    <dgm:cxn modelId="{600259A7-43B5-4235-A02A-37F6E7F280B6}" type="presOf" srcId="{FCC9A82D-7810-4954-AA59-CB71823160CC}" destId="{59CAC669-491F-4F15-860F-AFD459CEC368}" srcOrd="0" destOrd="0" presId="urn:microsoft.com/office/officeart/2008/layout/VerticalCurvedList"/>
    <dgm:cxn modelId="{1B3F32AF-3746-4E22-BC12-48A0F12C899E}" type="presOf" srcId="{F17087DF-B102-454A-B5F4-2B188CD5D0BB}" destId="{E272D46D-FDC0-4B7C-81A1-383BBFB2B35C}" srcOrd="0" destOrd="0" presId="urn:microsoft.com/office/officeart/2008/layout/VerticalCurvedList"/>
    <dgm:cxn modelId="{D49F78CF-4F1A-4C9D-BF3C-E8DC6C5C7FB0}" srcId="{BF8BC9F8-B1EF-413E-B0E8-DD84DE6233B3}" destId="{244B0401-F436-4B9A-9BEB-363D1C83EACC}" srcOrd="3" destOrd="0" parTransId="{8EBA9549-B2DA-42A5-B4BA-A331BCBC2CE1}" sibTransId="{BEF99FF6-B2F6-4F9E-A6A0-DD2B92B59FE8}"/>
    <dgm:cxn modelId="{06D387D8-9C7C-43AD-B8B5-D92FCE2F8E51}" srcId="{BF8BC9F8-B1EF-413E-B0E8-DD84DE6233B3}" destId="{79FA0268-1E07-4043-ACA5-5AAD5EB41D4C}" srcOrd="1" destOrd="0" parTransId="{3386CF85-7F15-4091-8783-4713D6537E36}" sibTransId="{D375E473-18FD-4776-92B6-D6F783C504A2}"/>
    <dgm:cxn modelId="{50CE5CF2-AE0E-4825-94F3-41D1B598107D}" type="presOf" srcId="{79FA0268-1E07-4043-ACA5-5AAD5EB41D4C}" destId="{1C850FC9-E737-4BEB-AC72-81A7FD1A49AA}" srcOrd="0" destOrd="0" presId="urn:microsoft.com/office/officeart/2008/layout/VerticalCurvedList"/>
    <dgm:cxn modelId="{FF8FA74E-4170-4264-9687-2293D03E1863}" type="presParOf" srcId="{9518DA75-454B-4429-AE2D-D2E2A384E297}" destId="{EF13C32F-3FAD-4D63-9A26-8E64DA0DACD5}" srcOrd="0" destOrd="0" presId="urn:microsoft.com/office/officeart/2008/layout/VerticalCurvedList"/>
    <dgm:cxn modelId="{A60908A3-7A08-46E8-9C4F-A3CD4F774182}" type="presParOf" srcId="{EF13C32F-3FAD-4D63-9A26-8E64DA0DACD5}" destId="{06A51C80-691E-4260-8477-5D814C3F58D0}" srcOrd="0" destOrd="0" presId="urn:microsoft.com/office/officeart/2008/layout/VerticalCurvedList"/>
    <dgm:cxn modelId="{A52F601F-A4DB-4CEE-BD82-BEB28B9F00C6}" type="presParOf" srcId="{06A51C80-691E-4260-8477-5D814C3F58D0}" destId="{F644A1FC-FEB5-4B4C-ADE7-2EBBEA4D4FE3}" srcOrd="0" destOrd="0" presId="urn:microsoft.com/office/officeart/2008/layout/VerticalCurvedList"/>
    <dgm:cxn modelId="{0E648484-DF17-4F3A-B434-8BFD4CD33C0F}" type="presParOf" srcId="{06A51C80-691E-4260-8477-5D814C3F58D0}" destId="{59CAC669-491F-4F15-860F-AFD459CEC368}" srcOrd="1" destOrd="0" presId="urn:microsoft.com/office/officeart/2008/layout/VerticalCurvedList"/>
    <dgm:cxn modelId="{59683963-0B05-4850-8085-8AB6DE4A6E44}" type="presParOf" srcId="{06A51C80-691E-4260-8477-5D814C3F58D0}" destId="{B4B1389C-9E24-402B-8855-367C30C6CC66}" srcOrd="2" destOrd="0" presId="urn:microsoft.com/office/officeart/2008/layout/VerticalCurvedList"/>
    <dgm:cxn modelId="{86C66280-65C3-4382-9371-1E52F73CA512}" type="presParOf" srcId="{06A51C80-691E-4260-8477-5D814C3F58D0}" destId="{97247C46-2468-4E19-B507-53D7651D762B}" srcOrd="3" destOrd="0" presId="urn:microsoft.com/office/officeart/2008/layout/VerticalCurvedList"/>
    <dgm:cxn modelId="{8FE1B20E-2B6F-4491-AFED-BD6A116101EA}" type="presParOf" srcId="{EF13C32F-3FAD-4D63-9A26-8E64DA0DACD5}" destId="{2268D550-67E2-410A-8734-F59B952155C4}" srcOrd="1" destOrd="0" presId="urn:microsoft.com/office/officeart/2008/layout/VerticalCurvedList"/>
    <dgm:cxn modelId="{1FC644FC-E7FC-4F52-B7A4-B12C9BA50741}" type="presParOf" srcId="{EF13C32F-3FAD-4D63-9A26-8E64DA0DACD5}" destId="{D0381C20-AFD5-46AB-82E6-63FE48D91A4C}" srcOrd="2" destOrd="0" presId="urn:microsoft.com/office/officeart/2008/layout/VerticalCurvedList"/>
    <dgm:cxn modelId="{A3BCEF28-D3D0-42EB-B1FC-C53CA8565395}" type="presParOf" srcId="{D0381C20-AFD5-46AB-82E6-63FE48D91A4C}" destId="{3D9BEAC3-C454-478B-B474-4A6B5EE090A5}" srcOrd="0" destOrd="0" presId="urn:microsoft.com/office/officeart/2008/layout/VerticalCurvedList"/>
    <dgm:cxn modelId="{7AFB2610-1EE3-4AD4-B0C0-E0B5699902B5}" type="presParOf" srcId="{EF13C32F-3FAD-4D63-9A26-8E64DA0DACD5}" destId="{1C850FC9-E737-4BEB-AC72-81A7FD1A49AA}" srcOrd="3" destOrd="0" presId="urn:microsoft.com/office/officeart/2008/layout/VerticalCurvedList"/>
    <dgm:cxn modelId="{7BB48A92-9D02-4976-9981-3A160D000B0A}" type="presParOf" srcId="{EF13C32F-3FAD-4D63-9A26-8E64DA0DACD5}" destId="{B2480C58-21ED-4D21-9BE5-235196EBF25A}" srcOrd="4" destOrd="0" presId="urn:microsoft.com/office/officeart/2008/layout/VerticalCurvedList"/>
    <dgm:cxn modelId="{75FE580A-A88A-4ADD-8A15-0C142E339042}" type="presParOf" srcId="{B2480C58-21ED-4D21-9BE5-235196EBF25A}" destId="{E82F3B9E-85D1-4F30-B3FC-EC09C829D769}" srcOrd="0" destOrd="0" presId="urn:microsoft.com/office/officeart/2008/layout/VerticalCurvedList"/>
    <dgm:cxn modelId="{7383FFFA-7349-477D-8F2D-504EA4DA0956}" type="presParOf" srcId="{EF13C32F-3FAD-4D63-9A26-8E64DA0DACD5}" destId="{E272D46D-FDC0-4B7C-81A1-383BBFB2B35C}" srcOrd="5" destOrd="0" presId="urn:microsoft.com/office/officeart/2008/layout/VerticalCurvedList"/>
    <dgm:cxn modelId="{1B74931D-1C94-401B-B6E1-491652C8C603}" type="presParOf" srcId="{EF13C32F-3FAD-4D63-9A26-8E64DA0DACD5}" destId="{491B640C-665A-4C38-BFA7-8DC779B9EF4D}" srcOrd="6" destOrd="0" presId="urn:microsoft.com/office/officeart/2008/layout/VerticalCurvedList"/>
    <dgm:cxn modelId="{33281DCC-BC4C-4FAC-8A47-754BB5EA3487}" type="presParOf" srcId="{491B640C-665A-4C38-BFA7-8DC779B9EF4D}" destId="{37F39F81-056C-4C3C-AB4B-14F7DD3BD6EF}" srcOrd="0" destOrd="0" presId="urn:microsoft.com/office/officeart/2008/layout/VerticalCurvedList"/>
    <dgm:cxn modelId="{B726FA4F-AEE6-4829-A874-7BFFDD600CF3}" type="presParOf" srcId="{EF13C32F-3FAD-4D63-9A26-8E64DA0DACD5}" destId="{0C608750-0ED8-445E-92DD-78A6AEEA1D9F}" srcOrd="7" destOrd="0" presId="urn:microsoft.com/office/officeart/2008/layout/VerticalCurvedList"/>
    <dgm:cxn modelId="{E19769AE-876A-4621-97C3-E834B4D76CEC}" type="presParOf" srcId="{EF13C32F-3FAD-4D63-9A26-8E64DA0DACD5}" destId="{733588A5-6E05-44A1-AB25-0596590BAB7A}" srcOrd="8" destOrd="0" presId="urn:microsoft.com/office/officeart/2008/layout/VerticalCurvedList"/>
    <dgm:cxn modelId="{483810BE-A7A3-40A4-B64B-CEEEF0EB4732}" type="presParOf" srcId="{733588A5-6E05-44A1-AB25-0596590BAB7A}" destId="{733E9370-4DC8-477C-813A-675A53108767}" srcOrd="0" destOrd="0" presId="urn:microsoft.com/office/officeart/2008/layout/VerticalCurvedList"/>
    <dgm:cxn modelId="{94D3D628-7C36-496B-8E69-20A5D58CB597}" type="presParOf" srcId="{EF13C32F-3FAD-4D63-9A26-8E64DA0DACD5}" destId="{49E9122A-E69D-4BCD-A26E-D2AAD6AFBF9D}" srcOrd="9" destOrd="0" presId="urn:microsoft.com/office/officeart/2008/layout/VerticalCurvedList"/>
    <dgm:cxn modelId="{6DCCE826-00E2-4046-98A8-5E8440DC336E}" type="presParOf" srcId="{EF13C32F-3FAD-4D63-9A26-8E64DA0DACD5}" destId="{2717B476-339D-49A6-A63A-4F70D089DFF6}" srcOrd="10" destOrd="0" presId="urn:microsoft.com/office/officeart/2008/layout/VerticalCurvedList"/>
    <dgm:cxn modelId="{80C873F9-7404-4226-A62B-BEB6BF688A91}" type="presParOf" srcId="{2717B476-339D-49A6-A63A-4F70D089DFF6}" destId="{8C4B7B2F-73A2-4C9D-98BD-35841B3B054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5794A-223C-41D9-9DA7-533C5070189D}">
      <dsp:nvSpPr>
        <dsp:cNvPr id="0" name=""/>
        <dsp:cNvSpPr/>
      </dsp:nvSpPr>
      <dsp:spPr>
        <a:xfrm>
          <a:off x="0" y="494502"/>
          <a:ext cx="4876800" cy="4210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93E57-C15E-4259-B3DF-7168A0AACDAB}">
      <dsp:nvSpPr>
        <dsp:cNvPr id="0" name=""/>
        <dsp:cNvSpPr/>
      </dsp:nvSpPr>
      <dsp:spPr>
        <a:xfrm>
          <a:off x="243840" y="36942"/>
          <a:ext cx="3413760" cy="91512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2D2D8C"/>
              </a:solidFill>
            </a:rPr>
            <a:t>El Oro    97 servidores</a:t>
          </a:r>
          <a:endParaRPr lang="es-EC" sz="3100" b="1" kern="1200" dirty="0">
            <a:solidFill>
              <a:srgbClr val="2D2D8C"/>
            </a:solidFill>
          </a:endParaRPr>
        </a:p>
      </dsp:txBody>
      <dsp:txXfrm>
        <a:off x="288512" y="81614"/>
        <a:ext cx="3324416" cy="825776"/>
      </dsp:txXfrm>
    </dsp:sp>
    <dsp:sp modelId="{67CA7686-9FD0-4E93-A5C5-F8D22E903D9A}">
      <dsp:nvSpPr>
        <dsp:cNvPr id="0" name=""/>
        <dsp:cNvSpPr/>
      </dsp:nvSpPr>
      <dsp:spPr>
        <a:xfrm>
          <a:off x="0" y="1540466"/>
          <a:ext cx="4876800" cy="4143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BF959-BFD6-4B60-ABFB-19EBF2B1354D}">
      <dsp:nvSpPr>
        <dsp:cNvPr id="0" name=""/>
        <dsp:cNvSpPr/>
      </dsp:nvSpPr>
      <dsp:spPr>
        <a:xfrm>
          <a:off x="243840" y="1082906"/>
          <a:ext cx="3413760" cy="91512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2D2D8C"/>
              </a:solidFill>
            </a:rPr>
            <a:t>Loja       45 servidores</a:t>
          </a:r>
          <a:endParaRPr lang="es-EC" sz="3100" b="1" kern="1200" dirty="0">
            <a:solidFill>
              <a:srgbClr val="2D2D8C"/>
            </a:solidFill>
          </a:endParaRPr>
        </a:p>
      </dsp:txBody>
      <dsp:txXfrm>
        <a:off x="288512" y="1127578"/>
        <a:ext cx="3324416" cy="825776"/>
      </dsp:txXfrm>
    </dsp:sp>
    <dsp:sp modelId="{E69E5DAE-FBCC-4412-88C9-F8925E1C0AA4}">
      <dsp:nvSpPr>
        <dsp:cNvPr id="0" name=""/>
        <dsp:cNvSpPr/>
      </dsp:nvSpPr>
      <dsp:spPr>
        <a:xfrm>
          <a:off x="0" y="2579774"/>
          <a:ext cx="4876800" cy="4416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F0A08-7B84-42D3-8DC2-D22A141A7EFA}">
      <dsp:nvSpPr>
        <dsp:cNvPr id="0" name=""/>
        <dsp:cNvSpPr/>
      </dsp:nvSpPr>
      <dsp:spPr>
        <a:xfrm>
          <a:off x="243840" y="2122214"/>
          <a:ext cx="3413760" cy="91512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2D2D8C"/>
              </a:solidFill>
            </a:rPr>
            <a:t>Zamora  24 servidores</a:t>
          </a:r>
          <a:endParaRPr lang="es-EC" sz="3100" b="1" kern="1200" dirty="0">
            <a:solidFill>
              <a:srgbClr val="2D2D8C"/>
            </a:solidFill>
          </a:endParaRPr>
        </a:p>
      </dsp:txBody>
      <dsp:txXfrm>
        <a:off x="288512" y="2166886"/>
        <a:ext cx="3324416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FA458-7699-4A20-AECA-0FDC79EC1DFC}">
      <dsp:nvSpPr>
        <dsp:cNvPr id="0" name=""/>
        <dsp:cNvSpPr/>
      </dsp:nvSpPr>
      <dsp:spPr>
        <a:xfrm>
          <a:off x="1492187" y="388083"/>
          <a:ext cx="4403952" cy="137623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217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i="0" u="none" strike="noStrike" kern="1200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GIZ, IICA, FAO, GAD provincial, GADs </a:t>
          </a:r>
          <a:r>
            <a:rPr lang="es-EC" sz="2200" b="0" i="0" u="none" strike="noStrike" kern="1200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cantonales , APPOR</a:t>
          </a:r>
          <a:endParaRPr lang="es-EC" sz="2200" kern="1200" dirty="0">
            <a:solidFill>
              <a:srgbClr val="2D2D8C"/>
            </a:solidFill>
          </a:endParaRPr>
        </a:p>
      </dsp:txBody>
      <dsp:txXfrm>
        <a:off x="1492187" y="388083"/>
        <a:ext cx="4403952" cy="1376235"/>
      </dsp:txXfrm>
    </dsp:sp>
    <dsp:sp modelId="{25D7FCBD-D909-4C75-9F24-CA059E68791D}">
      <dsp:nvSpPr>
        <dsp:cNvPr id="0" name=""/>
        <dsp:cNvSpPr/>
      </dsp:nvSpPr>
      <dsp:spPr>
        <a:xfrm>
          <a:off x="1257101" y="251315"/>
          <a:ext cx="963364" cy="14450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866AC0-AF4B-44AE-AB02-44E6E21DCB69}">
      <dsp:nvSpPr>
        <dsp:cNvPr id="0" name=""/>
        <dsp:cNvSpPr/>
      </dsp:nvSpPr>
      <dsp:spPr>
        <a:xfrm>
          <a:off x="1492187" y="2120610"/>
          <a:ext cx="4403952" cy="137623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217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0" i="0" u="none" strike="noStrike" kern="1200" cap="none" dirty="0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GAD provincial, MAG,UTPL, UNL</a:t>
          </a:r>
          <a:endParaRPr lang="es-EC" sz="2200" kern="1200" dirty="0">
            <a:solidFill>
              <a:srgbClr val="2D2D8C"/>
            </a:solidFill>
          </a:endParaRPr>
        </a:p>
      </dsp:txBody>
      <dsp:txXfrm>
        <a:off x="1492187" y="2120610"/>
        <a:ext cx="4403952" cy="1376235"/>
      </dsp:txXfrm>
    </dsp:sp>
    <dsp:sp modelId="{FE1DD294-2792-4F05-9163-AD23823E65D5}">
      <dsp:nvSpPr>
        <dsp:cNvPr id="0" name=""/>
        <dsp:cNvSpPr/>
      </dsp:nvSpPr>
      <dsp:spPr>
        <a:xfrm>
          <a:off x="1308689" y="1921821"/>
          <a:ext cx="963364" cy="14450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C77D8-88D8-4582-ACF3-544EB34EA6AD}">
      <dsp:nvSpPr>
        <dsp:cNvPr id="0" name=""/>
        <dsp:cNvSpPr/>
      </dsp:nvSpPr>
      <dsp:spPr>
        <a:xfrm>
          <a:off x="1492187" y="3853137"/>
          <a:ext cx="4403952" cy="137623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217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0" i="0" u="none" strike="noStrike" kern="1200" cap="none">
              <a:solidFill>
                <a:srgbClr val="2D2D8C"/>
              </a:solidFill>
              <a:latin typeface="Arial"/>
              <a:ea typeface="Arial"/>
              <a:cs typeface="Arial"/>
              <a:sym typeface="Arial"/>
            </a:rPr>
            <a:t>MAG, AGROPZACHIN EP, Gobernación, GAD parroquiales, GAD cantonales</a:t>
          </a:r>
          <a:endParaRPr lang="es-EC" sz="2200" kern="1200" dirty="0">
            <a:solidFill>
              <a:srgbClr val="2D2D8C"/>
            </a:solidFill>
          </a:endParaRPr>
        </a:p>
      </dsp:txBody>
      <dsp:txXfrm>
        <a:off x="1492187" y="3853137"/>
        <a:ext cx="4403952" cy="1376235"/>
      </dsp:txXfrm>
    </dsp:sp>
    <dsp:sp modelId="{E59B8277-078B-447D-8911-12867639D1C6}">
      <dsp:nvSpPr>
        <dsp:cNvPr id="0" name=""/>
        <dsp:cNvSpPr/>
      </dsp:nvSpPr>
      <dsp:spPr>
        <a:xfrm>
          <a:off x="1308689" y="3654348"/>
          <a:ext cx="963364" cy="14450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31CC6-6361-4809-9384-C753F5CA55FB}">
      <dsp:nvSpPr>
        <dsp:cNvPr id="0" name=""/>
        <dsp:cNvSpPr/>
      </dsp:nvSpPr>
      <dsp:spPr>
        <a:xfrm>
          <a:off x="0" y="3619372"/>
          <a:ext cx="6564884" cy="11879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>
              <a:solidFill>
                <a:srgbClr val="2D2D8C"/>
              </a:solidFill>
              <a:latin typeface="Arial Black" panose="020B0A04020102020204" pitchFamily="34" charset="0"/>
            </a:rPr>
            <a:t>Zamora</a:t>
          </a:r>
          <a:endParaRPr lang="es-EC" sz="21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>
        <a:off x="0" y="3619372"/>
        <a:ext cx="6564884" cy="641497"/>
      </dsp:txXfrm>
    </dsp:sp>
    <dsp:sp modelId="{0DD065B8-DD68-4F49-AC3C-D1683E906AFA}">
      <dsp:nvSpPr>
        <dsp:cNvPr id="0" name=""/>
        <dsp:cNvSpPr/>
      </dsp:nvSpPr>
      <dsp:spPr>
        <a:xfrm>
          <a:off x="3205" y="4237110"/>
          <a:ext cx="2186157" cy="54646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>
              <a:solidFill>
                <a:srgbClr val="2D2D8C"/>
              </a:solidFill>
            </a:rPr>
            <a:t>Monitoreos realizados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>
              <a:solidFill>
                <a:srgbClr val="2D2D8C"/>
              </a:solidFill>
            </a:rPr>
            <a:t>1886</a:t>
          </a:r>
          <a:endParaRPr lang="es-EC" sz="1400" b="1" kern="1200" dirty="0">
            <a:solidFill>
              <a:srgbClr val="2D2D8C"/>
            </a:solidFill>
          </a:endParaRPr>
        </a:p>
      </dsp:txBody>
      <dsp:txXfrm>
        <a:off x="3205" y="4237110"/>
        <a:ext cx="2186157" cy="546461"/>
      </dsp:txXfrm>
    </dsp:sp>
    <dsp:sp modelId="{9FB4D146-72CD-49A0-A866-1414E5A2CF0E}">
      <dsp:nvSpPr>
        <dsp:cNvPr id="0" name=""/>
        <dsp:cNvSpPr/>
      </dsp:nvSpPr>
      <dsp:spPr>
        <a:xfrm>
          <a:off x="2189363" y="4237110"/>
          <a:ext cx="2186157" cy="54646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N° de Rutas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1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2189363" y="4237110"/>
        <a:ext cx="2186157" cy="546461"/>
      </dsp:txXfrm>
    </dsp:sp>
    <dsp:sp modelId="{712EC9AC-9B16-4D3A-8BE3-6EECBFA3270B}">
      <dsp:nvSpPr>
        <dsp:cNvPr id="0" name=""/>
        <dsp:cNvSpPr/>
      </dsp:nvSpPr>
      <dsp:spPr>
        <a:xfrm>
          <a:off x="4375520" y="4237110"/>
          <a:ext cx="2186157" cy="54646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Sitios libres de mosca de la fruta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22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4375520" y="4237110"/>
        <a:ext cx="2186157" cy="546461"/>
      </dsp:txXfrm>
    </dsp:sp>
    <dsp:sp modelId="{3698C3B3-831A-4798-AD3D-B28FE0F4A658}">
      <dsp:nvSpPr>
        <dsp:cNvPr id="0" name=""/>
        <dsp:cNvSpPr/>
      </dsp:nvSpPr>
      <dsp:spPr>
        <a:xfrm rot="10800000">
          <a:off x="0" y="1810111"/>
          <a:ext cx="6564884" cy="182708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rgbClr val="2D2D8C"/>
              </a:solidFill>
              <a:latin typeface="Arial Black" panose="020B0A04020102020204" pitchFamily="34" charset="0"/>
            </a:rPr>
            <a:t>Loja </a:t>
          </a:r>
          <a:endParaRPr lang="es-EC" sz="21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 rot="-10800000">
        <a:off x="0" y="1810111"/>
        <a:ext cx="6564884" cy="641305"/>
      </dsp:txXfrm>
    </dsp:sp>
    <dsp:sp modelId="{C4FDC0C9-CA2D-4436-8FA4-BDF9C1CBFB65}">
      <dsp:nvSpPr>
        <dsp:cNvPr id="0" name=""/>
        <dsp:cNvSpPr/>
      </dsp:nvSpPr>
      <dsp:spPr>
        <a:xfrm>
          <a:off x="3205" y="2451416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Monitoreos realizados 156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3205" y="2451416"/>
        <a:ext cx="2186157" cy="546297"/>
      </dsp:txXfrm>
    </dsp:sp>
    <dsp:sp modelId="{9322E0B0-581C-4BD9-A88A-908F6EA03ACC}">
      <dsp:nvSpPr>
        <dsp:cNvPr id="0" name=""/>
        <dsp:cNvSpPr/>
      </dsp:nvSpPr>
      <dsp:spPr>
        <a:xfrm>
          <a:off x="2189363" y="2451416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N° de Rutas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3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2189363" y="2451416"/>
        <a:ext cx="2186157" cy="546297"/>
      </dsp:txXfrm>
    </dsp:sp>
    <dsp:sp modelId="{28895D7E-A35A-4EBC-93A5-A4CECE25D55F}">
      <dsp:nvSpPr>
        <dsp:cNvPr id="0" name=""/>
        <dsp:cNvSpPr/>
      </dsp:nvSpPr>
      <dsp:spPr>
        <a:xfrm>
          <a:off x="4375520" y="2451416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Sitios libres de mosca de la fruta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1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4375520" y="2451416"/>
        <a:ext cx="2186157" cy="546297"/>
      </dsp:txXfrm>
    </dsp:sp>
    <dsp:sp modelId="{A029B641-6826-4072-B9F9-23B8F10D48F1}">
      <dsp:nvSpPr>
        <dsp:cNvPr id="0" name=""/>
        <dsp:cNvSpPr/>
      </dsp:nvSpPr>
      <dsp:spPr>
        <a:xfrm rot="10800000">
          <a:off x="0" y="849"/>
          <a:ext cx="6564884" cy="182708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rgbClr val="2D2D8C"/>
              </a:solidFill>
              <a:latin typeface="Arial Black" panose="020B0A04020102020204" pitchFamily="34" charset="0"/>
            </a:rPr>
            <a:t>El Oro</a:t>
          </a:r>
          <a:endParaRPr lang="es-EC" sz="21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 rot="-10800000">
        <a:off x="0" y="849"/>
        <a:ext cx="6564884" cy="641305"/>
      </dsp:txXfrm>
    </dsp:sp>
    <dsp:sp modelId="{647A1701-8B1F-4155-9ED2-023A1FD2943D}">
      <dsp:nvSpPr>
        <dsp:cNvPr id="0" name=""/>
        <dsp:cNvSpPr/>
      </dsp:nvSpPr>
      <dsp:spPr>
        <a:xfrm>
          <a:off x="3205" y="642155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Monitoreos realizados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1044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3205" y="642155"/>
        <a:ext cx="2186157" cy="546297"/>
      </dsp:txXfrm>
    </dsp:sp>
    <dsp:sp modelId="{CD4BF24B-93B5-4916-A55D-B406A2C03DDD}">
      <dsp:nvSpPr>
        <dsp:cNvPr id="0" name=""/>
        <dsp:cNvSpPr/>
      </dsp:nvSpPr>
      <dsp:spPr>
        <a:xfrm>
          <a:off x="2189363" y="642155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N° de Rutas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>
              <a:solidFill>
                <a:srgbClr val="2D2D8C"/>
              </a:solidFill>
            </a:rPr>
            <a:t>3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2189363" y="642155"/>
        <a:ext cx="2186157" cy="546297"/>
      </dsp:txXfrm>
    </dsp:sp>
    <dsp:sp modelId="{3F46670A-6466-420A-97E8-5C0F8C824D3F}">
      <dsp:nvSpPr>
        <dsp:cNvPr id="0" name=""/>
        <dsp:cNvSpPr/>
      </dsp:nvSpPr>
      <dsp:spPr>
        <a:xfrm>
          <a:off x="4375520" y="642155"/>
          <a:ext cx="2186157" cy="54629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Sitios libres de mosca de la fruta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>
              <a:solidFill>
                <a:srgbClr val="2D2D8C"/>
              </a:solidFill>
            </a:rPr>
            <a:t>3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4375520" y="642155"/>
        <a:ext cx="2186157" cy="5462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C669-491F-4F15-860F-AFD459CEC368}">
      <dsp:nvSpPr>
        <dsp:cNvPr id="0" name=""/>
        <dsp:cNvSpPr/>
      </dsp:nvSpPr>
      <dsp:spPr>
        <a:xfrm>
          <a:off x="-5878476" y="-899631"/>
          <a:ext cx="6998282" cy="6998282"/>
        </a:xfrm>
        <a:prstGeom prst="blockArc">
          <a:avLst>
            <a:gd name="adj1" fmla="val 18900000"/>
            <a:gd name="adj2" fmla="val 2700000"/>
            <a:gd name="adj3" fmla="val 309"/>
          </a:avLst>
        </a:pr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8D550-67E2-410A-8734-F59B952155C4}">
      <dsp:nvSpPr>
        <dsp:cNvPr id="0" name=""/>
        <dsp:cNvSpPr/>
      </dsp:nvSpPr>
      <dsp:spPr>
        <a:xfrm>
          <a:off x="489420" y="324834"/>
          <a:ext cx="7737135" cy="65008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Aporte al mantenimiento y mejoramiento del estatus fito y zoosanitario provincial con el objeto de apertura de mercados nacionales e internacionales.</a:t>
          </a:r>
          <a:endParaRPr lang="es-EC" sz="1400" kern="1200" dirty="0"/>
        </a:p>
      </dsp:txBody>
      <dsp:txXfrm>
        <a:off x="489420" y="324834"/>
        <a:ext cx="7737135" cy="650085"/>
      </dsp:txXfrm>
    </dsp:sp>
    <dsp:sp modelId="{3D9BEAC3-C454-478B-B474-4A6B5EE090A5}">
      <dsp:nvSpPr>
        <dsp:cNvPr id="0" name=""/>
        <dsp:cNvSpPr/>
      </dsp:nvSpPr>
      <dsp:spPr>
        <a:xfrm>
          <a:off x="83117" y="243574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50FC9-E737-4BEB-AC72-81A7FD1A49AA}">
      <dsp:nvSpPr>
        <dsp:cNvPr id="0" name=""/>
        <dsp:cNvSpPr/>
      </dsp:nvSpPr>
      <dsp:spPr>
        <a:xfrm>
          <a:off x="955253" y="1299651"/>
          <a:ext cx="7271302" cy="65008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A través de los controles fitosanitarios, AGROCALIDAD, previene la introducción de plagas, protegiendo de esta forma el estatus fitosanitario del país.</a:t>
          </a:r>
          <a:endParaRPr lang="es-EC" sz="1400" kern="1200" dirty="0"/>
        </a:p>
      </dsp:txBody>
      <dsp:txXfrm>
        <a:off x="955253" y="1299651"/>
        <a:ext cx="7271302" cy="650085"/>
      </dsp:txXfrm>
    </dsp:sp>
    <dsp:sp modelId="{E82F3B9E-85D1-4F30-B3FC-EC09C829D769}">
      <dsp:nvSpPr>
        <dsp:cNvPr id="0" name=""/>
        <dsp:cNvSpPr/>
      </dsp:nvSpPr>
      <dsp:spPr>
        <a:xfrm>
          <a:off x="548949" y="1218390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2D46D-FDC0-4B7C-81A1-383BBFB2B35C}">
      <dsp:nvSpPr>
        <dsp:cNvPr id="0" name=""/>
        <dsp:cNvSpPr/>
      </dsp:nvSpPr>
      <dsp:spPr>
        <a:xfrm>
          <a:off x="1098226" y="2274467"/>
          <a:ext cx="7128329" cy="65008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Capacitar a los productores sobre la importancia de la sanidad de las plantas y lo que ocasiona el ingreso de plagas que podrían afectar a la economía de quienes la producen</a:t>
          </a:r>
          <a:endParaRPr lang="es-EC" sz="1400" kern="1200"/>
        </a:p>
      </dsp:txBody>
      <dsp:txXfrm>
        <a:off x="1098226" y="2274467"/>
        <a:ext cx="7128329" cy="650085"/>
      </dsp:txXfrm>
    </dsp:sp>
    <dsp:sp modelId="{37F39F81-056C-4C3C-AB4B-14F7DD3BD6EF}">
      <dsp:nvSpPr>
        <dsp:cNvPr id="0" name=""/>
        <dsp:cNvSpPr/>
      </dsp:nvSpPr>
      <dsp:spPr>
        <a:xfrm>
          <a:off x="691922" y="2193206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08750-0ED8-445E-92DD-78A6AEEA1D9F}">
      <dsp:nvSpPr>
        <dsp:cNvPr id="0" name=""/>
        <dsp:cNvSpPr/>
      </dsp:nvSpPr>
      <dsp:spPr>
        <a:xfrm>
          <a:off x="955253" y="3249283"/>
          <a:ext cx="7271302" cy="65008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Revisión y certificación de salida de animales de compañía, con el fin de garantizar que los propietarios cumplan los requisitos establecidos por el país de destino.</a:t>
          </a:r>
          <a:endParaRPr lang="es-EC" sz="1400" kern="1200" dirty="0"/>
        </a:p>
      </dsp:txBody>
      <dsp:txXfrm>
        <a:off x="955253" y="3249283"/>
        <a:ext cx="7271302" cy="650085"/>
      </dsp:txXfrm>
    </dsp:sp>
    <dsp:sp modelId="{733E9370-4DC8-477C-813A-675A53108767}">
      <dsp:nvSpPr>
        <dsp:cNvPr id="0" name=""/>
        <dsp:cNvSpPr/>
      </dsp:nvSpPr>
      <dsp:spPr>
        <a:xfrm>
          <a:off x="548949" y="3168022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C20D1-835E-47BD-80ED-98DF16E8A114}">
      <dsp:nvSpPr>
        <dsp:cNvPr id="0" name=""/>
        <dsp:cNvSpPr/>
      </dsp:nvSpPr>
      <dsp:spPr>
        <a:xfrm>
          <a:off x="489420" y="4224099"/>
          <a:ext cx="7737135" cy="65008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Conocimiento sobre las medidas de exclusión, bioseguridad y erradicación de plagas que afectan a las musáceas lo que va dirigido a productores y personas que trabajan directa o indirectamente en esta cadena productiva. </a:t>
          </a:r>
          <a:endParaRPr lang="es-EC" sz="1400" kern="1200" dirty="0"/>
        </a:p>
      </dsp:txBody>
      <dsp:txXfrm>
        <a:off x="489420" y="4224099"/>
        <a:ext cx="7737135" cy="650085"/>
      </dsp:txXfrm>
    </dsp:sp>
    <dsp:sp modelId="{6F793532-0191-4016-A900-1E9CED971978}">
      <dsp:nvSpPr>
        <dsp:cNvPr id="0" name=""/>
        <dsp:cNvSpPr/>
      </dsp:nvSpPr>
      <dsp:spPr>
        <a:xfrm>
          <a:off x="83117" y="4142839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C669-491F-4F15-860F-AFD459CEC368}">
      <dsp:nvSpPr>
        <dsp:cNvPr id="0" name=""/>
        <dsp:cNvSpPr/>
      </dsp:nvSpPr>
      <dsp:spPr>
        <a:xfrm>
          <a:off x="-5878476" y="-899631"/>
          <a:ext cx="6998282" cy="6998282"/>
        </a:xfrm>
        <a:prstGeom prst="blockArc">
          <a:avLst>
            <a:gd name="adj1" fmla="val 18900000"/>
            <a:gd name="adj2" fmla="val 2700000"/>
            <a:gd name="adj3" fmla="val 309"/>
          </a:avLst>
        </a:prstGeom>
        <a:noFill/>
        <a:ln w="25400" cap="flat" cmpd="sng" algn="ctr">
          <a:solidFill>
            <a:srgbClr val="2D2D8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8D550-67E2-410A-8734-F59B952155C4}">
      <dsp:nvSpPr>
        <dsp:cNvPr id="0" name=""/>
        <dsp:cNvSpPr/>
      </dsp:nvSpPr>
      <dsp:spPr>
        <a:xfrm>
          <a:off x="489420" y="324834"/>
          <a:ext cx="7737135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Seguir con las certificaciones para cumplir con los requerimientos del productor para certificar predios y productos agrícolas y pecuarios con destinos a mercados nacionales e internacionales.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489420" y="324834"/>
        <a:ext cx="7737135" cy="650085"/>
      </dsp:txXfrm>
    </dsp:sp>
    <dsp:sp modelId="{3D9BEAC3-C454-478B-B474-4A6B5EE090A5}">
      <dsp:nvSpPr>
        <dsp:cNvPr id="0" name=""/>
        <dsp:cNvSpPr/>
      </dsp:nvSpPr>
      <dsp:spPr>
        <a:xfrm>
          <a:off x="83117" y="243574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50FC9-E737-4BEB-AC72-81A7FD1A49AA}">
      <dsp:nvSpPr>
        <dsp:cNvPr id="0" name=""/>
        <dsp:cNvSpPr/>
      </dsp:nvSpPr>
      <dsp:spPr>
        <a:xfrm>
          <a:off x="955253" y="1299651"/>
          <a:ext cx="7271302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Continuar con los esfuerzos para mantener a </a:t>
          </a:r>
          <a:r>
            <a:rPr lang="es-ES" sz="1400" kern="1200" dirty="0" err="1">
              <a:solidFill>
                <a:srgbClr val="FFC600"/>
              </a:solidFill>
            </a:rPr>
            <a:t>Foc</a:t>
          </a:r>
          <a:r>
            <a:rPr lang="es-ES" sz="1400" kern="1200" dirty="0">
              <a:solidFill>
                <a:srgbClr val="FFC600"/>
              </a:solidFill>
            </a:rPr>
            <a:t> R4T como una plaga ausente en Ecuador, mediante el control fitosanitario en puntos fronterizos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955253" y="1299651"/>
        <a:ext cx="7271302" cy="650085"/>
      </dsp:txXfrm>
    </dsp:sp>
    <dsp:sp modelId="{E82F3B9E-85D1-4F30-B3FC-EC09C829D769}">
      <dsp:nvSpPr>
        <dsp:cNvPr id="0" name=""/>
        <dsp:cNvSpPr/>
      </dsp:nvSpPr>
      <dsp:spPr>
        <a:xfrm>
          <a:off x="548949" y="1218390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8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2D46D-FDC0-4B7C-81A1-383BBFB2B35C}">
      <dsp:nvSpPr>
        <dsp:cNvPr id="0" name=""/>
        <dsp:cNvSpPr/>
      </dsp:nvSpPr>
      <dsp:spPr>
        <a:xfrm>
          <a:off x="1098226" y="2274467"/>
          <a:ext cx="7128329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Continuar realizando simulacros de actuación para evitar el ingreso de </a:t>
          </a:r>
          <a:r>
            <a:rPr lang="es-ES" sz="1400" kern="1200" dirty="0" err="1">
              <a:solidFill>
                <a:srgbClr val="FFC600"/>
              </a:solidFill>
            </a:rPr>
            <a:t>Foc</a:t>
          </a:r>
          <a:r>
            <a:rPr lang="es-ES" sz="1400" kern="1200" dirty="0">
              <a:solidFill>
                <a:srgbClr val="FFC600"/>
              </a:solidFill>
            </a:rPr>
            <a:t> R4T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1098226" y="2274467"/>
        <a:ext cx="7128329" cy="650085"/>
      </dsp:txXfrm>
    </dsp:sp>
    <dsp:sp modelId="{37F39F81-056C-4C3C-AB4B-14F7DD3BD6EF}">
      <dsp:nvSpPr>
        <dsp:cNvPr id="0" name=""/>
        <dsp:cNvSpPr/>
      </dsp:nvSpPr>
      <dsp:spPr>
        <a:xfrm>
          <a:off x="691922" y="2193206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7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08750-0ED8-445E-92DD-78A6AEEA1D9F}">
      <dsp:nvSpPr>
        <dsp:cNvPr id="0" name=""/>
        <dsp:cNvSpPr/>
      </dsp:nvSpPr>
      <dsp:spPr>
        <a:xfrm>
          <a:off x="955253" y="3249283"/>
          <a:ext cx="7271302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Campañas de vacunación contra la fiebre aftosa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955253" y="3249283"/>
        <a:ext cx="7271302" cy="650085"/>
      </dsp:txXfrm>
    </dsp:sp>
    <dsp:sp modelId="{733E9370-4DC8-477C-813A-675A53108767}">
      <dsp:nvSpPr>
        <dsp:cNvPr id="0" name=""/>
        <dsp:cNvSpPr/>
      </dsp:nvSpPr>
      <dsp:spPr>
        <a:xfrm>
          <a:off x="548949" y="3168022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9122A-E69D-4BCD-A26E-D2AAD6AFBF9D}">
      <dsp:nvSpPr>
        <dsp:cNvPr id="0" name=""/>
        <dsp:cNvSpPr/>
      </dsp:nvSpPr>
      <dsp:spPr>
        <a:xfrm>
          <a:off x="489420" y="4224099"/>
          <a:ext cx="7737135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Intensificación de los sobrevuelos con drones en cultivos para controlar la dispersión de </a:t>
          </a:r>
          <a:r>
            <a:rPr lang="es-ES" sz="1400" kern="1200" dirty="0" err="1">
              <a:solidFill>
                <a:srgbClr val="FFC600"/>
              </a:solidFill>
            </a:rPr>
            <a:t>Moko</a:t>
          </a:r>
          <a:r>
            <a:rPr lang="es-ES" sz="1400" kern="1200" dirty="0">
              <a:solidFill>
                <a:srgbClr val="FFC600"/>
              </a:solidFill>
            </a:rPr>
            <a:t>.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489420" y="4224099"/>
        <a:ext cx="7737135" cy="650085"/>
      </dsp:txXfrm>
    </dsp:sp>
    <dsp:sp modelId="{8C4B7B2F-73A2-4C9D-98BD-35841B3B054E}">
      <dsp:nvSpPr>
        <dsp:cNvPr id="0" name=""/>
        <dsp:cNvSpPr/>
      </dsp:nvSpPr>
      <dsp:spPr>
        <a:xfrm>
          <a:off x="83117" y="4142839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5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3093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PORTADA: CAMBIAR LA FOTOGRAFÍA DE ACUERDO A LA AUTORIDAD DE LA INSTITUCIÓN.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C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LA FOTOGRAFÍA DEBE REUNIR CRITERIOS ESTÉTICOS Y MOSTRAR LA GESTIÓN DE LA AUTORIDAD EN TERRITORIO.</a:t>
            </a:r>
            <a:endParaRPr dirty="0"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 1: SOLO AGREGAR EL TÍTULO DE LA PRESENTACIÓN Y CAMBIAR EL NOMBRE DE LA INSTITUCIÓN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E9F6845F-16E7-F97F-E1B0-B5C03500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01BC57AC-8255-BD8D-E284-CCCA92D21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3BF748E5-C530-29E0-843B-1A97D5677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3CAC8B8F-44ED-ED2B-8CF7-30E475BEA8D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703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8034E1BC-8C24-DC4B-B2A0-8BB1AA012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EDE22A35-4D81-FD2D-5F52-A7D4654E27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631BBF19-E642-96FE-D8B7-44D2778BC9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44385932-3947-506C-8111-8A80F7E6CDE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1651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9196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A40D09B7-0E7A-E2FC-64F4-D05893016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47EB948D-DB97-62BB-8700-148A7A884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4E1D5698-0EC1-1182-5A17-17351CEFC8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8BD37B1-03AB-A8FD-D9FA-1C017F7072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1264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A6960D0C-5AD2-FE7C-75B3-3D9F6895E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835F1A0-BA83-B751-D584-831E34DB3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2A09F3B4-7688-2A7F-DC7C-0BB72BFB07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73BC3652-BEFC-9410-7F1F-74707DB3C0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0341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8BBA435-38A2-98E6-4DDA-9BE04D55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1E7EC86B-2E53-B2F6-4403-CF3B598FD5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06AF1349-6A4F-AFF8-1C29-E0118F6E2B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02A3767-19D6-32A7-C0D1-1EF5EEFC83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7970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D9C21012-AF10-41FE-B7ED-49CCBAC62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DDBBB04-311B-C240-6F74-78775B074F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54646B39-F2BC-8B05-8152-F3EEB1492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876A1E3D-B8F8-75D9-6B53-07D68987F2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1595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26BD7B49-C9C2-94AA-30F6-AB3B2C86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2D5C713F-5416-8E60-6D9F-9B3E2A6FFC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F869082B-9D90-3450-2060-1C10D9D7F6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91AD096D-434D-C344-FECC-FD300059380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0004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C86AC2D-A4FA-D83A-372B-7D1CB28CA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11821FD2-0332-B59C-C4FA-0BEFE12607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559585E5-2CB8-E90A-F456-C74004BE89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8FAE91DF-6ED3-F2CA-FDCF-4834AB6759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429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1E50F97C-5506-F451-2212-80F3C82E5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09757B7-052B-890C-F2C4-72BF2DA6E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90DB39A0-3473-6222-793D-C74960B7D7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9A80C0D-7BD5-CF39-1A2C-434DDDFD105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732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48E0B5AD-FA01-3D07-1589-9B0AC5A0A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7E822E8A-F1A7-25B9-CD10-304484F4C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6191622-355B-06D0-E905-6BB6D14699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CDEC3CC1-7EA1-48F5-B4D3-EB84B07F7C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9614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7EB0BD27-835F-B497-A691-AC7EFCD4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2EAB158-4E15-0A26-09E3-BA0FFC734C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87970E32-8DA3-4961-D86D-736A16A58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3A7CDF6-0ACB-666F-4CA1-DAD7FFC76CB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536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7652FE75-3F2B-B447-54D2-E3920D1DB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36B447D5-553E-7967-DDB6-12ABC01DF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7CB16EA-967F-537B-0D61-813644379B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A97838A-82BD-34E3-CBE4-3BC35768A1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0906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6C1E290-D89F-E115-BC40-5CC9491D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673C6886-0C28-2512-EBF0-3179CE975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1DC4819E-DC06-8727-708E-0775AA0BC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C662521D-0226-B442-5569-9E4618EC23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4661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80258B85-A6AE-8503-F151-BA86CD18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7E2896E4-C4F0-CE8F-9CCF-6E3438C7EE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05CB64DE-C32F-7084-F503-DA1C6ABDC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0B8DD89F-46C4-48D9-7AAC-B74C787DDFF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509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C53CE30B-04CC-581D-4380-D991B2810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F878DDEE-E897-6280-D1B4-7B68565B80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08E95892-1418-0E85-5D26-F5B49E2745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01734DF0-31BC-2FBD-7122-4CED75B2E7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681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D6633206-145F-AB6C-1091-14B7C717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E0E3CD2D-C049-34FA-4532-098663D827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C8C374F3-A69C-208E-2BC2-1B5C20B150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5486083E-D10A-2926-C6B2-FFBC233AC2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8122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CIERRE</a:t>
            </a:r>
            <a:r>
              <a:rPr lang="es-ES"/>
              <a:t>: EL CIERRE DEBERÁ SER DISEÑADO POR CADA INSTITUCIÓN DE ACUERDO AL MODELO</a:t>
            </a: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diagramData" Target="../diagrams/data2.xml"/><Relationship Id="rId10" Type="http://schemas.openxmlformats.org/officeDocument/2006/relationships/image" Target="../media/image25.png"/><Relationship Id="rId19" Type="http://schemas.microsoft.com/office/2007/relationships/diagramDrawing" Target="../diagrams/drawing2.xml"/><Relationship Id="rId4" Type="http://schemas.openxmlformats.org/officeDocument/2006/relationships/image" Target="../media/image19.png"/><Relationship Id="rId9" Type="http://schemas.openxmlformats.org/officeDocument/2006/relationships/image" Target="../media/image24.jp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93F0D9D1-5191-214F-9D04-C7A7DFDD6B75}"/>
              </a:ext>
            </a:extLst>
          </p:cNvPr>
          <p:cNvSpPr txBox="1"/>
          <p:nvPr/>
        </p:nvSpPr>
        <p:spPr>
          <a:xfrm>
            <a:off x="6897914" y="1668724"/>
            <a:ext cx="446267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400" b="1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Rendición de Cuentas 2024</a:t>
            </a: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D8822720-081B-364F-9995-1A2E466DF654}"/>
              </a:ext>
            </a:extLst>
          </p:cNvPr>
          <p:cNvSpPr txBox="1"/>
          <p:nvPr/>
        </p:nvSpPr>
        <p:spPr>
          <a:xfrm>
            <a:off x="5277224" y="3429000"/>
            <a:ext cx="691477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400" b="1" i="1" dirty="0">
                <a:solidFill>
                  <a:srgbClr val="E5C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Zona 7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3200" b="1" i="1" dirty="0">
                <a:solidFill>
                  <a:srgbClr val="E5C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Oro, Loja y Zamora Chinchipe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endParaRPr lang="es-ES" sz="4400" b="1" i="1" dirty="0">
              <a:solidFill>
                <a:srgbClr val="E5C4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Compromisos 2024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C3FD554-41DF-64B0-3EA1-8016E67D2EA9}"/>
              </a:ext>
            </a:extLst>
          </p:cNvPr>
          <p:cNvGrpSpPr/>
          <p:nvPr/>
        </p:nvGrpSpPr>
        <p:grpSpPr>
          <a:xfrm>
            <a:off x="2126900" y="1560735"/>
            <a:ext cx="7938198" cy="1526850"/>
            <a:chOff x="0" y="343385"/>
            <a:chExt cx="7938198" cy="1526850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B96585B3-0C63-F0E3-747B-716B13C3A22E}"/>
                </a:ext>
              </a:extLst>
            </p:cNvPr>
            <p:cNvSpPr/>
            <p:nvPr/>
          </p:nvSpPr>
          <p:spPr>
            <a:xfrm>
              <a:off x="0" y="343385"/>
              <a:ext cx="7938198" cy="1526850"/>
            </a:xfrm>
            <a:prstGeom prst="roundRect">
              <a:avLst/>
            </a:prstGeom>
            <a:solidFill>
              <a:srgbClr val="2D2D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6" name="Rectángulo: esquinas redondeadas 4">
              <a:extLst>
                <a:ext uri="{FF2B5EF4-FFF2-40B4-BE49-F238E27FC236}">
                  <a16:creationId xmlns:a16="http://schemas.microsoft.com/office/drawing/2014/main" id="{A9D7763C-D134-3C91-9C61-1FBDC970C77C}"/>
                </a:ext>
              </a:extLst>
            </p:cNvPr>
            <p:cNvSpPr txBox="1"/>
            <p:nvPr/>
          </p:nvSpPr>
          <p:spPr>
            <a:xfrm>
              <a:off x="74535" y="417920"/>
              <a:ext cx="7789128" cy="1377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lvl="0" indent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900" kern="1200" dirty="0"/>
                <a:t>1. Realizar convenio de cooperación interinstitucional con diferentes Universidades con el fin de articular acciones</a:t>
              </a:r>
              <a:endParaRPr lang="es-EC" sz="2900" kern="1200" dirty="0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21BCA8B-AF85-CDE2-5E0D-565E44146A44}"/>
              </a:ext>
            </a:extLst>
          </p:cNvPr>
          <p:cNvGrpSpPr/>
          <p:nvPr/>
        </p:nvGrpSpPr>
        <p:grpSpPr>
          <a:xfrm>
            <a:off x="2126900" y="3445942"/>
            <a:ext cx="7938198" cy="1526850"/>
            <a:chOff x="0" y="2422152"/>
            <a:chExt cx="7938198" cy="1526850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CCF06E9C-E5E4-D0C2-2B1A-746609E1E267}"/>
                </a:ext>
              </a:extLst>
            </p:cNvPr>
            <p:cNvSpPr/>
            <p:nvPr/>
          </p:nvSpPr>
          <p:spPr>
            <a:xfrm>
              <a:off x="0" y="2422152"/>
              <a:ext cx="7938198" cy="1526850"/>
            </a:xfrm>
            <a:prstGeom prst="roundRect">
              <a:avLst/>
            </a:prstGeom>
            <a:solidFill>
              <a:srgbClr val="2D2D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10" name="Rectángulo: esquinas redondeadas 4">
              <a:extLst>
                <a:ext uri="{FF2B5EF4-FFF2-40B4-BE49-F238E27FC236}">
                  <a16:creationId xmlns:a16="http://schemas.microsoft.com/office/drawing/2014/main" id="{CC70B572-7CA4-D0CC-ADC7-C6A9AFB9CB6D}"/>
                </a:ext>
              </a:extLst>
            </p:cNvPr>
            <p:cNvSpPr txBox="1"/>
            <p:nvPr/>
          </p:nvSpPr>
          <p:spPr>
            <a:xfrm>
              <a:off x="74535" y="2496687"/>
              <a:ext cx="7789128" cy="1377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lvl="0" indent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900" kern="1200" dirty="0"/>
                <a:t>2. Realizar las acciones pertinentes para que se lleve a efecto la fase de vacunación contra fiebre Aftosa en el presente año</a:t>
              </a:r>
              <a:endParaRPr lang="es-EC" sz="2900" kern="1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FDDE92E3-1B0F-BE75-B115-5E5979686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E87863F1-E19A-CFF3-C78F-25662C23B034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Objetivos Estratégicos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9C0E590-9B33-1A7D-C775-DC64FCEE444D}"/>
              </a:ext>
            </a:extLst>
          </p:cNvPr>
          <p:cNvGrpSpPr/>
          <p:nvPr/>
        </p:nvGrpSpPr>
        <p:grpSpPr>
          <a:xfrm>
            <a:off x="1127361" y="1336267"/>
            <a:ext cx="9768836" cy="4450160"/>
            <a:chOff x="1211582" y="1203920"/>
            <a:chExt cx="9768836" cy="4450160"/>
          </a:xfrm>
        </p:grpSpPr>
        <p:sp>
          <p:nvSpPr>
            <p:cNvPr id="3" name="Google Shape;101;p15">
              <a:extLst>
                <a:ext uri="{FF2B5EF4-FFF2-40B4-BE49-F238E27FC236}">
                  <a16:creationId xmlns:a16="http://schemas.microsoft.com/office/drawing/2014/main" id="{4952EB80-AD40-3E37-3A6D-6B0B1B5057C2}"/>
                </a:ext>
              </a:extLst>
            </p:cNvPr>
            <p:cNvSpPr/>
            <p:nvPr/>
          </p:nvSpPr>
          <p:spPr>
            <a:xfrm>
              <a:off x="1211582" y="1203920"/>
              <a:ext cx="9768836" cy="2008437"/>
            </a:xfrm>
            <a:prstGeom prst="roundRect">
              <a:avLst>
                <a:gd name="adj" fmla="val 10000"/>
              </a:avLst>
            </a:prstGeom>
            <a:solidFill>
              <a:srgbClr val="C4E0B2">
                <a:alpha val="23921"/>
              </a:srgbClr>
            </a:solidFill>
            <a:ln w="25400" cap="flat" cmpd="sng">
              <a:solidFill>
                <a:srgbClr val="F7D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2;p15">
              <a:extLst>
                <a:ext uri="{FF2B5EF4-FFF2-40B4-BE49-F238E27FC236}">
                  <a16:creationId xmlns:a16="http://schemas.microsoft.com/office/drawing/2014/main" id="{0E4C864C-E900-3AEB-AEE3-BD97F67E0840}"/>
                </a:ext>
              </a:extLst>
            </p:cNvPr>
            <p:cNvSpPr/>
            <p:nvPr/>
          </p:nvSpPr>
          <p:spPr>
            <a:xfrm>
              <a:off x="1507785" y="1458677"/>
              <a:ext cx="1699338" cy="1472854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3;p15">
              <a:extLst>
                <a:ext uri="{FF2B5EF4-FFF2-40B4-BE49-F238E27FC236}">
                  <a16:creationId xmlns:a16="http://schemas.microsoft.com/office/drawing/2014/main" id="{4BE35DDD-ABFF-190E-DE9D-41487D832380}"/>
                </a:ext>
              </a:extLst>
            </p:cNvPr>
            <p:cNvSpPr/>
            <p:nvPr/>
          </p:nvSpPr>
          <p:spPr>
            <a:xfrm rot="10800000">
              <a:off x="1525272" y="3199323"/>
              <a:ext cx="1664365" cy="245475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4;p15">
              <a:extLst>
                <a:ext uri="{FF2B5EF4-FFF2-40B4-BE49-F238E27FC236}">
                  <a16:creationId xmlns:a16="http://schemas.microsoft.com/office/drawing/2014/main" id="{1ECD7F94-78D3-5A81-7F26-6B596E5EF674}"/>
                </a:ext>
              </a:extLst>
            </p:cNvPr>
            <p:cNvSpPr txBox="1"/>
            <p:nvPr/>
          </p:nvSpPr>
          <p:spPr>
            <a:xfrm>
              <a:off x="1576457" y="3199323"/>
              <a:ext cx="1561996" cy="2407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Garantizar la inocuidad de los productos agropecuarios</a:t>
              </a:r>
              <a:endParaRPr sz="20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5;p15">
              <a:extLst>
                <a:ext uri="{FF2B5EF4-FFF2-40B4-BE49-F238E27FC236}">
                  <a16:creationId xmlns:a16="http://schemas.microsoft.com/office/drawing/2014/main" id="{B9600971-DF5D-C141-95B2-AA807E4787B0}"/>
                </a:ext>
              </a:extLst>
            </p:cNvPr>
            <p:cNvSpPr/>
            <p:nvPr/>
          </p:nvSpPr>
          <p:spPr>
            <a:xfrm>
              <a:off x="3377058" y="1458677"/>
              <a:ext cx="1699338" cy="1472854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7B7B7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6;p15">
              <a:extLst>
                <a:ext uri="{FF2B5EF4-FFF2-40B4-BE49-F238E27FC236}">
                  <a16:creationId xmlns:a16="http://schemas.microsoft.com/office/drawing/2014/main" id="{D5BE084C-9ABA-FFF5-45DC-D79224C4DA6A}"/>
                </a:ext>
              </a:extLst>
            </p:cNvPr>
            <p:cNvSpPr/>
            <p:nvPr/>
          </p:nvSpPr>
          <p:spPr>
            <a:xfrm rot="10800000">
              <a:off x="3377058" y="3199323"/>
              <a:ext cx="1699338" cy="245475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3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7;p15">
              <a:extLst>
                <a:ext uri="{FF2B5EF4-FFF2-40B4-BE49-F238E27FC236}">
                  <a16:creationId xmlns:a16="http://schemas.microsoft.com/office/drawing/2014/main" id="{08CDE535-1A1C-C1F6-D4EA-DC7F0FCC2F8E}"/>
                </a:ext>
              </a:extLst>
            </p:cNvPr>
            <p:cNvSpPr txBox="1"/>
            <p:nvPr/>
          </p:nvSpPr>
          <p:spPr>
            <a:xfrm>
              <a:off x="3429318" y="3199323"/>
              <a:ext cx="1647076" cy="24068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Garantizar la calidad, seguridad y eficacia de los insumos agropecuarios </a:t>
              </a:r>
              <a:endParaRPr sz="17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8;p15">
              <a:extLst>
                <a:ext uri="{FF2B5EF4-FFF2-40B4-BE49-F238E27FC236}">
                  <a16:creationId xmlns:a16="http://schemas.microsoft.com/office/drawing/2014/main" id="{F0D25F0F-4D26-35BC-6AC5-729996382664}"/>
                </a:ext>
              </a:extLst>
            </p:cNvPr>
            <p:cNvSpPr/>
            <p:nvPr/>
          </p:nvSpPr>
          <p:spPr>
            <a:xfrm>
              <a:off x="5246330" y="1458677"/>
              <a:ext cx="1699338" cy="1472854"/>
            </a:xfrm>
            <a:prstGeom prst="roundRect">
              <a:avLst>
                <a:gd name="adj" fmla="val 10000"/>
              </a:avLst>
            </a:prstGeom>
            <a:blipFill rotWithShape="1">
              <a:blip r:embed="rId6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;p15">
              <a:extLst>
                <a:ext uri="{FF2B5EF4-FFF2-40B4-BE49-F238E27FC236}">
                  <a16:creationId xmlns:a16="http://schemas.microsoft.com/office/drawing/2014/main" id="{4127441C-0E9D-3182-4353-419B2400FF2D}"/>
                </a:ext>
              </a:extLst>
            </p:cNvPr>
            <p:cNvSpPr/>
            <p:nvPr/>
          </p:nvSpPr>
          <p:spPr>
            <a:xfrm rot="10800000">
              <a:off x="5246330" y="3199323"/>
              <a:ext cx="1699338" cy="245475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4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5" name="Google Shape;110;p15">
              <a:extLst>
                <a:ext uri="{FF2B5EF4-FFF2-40B4-BE49-F238E27FC236}">
                  <a16:creationId xmlns:a16="http://schemas.microsoft.com/office/drawing/2014/main" id="{328A247D-4405-C14C-1364-6056FCD5C948}"/>
                </a:ext>
              </a:extLst>
            </p:cNvPr>
            <p:cNvSpPr txBox="1"/>
            <p:nvPr/>
          </p:nvSpPr>
          <p:spPr>
            <a:xfrm>
              <a:off x="5298590" y="3199323"/>
              <a:ext cx="1594817" cy="24068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Uso eficiente del presupuesto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" name="Google Shape;111;p15">
              <a:extLst>
                <a:ext uri="{FF2B5EF4-FFF2-40B4-BE49-F238E27FC236}">
                  <a16:creationId xmlns:a16="http://schemas.microsoft.com/office/drawing/2014/main" id="{C8A2EE60-DE14-BADF-CCA1-E5A079684796}"/>
                </a:ext>
              </a:extLst>
            </p:cNvPr>
            <p:cNvSpPr/>
            <p:nvPr/>
          </p:nvSpPr>
          <p:spPr>
            <a:xfrm>
              <a:off x="7115603" y="1458677"/>
              <a:ext cx="1699338" cy="1472854"/>
            </a:xfrm>
            <a:prstGeom prst="roundRect">
              <a:avLst>
                <a:gd name="adj" fmla="val 10000"/>
              </a:avLst>
            </a:prstGeom>
            <a:blipFill rotWithShape="1">
              <a:blip r:embed="rId7">
                <a:alphaModFix/>
              </a:blip>
              <a:stretch>
                <a:fillRect l="15000" t="10000" r="9999" b="9999"/>
              </a:stretch>
            </a:blipFill>
            <a:ln w="3810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2;p15">
              <a:extLst>
                <a:ext uri="{FF2B5EF4-FFF2-40B4-BE49-F238E27FC236}">
                  <a16:creationId xmlns:a16="http://schemas.microsoft.com/office/drawing/2014/main" id="{1D7366BD-1713-5F59-89D9-933D1776ABC4}"/>
                </a:ext>
              </a:extLst>
            </p:cNvPr>
            <p:cNvSpPr/>
            <p:nvPr/>
          </p:nvSpPr>
          <p:spPr>
            <a:xfrm rot="10800000">
              <a:off x="7115603" y="3199323"/>
              <a:ext cx="1699338" cy="245475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599B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3;p15">
              <a:extLst>
                <a:ext uri="{FF2B5EF4-FFF2-40B4-BE49-F238E27FC236}">
                  <a16:creationId xmlns:a16="http://schemas.microsoft.com/office/drawing/2014/main" id="{485E0D8F-512F-D88A-C23D-E00AC1E1CEA0}"/>
                </a:ext>
              </a:extLst>
            </p:cNvPr>
            <p:cNvSpPr txBox="1"/>
            <p:nvPr/>
          </p:nvSpPr>
          <p:spPr>
            <a:xfrm>
              <a:off x="7167863" y="3199323"/>
              <a:ext cx="1594817" cy="24068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Desarrollo del talento humano</a:t>
              </a:r>
              <a:endParaRPr sz="17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4;p15">
              <a:extLst>
                <a:ext uri="{FF2B5EF4-FFF2-40B4-BE49-F238E27FC236}">
                  <a16:creationId xmlns:a16="http://schemas.microsoft.com/office/drawing/2014/main" id="{9674D485-4205-E317-264C-2BD0853DCD2E}"/>
                </a:ext>
              </a:extLst>
            </p:cNvPr>
            <p:cNvSpPr/>
            <p:nvPr/>
          </p:nvSpPr>
          <p:spPr>
            <a:xfrm>
              <a:off x="8984875" y="1458677"/>
              <a:ext cx="1699338" cy="1472854"/>
            </a:xfrm>
            <a:prstGeom prst="roundRect">
              <a:avLst>
                <a:gd name="adj" fmla="val 10000"/>
              </a:avLst>
            </a:prstGeom>
            <a:blipFill rotWithShape="1">
              <a:blip r:embed="rId8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5;p15">
              <a:extLst>
                <a:ext uri="{FF2B5EF4-FFF2-40B4-BE49-F238E27FC236}">
                  <a16:creationId xmlns:a16="http://schemas.microsoft.com/office/drawing/2014/main" id="{28A4F636-AF7F-F37E-FE00-88599B0EBF08}"/>
                </a:ext>
              </a:extLst>
            </p:cNvPr>
            <p:cNvSpPr/>
            <p:nvPr/>
          </p:nvSpPr>
          <p:spPr>
            <a:xfrm rot="10800000">
              <a:off x="8984875" y="3199323"/>
              <a:ext cx="1699338" cy="245475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6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6;p15">
              <a:extLst>
                <a:ext uri="{FF2B5EF4-FFF2-40B4-BE49-F238E27FC236}">
                  <a16:creationId xmlns:a16="http://schemas.microsoft.com/office/drawing/2014/main" id="{BDCFD54D-4232-074D-82B9-459465EA74DF}"/>
                </a:ext>
              </a:extLst>
            </p:cNvPr>
            <p:cNvSpPr txBox="1"/>
            <p:nvPr/>
          </p:nvSpPr>
          <p:spPr>
            <a:xfrm>
              <a:off x="9037135" y="3199323"/>
              <a:ext cx="1594817" cy="24068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Eficiencia institucional </a:t>
              </a:r>
              <a:endParaRPr sz="17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53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EDA50113-CA8F-3768-6B27-97E26345A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5516BF96-F9C7-0F22-CE10-ACAAD0CA5CFD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Sistema de Calidad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pSp>
        <p:nvGrpSpPr>
          <p:cNvPr id="2" name="Google Shape;123;p16">
            <a:extLst>
              <a:ext uri="{FF2B5EF4-FFF2-40B4-BE49-F238E27FC236}">
                <a16:creationId xmlns:a16="http://schemas.microsoft.com/office/drawing/2014/main" id="{66ED480D-7855-70C5-2843-E004ED929FE9}"/>
              </a:ext>
            </a:extLst>
          </p:cNvPr>
          <p:cNvGrpSpPr/>
          <p:nvPr/>
        </p:nvGrpSpPr>
        <p:grpSpPr>
          <a:xfrm>
            <a:off x="995756" y="1612839"/>
            <a:ext cx="4231725" cy="4003984"/>
            <a:chOff x="-20319" y="148283"/>
            <a:chExt cx="4231725" cy="4003984"/>
          </a:xfrm>
        </p:grpSpPr>
        <p:sp>
          <p:nvSpPr>
            <p:cNvPr id="3" name="Google Shape;124;p16">
              <a:extLst>
                <a:ext uri="{FF2B5EF4-FFF2-40B4-BE49-F238E27FC236}">
                  <a16:creationId xmlns:a16="http://schemas.microsoft.com/office/drawing/2014/main" id="{11994308-3DB1-6BDE-9B01-87DA8945B4E7}"/>
                </a:ext>
              </a:extLst>
            </p:cNvPr>
            <p:cNvSpPr/>
            <p:nvPr/>
          </p:nvSpPr>
          <p:spPr>
            <a:xfrm>
              <a:off x="129653" y="148283"/>
              <a:ext cx="4081753" cy="3697279"/>
            </a:xfrm>
            <a:prstGeom prst="foldedCorne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" name="Google Shape;125;p16">
              <a:extLst>
                <a:ext uri="{FF2B5EF4-FFF2-40B4-BE49-F238E27FC236}">
                  <a16:creationId xmlns:a16="http://schemas.microsoft.com/office/drawing/2014/main" id="{128E58A2-FE90-C820-9B7F-7EACFEFF7D2D}"/>
                </a:ext>
              </a:extLst>
            </p:cNvPr>
            <p:cNvSpPr txBox="1"/>
            <p:nvPr/>
          </p:nvSpPr>
          <p:spPr>
            <a:xfrm>
              <a:off x="-20319" y="325489"/>
              <a:ext cx="4081753" cy="3826778"/>
            </a:xfrm>
            <a:prstGeom prst="foldedCorner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s-EC" sz="36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Resultado encuesta satisfacción al usuario externo</a:t>
              </a:r>
              <a:r>
                <a:rPr lang="es-EC" sz="38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33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s-EC" sz="38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Meta: 62%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33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s-EC" sz="38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Resultado: 93%</a:t>
              </a:r>
              <a:endParaRPr dirty="0">
                <a:solidFill>
                  <a:srgbClr val="2D2D8C"/>
                </a:solidFill>
              </a:endParaRPr>
            </a:p>
          </p:txBody>
        </p:sp>
      </p:grpSp>
      <p:pic>
        <p:nvPicPr>
          <p:cNvPr id="6" name="Google Shape;126;p16" descr="Encuesta De Satisfacción Del Cliente Foto de stock y más banco de imágenes  de Cliente - Cliente, Satisfacción, Cuestionario - iStock">
            <a:extLst>
              <a:ext uri="{FF2B5EF4-FFF2-40B4-BE49-F238E27FC236}">
                <a16:creationId xmlns:a16="http://schemas.microsoft.com/office/drawing/2014/main" id="{FB24BB68-A619-C659-96B5-69A9D95DB6F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930211">
            <a:off x="6208021" y="1491319"/>
            <a:ext cx="4285509" cy="3875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40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Personal de la Agencia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54D6C74-176C-FA07-8F4B-4F57BC2A3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60" y="1436289"/>
            <a:ext cx="4298241" cy="4298241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9E9FED6-4797-FB2A-C3FB-C954BD0F2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457090"/>
              </p:ext>
            </p:extLst>
          </p:nvPr>
        </p:nvGraphicFramePr>
        <p:xfrm>
          <a:off x="5426242" y="1706856"/>
          <a:ext cx="4876800" cy="307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032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49003A9B-BA1F-3F98-224E-804E93EF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90C94698-295E-9CA3-E62A-E6E77FC8900B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Servicios y Automatización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pSp>
        <p:nvGrpSpPr>
          <p:cNvPr id="3" name="Google Shape;147;p17">
            <a:extLst>
              <a:ext uri="{FF2B5EF4-FFF2-40B4-BE49-F238E27FC236}">
                <a16:creationId xmlns:a16="http://schemas.microsoft.com/office/drawing/2014/main" id="{7E615BAC-9E69-D47E-A94C-D86DA21F8B35}"/>
              </a:ext>
            </a:extLst>
          </p:cNvPr>
          <p:cNvGrpSpPr/>
          <p:nvPr/>
        </p:nvGrpSpPr>
        <p:grpSpPr>
          <a:xfrm>
            <a:off x="2444749" y="1583125"/>
            <a:ext cx="843870" cy="3938092"/>
            <a:chOff x="2415677" y="1583125"/>
            <a:chExt cx="872943" cy="3938092"/>
          </a:xfrm>
        </p:grpSpPr>
        <p:cxnSp>
          <p:nvCxnSpPr>
            <p:cNvPr id="4" name="Google Shape;148;p17">
              <a:extLst>
                <a:ext uri="{FF2B5EF4-FFF2-40B4-BE49-F238E27FC236}">
                  <a16:creationId xmlns:a16="http://schemas.microsoft.com/office/drawing/2014/main" id="{A8C6DF8A-E60C-22AB-822E-3E250DA31DBB}"/>
                </a:ext>
              </a:extLst>
            </p:cNvPr>
            <p:cNvCxnSpPr/>
            <p:nvPr/>
          </p:nvCxnSpPr>
          <p:spPr>
            <a:xfrm rot="-5400000">
              <a:off x="2111336" y="2228725"/>
              <a:ext cx="1788600" cy="497400"/>
            </a:xfrm>
            <a:prstGeom prst="bentConnector2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" name="Google Shape;149;p17">
              <a:extLst>
                <a:ext uri="{FF2B5EF4-FFF2-40B4-BE49-F238E27FC236}">
                  <a16:creationId xmlns:a16="http://schemas.microsoft.com/office/drawing/2014/main" id="{52876801-2CBC-B937-09C4-87D15E13AAEE}"/>
                </a:ext>
              </a:extLst>
            </p:cNvPr>
            <p:cNvCxnSpPr/>
            <p:nvPr/>
          </p:nvCxnSpPr>
          <p:spPr>
            <a:xfrm rot="-5400000" flipH="1">
              <a:off x="1948670" y="4181267"/>
              <a:ext cx="2149500" cy="530400"/>
            </a:xfrm>
            <a:prstGeom prst="bentConnector2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" name="Google Shape;150;p17">
              <a:extLst>
                <a:ext uri="{FF2B5EF4-FFF2-40B4-BE49-F238E27FC236}">
                  <a16:creationId xmlns:a16="http://schemas.microsoft.com/office/drawing/2014/main" id="{19059226-BE40-954A-C0E8-32826314F86F}"/>
                </a:ext>
              </a:extLst>
            </p:cNvPr>
            <p:cNvCxnSpPr/>
            <p:nvPr/>
          </p:nvCxnSpPr>
          <p:spPr>
            <a:xfrm>
              <a:off x="2753371" y="2638425"/>
              <a:ext cx="497343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151;p17">
              <a:extLst>
                <a:ext uri="{FF2B5EF4-FFF2-40B4-BE49-F238E27FC236}">
                  <a16:creationId xmlns:a16="http://schemas.microsoft.com/office/drawing/2014/main" id="{9F365CA2-17DA-E95E-F3C2-AB10BDC11B5D}"/>
                </a:ext>
              </a:extLst>
            </p:cNvPr>
            <p:cNvCxnSpPr/>
            <p:nvPr/>
          </p:nvCxnSpPr>
          <p:spPr>
            <a:xfrm>
              <a:off x="2760416" y="4528354"/>
              <a:ext cx="497343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52;p17">
              <a:extLst>
                <a:ext uri="{FF2B5EF4-FFF2-40B4-BE49-F238E27FC236}">
                  <a16:creationId xmlns:a16="http://schemas.microsoft.com/office/drawing/2014/main" id="{1DB41E0E-0161-478C-2691-09E11617FD8E}"/>
                </a:ext>
              </a:extLst>
            </p:cNvPr>
            <p:cNvCxnSpPr/>
            <p:nvPr/>
          </p:nvCxnSpPr>
          <p:spPr>
            <a:xfrm>
              <a:off x="2415677" y="3575050"/>
              <a:ext cx="835036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1" name="Google Shape;140;p17">
            <a:extLst>
              <a:ext uri="{FF2B5EF4-FFF2-40B4-BE49-F238E27FC236}">
                <a16:creationId xmlns:a16="http://schemas.microsoft.com/office/drawing/2014/main" id="{4D921DA5-FD28-31CA-995D-E62665C84D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5477" y="1213679"/>
            <a:ext cx="796921" cy="738893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rgbClr val="A8D08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" name="Google Shape;141;p17">
            <a:extLst>
              <a:ext uri="{FF2B5EF4-FFF2-40B4-BE49-F238E27FC236}">
                <a16:creationId xmlns:a16="http://schemas.microsoft.com/office/drawing/2014/main" id="{F14861B8-612F-348A-4FB2-79935212D5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009" r="6125"/>
          <a:stretch/>
        </p:blipFill>
        <p:spPr>
          <a:xfrm>
            <a:off x="3250713" y="2166182"/>
            <a:ext cx="788985" cy="745444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" name="Google Shape;142;p17">
            <a:extLst>
              <a:ext uri="{FF2B5EF4-FFF2-40B4-BE49-F238E27FC236}">
                <a16:creationId xmlns:a16="http://schemas.microsoft.com/office/drawing/2014/main" id="{195AA966-FD44-238F-B728-4B5607B5A19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8618" y="3161220"/>
            <a:ext cx="753036" cy="739283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4" name="Google Shape;143;p17">
            <a:extLst>
              <a:ext uri="{FF2B5EF4-FFF2-40B4-BE49-F238E27FC236}">
                <a16:creationId xmlns:a16="http://schemas.microsoft.com/office/drawing/2014/main" id="{9FDCD689-7A35-C867-7A2E-764FB07E8F1A}"/>
              </a:ext>
            </a:extLst>
          </p:cNvPr>
          <p:cNvGrpSpPr/>
          <p:nvPr/>
        </p:nvGrpSpPr>
        <p:grpSpPr>
          <a:xfrm>
            <a:off x="3260701" y="4143226"/>
            <a:ext cx="753036" cy="753036"/>
            <a:chOff x="1815447" y="4074674"/>
            <a:chExt cx="753036" cy="753036"/>
          </a:xfrm>
        </p:grpSpPr>
        <p:pic>
          <p:nvPicPr>
            <p:cNvPr id="15" name="Google Shape;144;p17">
              <a:extLst>
                <a:ext uri="{FF2B5EF4-FFF2-40B4-BE49-F238E27FC236}">
                  <a16:creationId xmlns:a16="http://schemas.microsoft.com/office/drawing/2014/main" id="{39E0F3F8-9BA6-C030-B0A0-36FCFD90D058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39689" y="4205919"/>
              <a:ext cx="189239" cy="171428"/>
            </a:xfrm>
            <a:prstGeom prst="rect">
              <a:avLst/>
            </a:prstGeom>
            <a:noFill/>
            <a:ln w="38100" cap="flat" cmpd="sng">
              <a:solidFill>
                <a:srgbClr val="F4B08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6" name="Google Shape;145;p17" descr="Consultor seguridad alimentaria - Quienes somos - Garat Consultores">
              <a:extLst>
                <a:ext uri="{FF2B5EF4-FFF2-40B4-BE49-F238E27FC236}">
                  <a16:creationId xmlns:a16="http://schemas.microsoft.com/office/drawing/2014/main" id="{1EF4DFD8-4ED0-1D93-8C5F-936830D2C9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815447" y="4074674"/>
              <a:ext cx="753036" cy="753036"/>
            </a:xfrm>
            <a:prstGeom prst="rect">
              <a:avLst/>
            </a:prstGeom>
            <a:noFill/>
            <a:ln w="38100" cap="flat" cmpd="sng">
              <a:solidFill>
                <a:srgbClr val="F4B08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17" name="Google Shape;146;p17">
            <a:extLst>
              <a:ext uri="{FF2B5EF4-FFF2-40B4-BE49-F238E27FC236}">
                <a16:creationId xmlns:a16="http://schemas.microsoft.com/office/drawing/2014/main" id="{4855AA7F-60C8-CAB5-CA80-27922B39840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88619" y="5198051"/>
            <a:ext cx="685564" cy="646332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" name="Google Shape;135;p17">
            <a:extLst>
              <a:ext uri="{FF2B5EF4-FFF2-40B4-BE49-F238E27FC236}">
                <a16:creationId xmlns:a16="http://schemas.microsoft.com/office/drawing/2014/main" id="{40C2335A-2E5C-3EB3-518F-0C2A97378B0D}"/>
              </a:ext>
            </a:extLst>
          </p:cNvPr>
          <p:cNvSpPr/>
          <p:nvPr/>
        </p:nvSpPr>
        <p:spPr>
          <a:xfrm>
            <a:off x="4148748" y="1178133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Unidad </a:t>
            </a:r>
            <a:r>
              <a:rPr lang="es-EC" dirty="0">
                <a:solidFill>
                  <a:schemeClr val="dk1"/>
                </a:solidFill>
              </a:rPr>
              <a:t>de Sanidad </a:t>
            </a:r>
            <a:r>
              <a:rPr lang="es-EC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Animal: Emisión de CZE, certificados de producción y movilidad – funcionamiento, capacitaciones, atención eventos zoosanitarios, inspecciones a predios pecuarios, vacunación contra fiebre aftosa, permiso de funcionamiento  para ferias de exposición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36;p17">
            <a:extLst>
              <a:ext uri="{FF2B5EF4-FFF2-40B4-BE49-F238E27FC236}">
                <a16:creationId xmlns:a16="http://schemas.microsoft.com/office/drawing/2014/main" id="{E643DCFA-14BC-3FC5-793E-4AC65372684E}"/>
              </a:ext>
            </a:extLst>
          </p:cNvPr>
          <p:cNvSpPr/>
          <p:nvPr/>
        </p:nvSpPr>
        <p:spPr>
          <a:xfrm>
            <a:off x="4148748" y="2143413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dirty="0">
                <a:solidFill>
                  <a:schemeClr val="dk1"/>
                </a:solidFill>
              </a:rPr>
              <a:t>Unidad de Sanidad Vegetal: protocolo de escamas y cochinillas, CFE, permiso fitosanitario de importación, capacitaciones, monitoreo de cultivos, DDA</a:t>
            </a:r>
            <a:r>
              <a:rPr lang="es-EC" sz="14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2D2D8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37;p17">
            <a:extLst>
              <a:ext uri="{FF2B5EF4-FFF2-40B4-BE49-F238E27FC236}">
                <a16:creationId xmlns:a16="http://schemas.microsoft.com/office/drawing/2014/main" id="{7A9F1833-7D95-D34F-12C2-94D0E3B98085}"/>
              </a:ext>
            </a:extLst>
          </p:cNvPr>
          <p:cNvSpPr/>
          <p:nvPr/>
        </p:nvSpPr>
        <p:spPr>
          <a:xfrm>
            <a:off x="4148748" y="3129550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dirty="0">
                <a:solidFill>
                  <a:schemeClr val="dk1"/>
                </a:solidFill>
              </a:rPr>
              <a:t>Unidad de Registro de Insumos Agropecuarios: registro de almacenes nuevos, registro de empresas fertilizantes, capacitaciones, atención de trámites de plaguicidas.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2" name="Google Shape;138;p17">
            <a:extLst>
              <a:ext uri="{FF2B5EF4-FFF2-40B4-BE49-F238E27FC236}">
                <a16:creationId xmlns:a16="http://schemas.microsoft.com/office/drawing/2014/main" id="{6C8408AE-CBF4-39D1-FBEF-4EFD1618CA47}"/>
              </a:ext>
            </a:extLst>
          </p:cNvPr>
          <p:cNvSpPr/>
          <p:nvPr/>
        </p:nvSpPr>
        <p:spPr>
          <a:xfrm>
            <a:off x="4148748" y="4128696"/>
            <a:ext cx="6794367" cy="799316"/>
          </a:xfrm>
          <a:custGeom>
            <a:avLst/>
            <a:gdLst/>
            <a:ahLst/>
            <a:cxnLst/>
            <a:rect l="l" t="t" r="r" b="b"/>
            <a:pathLst>
              <a:path w="6794367" h="799316" extrusionOk="0">
                <a:moveTo>
                  <a:pt x="0" y="0"/>
                </a:moveTo>
                <a:lnTo>
                  <a:pt x="6794367" y="0"/>
                </a:lnTo>
                <a:lnTo>
                  <a:pt x="6794367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solidFill>
                  <a:schemeClr val="dk1"/>
                </a:solidFill>
              </a:rPr>
              <a:t>Inocuidad de los Alimentos: capacitaciones, registros de medios de transporte de carne y leche, certificación de UPAS bajo BPA esquema nacional y equivalencia, atención a denuncias, operativos de control de origen de productos y subproductos cárnicos.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3" name="Google Shape;139;p17">
            <a:extLst>
              <a:ext uri="{FF2B5EF4-FFF2-40B4-BE49-F238E27FC236}">
                <a16:creationId xmlns:a16="http://schemas.microsoft.com/office/drawing/2014/main" id="{82DBF4D2-E27F-1137-4CB8-8E1380C60C4E}"/>
              </a:ext>
            </a:extLst>
          </p:cNvPr>
          <p:cNvSpPr/>
          <p:nvPr/>
        </p:nvSpPr>
        <p:spPr>
          <a:xfrm>
            <a:off x="4148748" y="5127842"/>
            <a:ext cx="6761962" cy="799316"/>
          </a:xfrm>
          <a:custGeom>
            <a:avLst/>
            <a:gdLst/>
            <a:ahLst/>
            <a:cxnLst/>
            <a:rect l="l" t="t" r="r" b="b"/>
            <a:pathLst>
              <a:path w="6761962" h="799316" extrusionOk="0">
                <a:moveTo>
                  <a:pt x="0" y="0"/>
                </a:moveTo>
                <a:lnTo>
                  <a:pt x="6761962" y="0"/>
                </a:lnTo>
                <a:lnTo>
                  <a:pt x="6761962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dirty="0">
                <a:solidFill>
                  <a:schemeClr val="dk1"/>
                </a:solidFill>
              </a:rPr>
              <a:t>Laboratorio: Análisis de entomología, diagnóstico animal, y en Loja </a:t>
            </a:r>
            <a:r>
              <a:rPr lang="es-EC" dirty="0" err="1">
                <a:solidFill>
                  <a:schemeClr val="dk1"/>
                </a:solidFill>
              </a:rPr>
              <a:t>nematología</a:t>
            </a:r>
            <a:r>
              <a:rPr lang="es-EC" dirty="0">
                <a:solidFill>
                  <a:schemeClr val="dk1"/>
                </a:solidFill>
              </a:rPr>
              <a:t>, entomología, fitopatología y diagnóstico animal</a:t>
            </a:r>
            <a:r>
              <a:rPr lang="es-EC" sz="14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400" b="0" i="0" u="none" strike="noStrike" cap="none" dirty="0">
              <a:solidFill>
                <a:srgbClr val="2D2D8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5A8CB34-961F-A0BB-D9AC-5E16B7753BC4}"/>
              </a:ext>
            </a:extLst>
          </p:cNvPr>
          <p:cNvSpPr/>
          <p:nvPr/>
        </p:nvSpPr>
        <p:spPr>
          <a:xfrm>
            <a:off x="625667" y="3161220"/>
            <a:ext cx="1711988" cy="767644"/>
          </a:xfrm>
          <a:prstGeom prst="roundRect">
            <a:avLst/>
          </a:prstGeom>
          <a:solidFill>
            <a:srgbClr val="4C3DA8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UNIDADES  SUSTANTIVAS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59163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855A6453-66F4-0AA3-0BA4-FF0C082C1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2A059BB2-0B4A-8D4B-3503-F9D38F7CEA79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Asignación presupuestaria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1E890F6-0C30-C637-7107-567780DC8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442" y="1326204"/>
            <a:ext cx="3931766" cy="3931766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58B6815-0A42-FD9B-C201-9854BD213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1495"/>
              </p:ext>
            </p:extLst>
          </p:nvPr>
        </p:nvGraphicFramePr>
        <p:xfrm>
          <a:off x="828129" y="2063916"/>
          <a:ext cx="5853961" cy="25391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18443">
                  <a:extLst>
                    <a:ext uri="{9D8B030D-6E8A-4147-A177-3AD203B41FA5}">
                      <a16:colId xmlns:a16="http://schemas.microsoft.com/office/drawing/2014/main" val="873698822"/>
                    </a:ext>
                  </a:extLst>
                </a:gridCol>
                <a:gridCol w="1481959">
                  <a:extLst>
                    <a:ext uri="{9D8B030D-6E8A-4147-A177-3AD203B41FA5}">
                      <a16:colId xmlns:a16="http://schemas.microsoft.com/office/drawing/2014/main" val="1250648947"/>
                    </a:ext>
                  </a:extLst>
                </a:gridCol>
                <a:gridCol w="1340069">
                  <a:extLst>
                    <a:ext uri="{9D8B030D-6E8A-4147-A177-3AD203B41FA5}">
                      <a16:colId xmlns:a16="http://schemas.microsoft.com/office/drawing/2014/main" val="433052145"/>
                    </a:ext>
                  </a:extLst>
                </a:gridCol>
                <a:gridCol w="1513490">
                  <a:extLst>
                    <a:ext uri="{9D8B030D-6E8A-4147-A177-3AD203B41FA5}">
                      <a16:colId xmlns:a16="http://schemas.microsoft.com/office/drawing/2014/main" val="3155879838"/>
                    </a:ext>
                  </a:extLst>
                </a:gridCol>
              </a:tblGrid>
              <a:tr h="507824">
                <a:tc>
                  <a:txBody>
                    <a:bodyPr/>
                    <a:lstStyle/>
                    <a:p>
                      <a:pPr rtl="0" fontAlgn="ctr"/>
                      <a:r>
                        <a:rPr lang="es-EC" sz="1200" b="1" dirty="0">
                          <a:solidFill>
                            <a:srgbClr val="2D2D8C"/>
                          </a:solidFill>
                          <a:effectLst/>
                        </a:rPr>
                        <a:t>ZONA/PROVINCIA</a:t>
                      </a:r>
                      <a:endParaRPr lang="es-EC" sz="1200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s-EC" sz="1200" b="1" dirty="0">
                          <a:solidFill>
                            <a:srgbClr val="2D2D8C"/>
                          </a:solidFill>
                          <a:effectLst/>
                        </a:rPr>
                        <a:t>PRESUPUESTO CODIFICADO</a:t>
                      </a:r>
                      <a:endParaRPr lang="es-EC" sz="1200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s-EC" sz="1200" b="1" dirty="0">
                          <a:solidFill>
                            <a:srgbClr val="2D2D8C"/>
                          </a:solidFill>
                          <a:effectLst/>
                        </a:rPr>
                        <a:t>PRESUPUESTO EJECUTADO</a:t>
                      </a:r>
                      <a:endParaRPr lang="es-EC" sz="1200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s-EC" sz="1200" b="1" dirty="0">
                          <a:solidFill>
                            <a:srgbClr val="2D2D8C"/>
                          </a:solidFill>
                          <a:effectLst/>
                        </a:rPr>
                        <a:t>PORCENTAJE EJECUTADO</a:t>
                      </a:r>
                      <a:endParaRPr lang="es-EC" sz="1200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877354411"/>
                  </a:ext>
                </a:extLst>
              </a:tr>
              <a:tr h="507824">
                <a:tc>
                  <a:txBody>
                    <a:bodyPr/>
                    <a:lstStyle/>
                    <a:p>
                      <a:pPr rtl="0" fontAlgn="ctr"/>
                      <a:r>
                        <a:rPr lang="es-EC" b="1" dirty="0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 dirty="0">
                          <a:solidFill>
                            <a:srgbClr val="2D2D8C"/>
                          </a:solidFill>
                          <a:effectLst/>
                        </a:rPr>
                        <a:t>$63.013,50</a:t>
                      </a:r>
                      <a:endParaRPr lang="es-EC" b="0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$34.971,18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 dirty="0">
                          <a:solidFill>
                            <a:srgbClr val="2D2D8C"/>
                          </a:solidFill>
                          <a:effectLst/>
                        </a:rPr>
                        <a:t>55,50%</a:t>
                      </a:r>
                      <a:endParaRPr lang="es-EC" b="0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439277517"/>
                  </a:ext>
                </a:extLst>
              </a:tr>
              <a:tr h="507824">
                <a:tc>
                  <a:txBody>
                    <a:bodyPr/>
                    <a:lstStyle/>
                    <a:p>
                      <a:pPr rtl="0" fontAlgn="ctr"/>
                      <a:r>
                        <a:rPr lang="es-EC" b="1" dirty="0">
                          <a:solidFill>
                            <a:srgbClr val="2D2D8C"/>
                          </a:solidFill>
                          <a:effectLst/>
                        </a:rPr>
                        <a:t>Loja</a:t>
                      </a:r>
                      <a:endParaRPr lang="es-EC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$53.864,92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$32.782,24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60,86%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2797782632"/>
                  </a:ext>
                </a:extLst>
              </a:tr>
              <a:tr h="507824">
                <a:tc>
                  <a:txBody>
                    <a:bodyPr/>
                    <a:lstStyle/>
                    <a:p>
                      <a:pPr rtl="0" fontAlgn="ctr"/>
                      <a:r>
                        <a:rPr lang="es-EC" b="1" dirty="0">
                          <a:solidFill>
                            <a:srgbClr val="2D2D8C"/>
                          </a:solidFill>
                          <a:effectLst/>
                        </a:rPr>
                        <a:t>Zamora Chinchipe</a:t>
                      </a:r>
                      <a:endParaRPr lang="es-EC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$23.944,48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$21.989,83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91,84%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339422427"/>
                  </a:ext>
                </a:extLst>
              </a:tr>
              <a:tr h="507824">
                <a:tc>
                  <a:txBody>
                    <a:bodyPr/>
                    <a:lstStyle/>
                    <a:p>
                      <a:pPr rtl="0" fontAlgn="ctr"/>
                      <a:r>
                        <a:rPr lang="es-EC" b="1" dirty="0">
                          <a:solidFill>
                            <a:srgbClr val="2D2D8C"/>
                          </a:solidFill>
                          <a:effectLst/>
                        </a:rPr>
                        <a:t>Zona 7</a:t>
                      </a:r>
                      <a:endParaRPr lang="es-EC" b="1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$140.822,90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>
                          <a:solidFill>
                            <a:srgbClr val="2D2D8C"/>
                          </a:solidFill>
                          <a:effectLst/>
                        </a:rPr>
                        <a:t>$89.743,25</a:t>
                      </a:r>
                      <a:endParaRPr lang="es-EC" b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b="0" dirty="0">
                          <a:solidFill>
                            <a:srgbClr val="2D2D8C"/>
                          </a:solidFill>
                          <a:effectLst/>
                        </a:rPr>
                        <a:t>63,73%</a:t>
                      </a:r>
                      <a:endParaRPr lang="es-EC" b="0" dirty="0">
                        <a:solidFill>
                          <a:srgbClr val="2D2D8C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3524971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17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B4D2B0B0-D01A-064D-087F-265CFC4E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17C09740-385C-83E4-B5C7-5B1C22A0061C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Alianzas estratégicas 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3" name="Google Shape;169;p18" descr="Cliente">
            <a:extLst>
              <a:ext uri="{FF2B5EF4-FFF2-40B4-BE49-F238E27FC236}">
                <a16:creationId xmlns:a16="http://schemas.microsoft.com/office/drawing/2014/main" id="{50F54806-4867-A8EF-E80C-4B02A1E8DA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5199" y="927738"/>
            <a:ext cx="1856952" cy="748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0;p18" descr="Home | IICA learning">
            <a:extLst>
              <a:ext uri="{FF2B5EF4-FFF2-40B4-BE49-F238E27FC236}">
                <a16:creationId xmlns:a16="http://schemas.microsoft.com/office/drawing/2014/main" id="{4C62626F-B48B-3443-A7C0-B7CE770102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63479" y="1051477"/>
            <a:ext cx="993221" cy="35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1;p18" descr="Inicio | Organización de las Naciones Unidas para la Alimentación y la  Agricultura | Tecnologias de la comunicacion, Curriculo educativo, Naciones  unidas">
            <a:extLst>
              <a:ext uri="{FF2B5EF4-FFF2-40B4-BE49-F238E27FC236}">
                <a16:creationId xmlns:a16="http://schemas.microsoft.com/office/drawing/2014/main" id="{5F1C6A13-44A5-7050-1398-EB744907E32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22986" y="1500203"/>
            <a:ext cx="353028" cy="35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;p18" descr="GAD Provincial de El Oro">
            <a:extLst>
              <a:ext uri="{FF2B5EF4-FFF2-40B4-BE49-F238E27FC236}">
                <a16:creationId xmlns:a16="http://schemas.microsoft.com/office/drawing/2014/main" id="{1794E64F-2B1A-5590-F374-C7447D1182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94230" y="1551384"/>
            <a:ext cx="1143694" cy="65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3;p18" descr="No hay ninguna descripción de la foto disponible.">
            <a:extLst>
              <a:ext uri="{FF2B5EF4-FFF2-40B4-BE49-F238E27FC236}">
                <a16:creationId xmlns:a16="http://schemas.microsoft.com/office/drawing/2014/main" id="{0857E0CF-EBC3-2B8F-D8B3-4A8D180BEB1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802" t="23983" r="5231" b="21267"/>
          <a:stretch/>
        </p:blipFill>
        <p:spPr>
          <a:xfrm>
            <a:off x="8055439" y="1653639"/>
            <a:ext cx="849650" cy="51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7;p18" descr="No hay ninguna descripción de la foto disponible.">
            <a:extLst>
              <a:ext uri="{FF2B5EF4-FFF2-40B4-BE49-F238E27FC236}">
                <a16:creationId xmlns:a16="http://schemas.microsoft.com/office/drawing/2014/main" id="{2B83D601-EE87-0304-8845-699266161AE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2870" t="21233" r="14726" b="17061"/>
          <a:stretch/>
        </p:blipFill>
        <p:spPr>
          <a:xfrm>
            <a:off x="7417437" y="3029413"/>
            <a:ext cx="718724" cy="612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78;p18" descr="MINISTERIO DE AGRICULTURA Y GANADERÍA – MAG | fieds.org">
            <a:extLst>
              <a:ext uri="{FF2B5EF4-FFF2-40B4-BE49-F238E27FC236}">
                <a16:creationId xmlns:a16="http://schemas.microsoft.com/office/drawing/2014/main" id="{A68E14B1-CE2F-A7F8-9849-6D73B1595CA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t="25689" b="32414"/>
          <a:stretch/>
        </p:blipFill>
        <p:spPr>
          <a:xfrm>
            <a:off x="8197030" y="2870236"/>
            <a:ext cx="2358947" cy="509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9;p18" descr="Logos | UTPL">
            <a:extLst>
              <a:ext uri="{FF2B5EF4-FFF2-40B4-BE49-F238E27FC236}">
                <a16:creationId xmlns:a16="http://schemas.microsoft.com/office/drawing/2014/main" id="{D93F5B2C-7A75-EEC9-6449-27F3B7B322F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2826" t="7181" r="5757" b="5142"/>
          <a:stretch/>
        </p:blipFill>
        <p:spPr>
          <a:xfrm>
            <a:off x="6984183" y="3592841"/>
            <a:ext cx="1585232" cy="611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80;p18" descr="Biblioteca Universidad Nacional de Loja Koha">
            <a:extLst>
              <a:ext uri="{FF2B5EF4-FFF2-40B4-BE49-F238E27FC236}">
                <a16:creationId xmlns:a16="http://schemas.microsoft.com/office/drawing/2014/main" id="{E6E5732A-A6D3-8042-27BF-A23E356EF908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14965" y="3678520"/>
            <a:ext cx="1785589" cy="563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74;p18" descr="MINISTERIO DE AGRICULTURA Y GANADERÍA – MAG | fieds.org">
            <a:extLst>
              <a:ext uri="{FF2B5EF4-FFF2-40B4-BE49-F238E27FC236}">
                <a16:creationId xmlns:a16="http://schemas.microsoft.com/office/drawing/2014/main" id="{71CD2F17-7F87-EEFB-85A7-5DBD4668C41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t="25689" b="32414"/>
          <a:stretch/>
        </p:blipFill>
        <p:spPr>
          <a:xfrm>
            <a:off x="6956687" y="4639984"/>
            <a:ext cx="2358947" cy="509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5;p18" descr="Agropzachin EP | Zumbi">
            <a:extLst>
              <a:ext uri="{FF2B5EF4-FFF2-40B4-BE49-F238E27FC236}">
                <a16:creationId xmlns:a16="http://schemas.microsoft.com/office/drawing/2014/main" id="{718DCFF8-CA9B-E61C-F161-2F678E12FEBB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359498" y="5066636"/>
            <a:ext cx="726977" cy="62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6;p18">
            <a:extLst>
              <a:ext uri="{FF2B5EF4-FFF2-40B4-BE49-F238E27FC236}">
                <a16:creationId xmlns:a16="http://schemas.microsoft.com/office/drawing/2014/main" id="{29E72D58-976E-C99E-73F8-6042CC047A29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84004" y="5157316"/>
            <a:ext cx="1785589" cy="7489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9BA86E23-6B55-EB55-E9E2-A6240E95D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040250"/>
              </p:ext>
            </p:extLst>
          </p:nvPr>
        </p:nvGraphicFramePr>
        <p:xfrm>
          <a:off x="533094" y="756502"/>
          <a:ext cx="72048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6665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7358B03E-EB04-6125-3323-D1BDE244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54F2E40B-66C4-5C54-8FD7-479A7FDDF6CD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Trabajo Interinstitucional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pSp>
        <p:nvGrpSpPr>
          <p:cNvPr id="2" name="Google Shape;187;p19">
            <a:extLst>
              <a:ext uri="{FF2B5EF4-FFF2-40B4-BE49-F238E27FC236}">
                <a16:creationId xmlns:a16="http://schemas.microsoft.com/office/drawing/2014/main" id="{46972F7E-127F-8C02-C8DF-C25D8067F3AC}"/>
              </a:ext>
            </a:extLst>
          </p:cNvPr>
          <p:cNvGrpSpPr/>
          <p:nvPr/>
        </p:nvGrpSpPr>
        <p:grpSpPr>
          <a:xfrm>
            <a:off x="556070" y="1363133"/>
            <a:ext cx="10844023" cy="4008967"/>
            <a:chOff x="4504" y="0"/>
            <a:chExt cx="10844023" cy="4008967"/>
          </a:xfrm>
        </p:grpSpPr>
        <p:sp>
          <p:nvSpPr>
            <p:cNvPr id="3" name="Google Shape;188;p19">
              <a:extLst>
                <a:ext uri="{FF2B5EF4-FFF2-40B4-BE49-F238E27FC236}">
                  <a16:creationId xmlns:a16="http://schemas.microsoft.com/office/drawing/2014/main" id="{16906D96-65F3-2025-BC92-53DC6CB74FF0}"/>
                </a:ext>
              </a:extLst>
            </p:cNvPr>
            <p:cNvSpPr/>
            <p:nvPr/>
          </p:nvSpPr>
          <p:spPr>
            <a:xfrm>
              <a:off x="4504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89;p19">
              <a:extLst>
                <a:ext uri="{FF2B5EF4-FFF2-40B4-BE49-F238E27FC236}">
                  <a16:creationId xmlns:a16="http://schemas.microsoft.com/office/drawing/2014/main" id="{1EEB910B-E14C-6511-F565-664030689777}"/>
                </a:ext>
              </a:extLst>
            </p:cNvPr>
            <p:cNvSpPr txBox="1"/>
            <p:nvPr/>
          </p:nvSpPr>
          <p:spPr>
            <a:xfrm>
              <a:off x="4504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Servicio Nacional de Aduanas del Ecuador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90;p19">
              <a:extLst>
                <a:ext uri="{FF2B5EF4-FFF2-40B4-BE49-F238E27FC236}">
                  <a16:creationId xmlns:a16="http://schemas.microsoft.com/office/drawing/2014/main" id="{362440DC-EA1D-A805-9B09-C6B8E49CA64E}"/>
                </a:ext>
              </a:extLst>
            </p:cNvPr>
            <p:cNvSpPr/>
            <p:nvPr/>
          </p:nvSpPr>
          <p:spPr>
            <a:xfrm>
              <a:off x="92166" y="240538"/>
              <a:ext cx="1334986" cy="1334986"/>
            </a:xfrm>
            <a:prstGeom prst="ellipse">
              <a:avLst/>
            </a:prstGeom>
            <a:blipFill rotWithShape="1">
              <a:blip r:embed="rId4">
                <a:alphaModFix amt="98000"/>
              </a:blip>
              <a:stretch>
                <a:fillRect l="3087" t="1449" r="3086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91;p19">
              <a:extLst>
                <a:ext uri="{FF2B5EF4-FFF2-40B4-BE49-F238E27FC236}">
                  <a16:creationId xmlns:a16="http://schemas.microsoft.com/office/drawing/2014/main" id="{EA09F530-FA2D-170D-BD2E-B5FE8A067833}"/>
                </a:ext>
              </a:extLst>
            </p:cNvPr>
            <p:cNvSpPr/>
            <p:nvPr/>
          </p:nvSpPr>
          <p:spPr>
            <a:xfrm>
              <a:off x="1560123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5BAC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192;p19">
              <a:extLst>
                <a:ext uri="{FF2B5EF4-FFF2-40B4-BE49-F238E27FC236}">
                  <a16:creationId xmlns:a16="http://schemas.microsoft.com/office/drawing/2014/main" id="{898AAD7D-07C3-1B7E-EF2D-2FE2D14D2802}"/>
                </a:ext>
              </a:extLst>
            </p:cNvPr>
            <p:cNvSpPr txBox="1"/>
            <p:nvPr/>
          </p:nvSpPr>
          <p:spPr>
            <a:xfrm>
              <a:off x="1560123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Servicios de Rentas Internas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93;p19">
              <a:extLst>
                <a:ext uri="{FF2B5EF4-FFF2-40B4-BE49-F238E27FC236}">
                  <a16:creationId xmlns:a16="http://schemas.microsoft.com/office/drawing/2014/main" id="{EDE69EFA-E941-C20D-5BE5-90F7F4995EB8}"/>
                </a:ext>
              </a:extLst>
            </p:cNvPr>
            <p:cNvSpPr/>
            <p:nvPr/>
          </p:nvSpPr>
          <p:spPr>
            <a:xfrm>
              <a:off x="1647785" y="240538"/>
              <a:ext cx="1334986" cy="133498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3087" t="1449" r="3086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94;p19">
              <a:extLst>
                <a:ext uri="{FF2B5EF4-FFF2-40B4-BE49-F238E27FC236}">
                  <a16:creationId xmlns:a16="http://schemas.microsoft.com/office/drawing/2014/main" id="{5A5D9775-D46C-8A99-7924-484269E4883C}"/>
                </a:ext>
              </a:extLst>
            </p:cNvPr>
            <p:cNvSpPr/>
            <p:nvPr/>
          </p:nvSpPr>
          <p:spPr>
            <a:xfrm>
              <a:off x="3115742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0C9B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5;p19">
              <a:extLst>
                <a:ext uri="{FF2B5EF4-FFF2-40B4-BE49-F238E27FC236}">
                  <a16:creationId xmlns:a16="http://schemas.microsoft.com/office/drawing/2014/main" id="{96286007-91E1-E53D-BDFB-C614BEB9B738}"/>
                </a:ext>
              </a:extLst>
            </p:cNvPr>
            <p:cNvSpPr txBox="1"/>
            <p:nvPr/>
          </p:nvSpPr>
          <p:spPr>
            <a:xfrm>
              <a:off x="3115742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Agencia Nacional de Regulación, Control y Vigilancia Sanitaria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96;p19">
              <a:extLst>
                <a:ext uri="{FF2B5EF4-FFF2-40B4-BE49-F238E27FC236}">
                  <a16:creationId xmlns:a16="http://schemas.microsoft.com/office/drawing/2014/main" id="{1AF4A9A9-ECC5-CA4D-476F-C4F9BB596D3A}"/>
                </a:ext>
              </a:extLst>
            </p:cNvPr>
            <p:cNvSpPr/>
            <p:nvPr/>
          </p:nvSpPr>
          <p:spPr>
            <a:xfrm>
              <a:off x="3203404" y="240538"/>
              <a:ext cx="1334986" cy="1334986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5786" r="-5784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97;p19">
              <a:extLst>
                <a:ext uri="{FF2B5EF4-FFF2-40B4-BE49-F238E27FC236}">
                  <a16:creationId xmlns:a16="http://schemas.microsoft.com/office/drawing/2014/main" id="{A82DA749-819A-119B-B295-15B47FE8F194}"/>
                </a:ext>
              </a:extLst>
            </p:cNvPr>
            <p:cNvSpPr/>
            <p:nvPr/>
          </p:nvSpPr>
          <p:spPr>
            <a:xfrm>
              <a:off x="4671361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CC3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8;p19">
              <a:extLst>
                <a:ext uri="{FF2B5EF4-FFF2-40B4-BE49-F238E27FC236}">
                  <a16:creationId xmlns:a16="http://schemas.microsoft.com/office/drawing/2014/main" id="{EC2AFD0B-5C3D-5F79-398E-00BB1DF10C46}"/>
                </a:ext>
              </a:extLst>
            </p:cNvPr>
            <p:cNvSpPr txBox="1"/>
            <p:nvPr/>
          </p:nvSpPr>
          <p:spPr>
            <a:xfrm>
              <a:off x="4671361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Ministerio de Agricultura y Ganadería 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9;p19">
              <a:extLst>
                <a:ext uri="{FF2B5EF4-FFF2-40B4-BE49-F238E27FC236}">
                  <a16:creationId xmlns:a16="http://schemas.microsoft.com/office/drawing/2014/main" id="{E511C511-B694-FAB3-941C-A46DA975A68D}"/>
                </a:ext>
              </a:extLst>
            </p:cNvPr>
            <p:cNvSpPr/>
            <p:nvPr/>
          </p:nvSpPr>
          <p:spPr>
            <a:xfrm>
              <a:off x="4759023" y="240538"/>
              <a:ext cx="1334986" cy="1334986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l="-28608" r="-28608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0;p19">
              <a:extLst>
                <a:ext uri="{FF2B5EF4-FFF2-40B4-BE49-F238E27FC236}">
                  <a16:creationId xmlns:a16="http://schemas.microsoft.com/office/drawing/2014/main" id="{C3160D34-FCB0-15DD-C244-BBA5BE39A46C}"/>
                </a:ext>
              </a:extLst>
            </p:cNvPr>
            <p:cNvSpPr/>
            <p:nvPr/>
          </p:nvSpPr>
          <p:spPr>
            <a:xfrm>
              <a:off x="6226980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8BD6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1;p19">
              <a:extLst>
                <a:ext uri="{FF2B5EF4-FFF2-40B4-BE49-F238E27FC236}">
                  <a16:creationId xmlns:a16="http://schemas.microsoft.com/office/drawing/2014/main" id="{9B60FA01-CA35-A989-E5A4-BFE370F77973}"/>
                </a:ext>
              </a:extLst>
            </p:cNvPr>
            <p:cNvSpPr txBox="1"/>
            <p:nvPr/>
          </p:nvSpPr>
          <p:spPr>
            <a:xfrm>
              <a:off x="6226980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Ministerio de Salud Pública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2;p19">
              <a:extLst>
                <a:ext uri="{FF2B5EF4-FFF2-40B4-BE49-F238E27FC236}">
                  <a16:creationId xmlns:a16="http://schemas.microsoft.com/office/drawing/2014/main" id="{1925BB80-21C2-6D01-E48D-2C1F8B4F7DBB}"/>
                </a:ext>
              </a:extLst>
            </p:cNvPr>
            <p:cNvSpPr/>
            <p:nvPr/>
          </p:nvSpPr>
          <p:spPr>
            <a:xfrm>
              <a:off x="6314642" y="240538"/>
              <a:ext cx="1334986" cy="1334986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l="-10856" t="1449" r="-10856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3;p19">
              <a:extLst>
                <a:ext uri="{FF2B5EF4-FFF2-40B4-BE49-F238E27FC236}">
                  <a16:creationId xmlns:a16="http://schemas.microsoft.com/office/drawing/2014/main" id="{A553D200-A44E-D7F8-CE0E-CE3BFCF7ED8A}"/>
                </a:ext>
              </a:extLst>
            </p:cNvPr>
            <p:cNvSpPr/>
            <p:nvPr/>
          </p:nvSpPr>
          <p:spPr>
            <a:xfrm>
              <a:off x="7782599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FB54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4;p19">
              <a:extLst>
                <a:ext uri="{FF2B5EF4-FFF2-40B4-BE49-F238E27FC236}">
                  <a16:creationId xmlns:a16="http://schemas.microsoft.com/office/drawing/2014/main" id="{56BA718F-720A-15AB-3D26-E68A151A3CAA}"/>
                </a:ext>
              </a:extLst>
            </p:cNvPr>
            <p:cNvSpPr txBox="1"/>
            <p:nvPr/>
          </p:nvSpPr>
          <p:spPr>
            <a:xfrm>
              <a:off x="7782599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Universidad Técnica Particular de Loja</a:t>
              </a: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3" name="Google Shape;205;p19">
              <a:extLst>
                <a:ext uri="{FF2B5EF4-FFF2-40B4-BE49-F238E27FC236}">
                  <a16:creationId xmlns:a16="http://schemas.microsoft.com/office/drawing/2014/main" id="{D90716FB-723F-6347-7C06-B561D3937C9C}"/>
                </a:ext>
              </a:extLst>
            </p:cNvPr>
            <p:cNvSpPr/>
            <p:nvPr/>
          </p:nvSpPr>
          <p:spPr>
            <a:xfrm>
              <a:off x="7870261" y="240538"/>
              <a:ext cx="1334986" cy="1334986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 l="1820" t="1449" r="1820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6;p19">
              <a:extLst>
                <a:ext uri="{FF2B5EF4-FFF2-40B4-BE49-F238E27FC236}">
                  <a16:creationId xmlns:a16="http://schemas.microsoft.com/office/drawing/2014/main" id="{5E7D24AC-F134-A4F9-63A5-41AD25CC8C9E}"/>
                </a:ext>
              </a:extLst>
            </p:cNvPr>
            <p:cNvSpPr/>
            <p:nvPr/>
          </p:nvSpPr>
          <p:spPr>
            <a:xfrm>
              <a:off x="9338218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6FAB4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7;p19">
              <a:extLst>
                <a:ext uri="{FF2B5EF4-FFF2-40B4-BE49-F238E27FC236}">
                  <a16:creationId xmlns:a16="http://schemas.microsoft.com/office/drawing/2014/main" id="{E33DF3B0-D685-1F08-8CAB-E98666C0EB95}"/>
                </a:ext>
              </a:extLst>
            </p:cNvPr>
            <p:cNvSpPr txBox="1"/>
            <p:nvPr/>
          </p:nvSpPr>
          <p:spPr>
            <a:xfrm>
              <a:off x="9338218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Fuerzas Armadas del Ecuador</a:t>
              </a: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6" name="Google Shape;208;p19">
              <a:extLst>
                <a:ext uri="{FF2B5EF4-FFF2-40B4-BE49-F238E27FC236}">
                  <a16:creationId xmlns:a16="http://schemas.microsoft.com/office/drawing/2014/main" id="{647A75BD-5A47-2D8B-0346-62EEA8D71FCE}"/>
                </a:ext>
              </a:extLst>
            </p:cNvPr>
            <p:cNvSpPr/>
            <p:nvPr/>
          </p:nvSpPr>
          <p:spPr>
            <a:xfrm>
              <a:off x="9425880" y="240538"/>
              <a:ext cx="1334986" cy="1334986"/>
            </a:xfrm>
            <a:prstGeom prst="ellipse">
              <a:avLst/>
            </a:prstGeom>
            <a:blipFill rotWithShape="1">
              <a:blip r:embed="rId10">
                <a:alphaModFix/>
              </a:blip>
              <a:stretch>
                <a:fillRect l="3087" t="1449" r="3086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9;p19">
              <a:extLst>
                <a:ext uri="{FF2B5EF4-FFF2-40B4-BE49-F238E27FC236}">
                  <a16:creationId xmlns:a16="http://schemas.microsoft.com/office/drawing/2014/main" id="{FF129307-A920-AFF3-C90E-0526158B2100}"/>
                </a:ext>
              </a:extLst>
            </p:cNvPr>
            <p:cNvSpPr/>
            <p:nvPr/>
          </p:nvSpPr>
          <p:spPr>
            <a:xfrm>
              <a:off x="434121" y="3207173"/>
              <a:ext cx="9984790" cy="601345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CFDEE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1974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B47CE2B6-E610-D66E-9A34-F3BD2C63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82385A58-19A5-3C17-2A2E-D5E2F303C526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Cooperación Internacional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pSp>
        <p:nvGrpSpPr>
          <p:cNvPr id="2" name="Google Shape;216;p20">
            <a:extLst>
              <a:ext uri="{FF2B5EF4-FFF2-40B4-BE49-F238E27FC236}">
                <a16:creationId xmlns:a16="http://schemas.microsoft.com/office/drawing/2014/main" id="{B0F29EFB-1CAC-91BB-D71B-606DE2B1721D}"/>
              </a:ext>
            </a:extLst>
          </p:cNvPr>
          <p:cNvGrpSpPr/>
          <p:nvPr/>
        </p:nvGrpSpPr>
        <p:grpSpPr>
          <a:xfrm>
            <a:off x="1442940" y="1413896"/>
            <a:ext cx="9306118" cy="4497871"/>
            <a:chOff x="3346" y="136"/>
            <a:chExt cx="9306118" cy="449787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" name="Google Shape;217;p20">
              <a:extLst>
                <a:ext uri="{FF2B5EF4-FFF2-40B4-BE49-F238E27FC236}">
                  <a16:creationId xmlns:a16="http://schemas.microsoft.com/office/drawing/2014/main" id="{870EFA83-2A3A-EF11-8886-21DDB91317DA}"/>
                </a:ext>
              </a:extLst>
            </p:cNvPr>
            <p:cNvSpPr/>
            <p:nvPr/>
          </p:nvSpPr>
          <p:spPr>
            <a:xfrm>
              <a:off x="3346" y="136"/>
              <a:ext cx="9306118" cy="1506702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4" name="Google Shape;218;p20">
              <a:extLst>
                <a:ext uri="{FF2B5EF4-FFF2-40B4-BE49-F238E27FC236}">
                  <a16:creationId xmlns:a16="http://schemas.microsoft.com/office/drawing/2014/main" id="{57A05E5F-4528-E86E-CD07-E011F513C81E}"/>
                </a:ext>
              </a:extLst>
            </p:cNvPr>
            <p:cNvSpPr txBox="1"/>
            <p:nvPr/>
          </p:nvSpPr>
          <p:spPr>
            <a:xfrm>
              <a:off x="47476" y="44266"/>
              <a:ext cx="9217858" cy="14184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82875" tIns="182875" rIns="182875" bIns="18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s-EC" sz="48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Cooperación Internacional</a:t>
              </a:r>
              <a:endParaRPr sz="48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19;p20">
              <a:extLst>
                <a:ext uri="{FF2B5EF4-FFF2-40B4-BE49-F238E27FC236}">
                  <a16:creationId xmlns:a16="http://schemas.microsoft.com/office/drawing/2014/main" id="{8CDDF488-A56F-3DCA-3C72-E0B8EC99A187}"/>
                </a:ext>
              </a:extLst>
            </p:cNvPr>
            <p:cNvSpPr/>
            <p:nvPr/>
          </p:nvSpPr>
          <p:spPr>
            <a:xfrm>
              <a:off x="12430" y="1681527"/>
              <a:ext cx="2931802" cy="1119917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7" name="Google Shape;220;p20">
              <a:extLst>
                <a:ext uri="{FF2B5EF4-FFF2-40B4-BE49-F238E27FC236}">
                  <a16:creationId xmlns:a16="http://schemas.microsoft.com/office/drawing/2014/main" id="{8C385FE5-83F5-24B0-4869-D08CEC42028D}"/>
                </a:ext>
              </a:extLst>
            </p:cNvPr>
            <p:cNvSpPr txBox="1"/>
            <p:nvPr/>
          </p:nvSpPr>
          <p:spPr>
            <a:xfrm>
              <a:off x="45231" y="1714328"/>
              <a:ext cx="2866200" cy="10543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endParaRPr sz="60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210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endParaRPr sz="60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21;p20">
              <a:extLst>
                <a:ext uri="{FF2B5EF4-FFF2-40B4-BE49-F238E27FC236}">
                  <a16:creationId xmlns:a16="http://schemas.microsoft.com/office/drawing/2014/main" id="{CEE00782-ED33-0751-FCA2-E61A617444EC}"/>
                </a:ext>
              </a:extLst>
            </p:cNvPr>
            <p:cNvSpPr/>
            <p:nvPr/>
          </p:nvSpPr>
          <p:spPr>
            <a:xfrm>
              <a:off x="12430" y="2976132"/>
              <a:ext cx="2931802" cy="1506702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0" name="Google Shape;222;p20">
              <a:extLst>
                <a:ext uri="{FF2B5EF4-FFF2-40B4-BE49-F238E27FC236}">
                  <a16:creationId xmlns:a16="http://schemas.microsoft.com/office/drawing/2014/main" id="{3DC49D22-A2BC-26A8-F5E6-B51DC674EFC0}"/>
                </a:ext>
              </a:extLst>
            </p:cNvPr>
            <p:cNvSpPr txBox="1"/>
            <p:nvPr/>
          </p:nvSpPr>
          <p:spPr>
            <a:xfrm>
              <a:off x="56560" y="3020262"/>
              <a:ext cx="2843542" cy="14184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Entrega de kits de bioseguridad.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Intercambio de experiencia internacional.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Simulacro de actuación Foc R4T.</a:t>
              </a:r>
              <a:endParaRPr sz="1600" b="0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23;p20">
              <a:extLst>
                <a:ext uri="{FF2B5EF4-FFF2-40B4-BE49-F238E27FC236}">
                  <a16:creationId xmlns:a16="http://schemas.microsoft.com/office/drawing/2014/main" id="{B283B604-2993-4EC8-3084-946CE3A91597}"/>
                </a:ext>
              </a:extLst>
            </p:cNvPr>
            <p:cNvSpPr/>
            <p:nvPr/>
          </p:nvSpPr>
          <p:spPr>
            <a:xfrm>
              <a:off x="3190504" y="1681527"/>
              <a:ext cx="2931802" cy="1135089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2" name="Google Shape;224;p20">
              <a:extLst>
                <a:ext uri="{FF2B5EF4-FFF2-40B4-BE49-F238E27FC236}">
                  <a16:creationId xmlns:a16="http://schemas.microsoft.com/office/drawing/2014/main" id="{BDC8EC42-2F0E-83AD-D94C-AAD1DA1608AD}"/>
                </a:ext>
              </a:extLst>
            </p:cNvPr>
            <p:cNvSpPr txBox="1"/>
            <p:nvPr/>
          </p:nvSpPr>
          <p:spPr>
            <a:xfrm>
              <a:off x="3223750" y="1714773"/>
              <a:ext cx="2865310" cy="1068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endParaRPr sz="60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25;p20">
              <a:extLst>
                <a:ext uri="{FF2B5EF4-FFF2-40B4-BE49-F238E27FC236}">
                  <a16:creationId xmlns:a16="http://schemas.microsoft.com/office/drawing/2014/main" id="{33EA6DEE-AD32-0A87-B5B7-7A2853422BA1}"/>
                </a:ext>
              </a:extLst>
            </p:cNvPr>
            <p:cNvSpPr/>
            <p:nvPr/>
          </p:nvSpPr>
          <p:spPr>
            <a:xfrm>
              <a:off x="3190504" y="2991305"/>
              <a:ext cx="2931802" cy="1506702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4" name="Google Shape;226;p20">
              <a:extLst>
                <a:ext uri="{FF2B5EF4-FFF2-40B4-BE49-F238E27FC236}">
                  <a16:creationId xmlns:a16="http://schemas.microsoft.com/office/drawing/2014/main" id="{4EC0F0B2-B2D5-FB55-028B-F10F3D322AE9}"/>
                </a:ext>
              </a:extLst>
            </p:cNvPr>
            <p:cNvSpPr txBox="1"/>
            <p:nvPr/>
          </p:nvSpPr>
          <p:spPr>
            <a:xfrm>
              <a:off x="3234634" y="3035435"/>
              <a:ext cx="2843542" cy="14184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Capacitaciones.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Talleres.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Entrega de materiales divulgativos.</a:t>
              </a:r>
              <a:endParaRPr sz="1600" b="0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27;p20">
              <a:extLst>
                <a:ext uri="{FF2B5EF4-FFF2-40B4-BE49-F238E27FC236}">
                  <a16:creationId xmlns:a16="http://schemas.microsoft.com/office/drawing/2014/main" id="{5429AF5E-E1A2-7254-059D-447744D3F6C3}"/>
                </a:ext>
              </a:extLst>
            </p:cNvPr>
            <p:cNvSpPr/>
            <p:nvPr/>
          </p:nvSpPr>
          <p:spPr>
            <a:xfrm>
              <a:off x="6368578" y="1681527"/>
              <a:ext cx="2931802" cy="1112022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6" name="Google Shape;228;p20">
              <a:extLst>
                <a:ext uri="{FF2B5EF4-FFF2-40B4-BE49-F238E27FC236}">
                  <a16:creationId xmlns:a16="http://schemas.microsoft.com/office/drawing/2014/main" id="{80280AC5-28DE-C2FD-8949-7506D3567DE1}"/>
                </a:ext>
              </a:extLst>
            </p:cNvPr>
            <p:cNvSpPr txBox="1"/>
            <p:nvPr/>
          </p:nvSpPr>
          <p:spPr>
            <a:xfrm>
              <a:off x="6401148" y="1714097"/>
              <a:ext cx="2866662" cy="10468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endParaRPr sz="60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29;p20">
              <a:extLst>
                <a:ext uri="{FF2B5EF4-FFF2-40B4-BE49-F238E27FC236}">
                  <a16:creationId xmlns:a16="http://schemas.microsoft.com/office/drawing/2014/main" id="{C6D5C2C7-7E4D-5F68-E125-95504492E824}"/>
                </a:ext>
              </a:extLst>
            </p:cNvPr>
            <p:cNvSpPr/>
            <p:nvPr/>
          </p:nvSpPr>
          <p:spPr>
            <a:xfrm>
              <a:off x="6368578" y="2968237"/>
              <a:ext cx="2931802" cy="1506702"/>
            </a:xfrm>
            <a:prstGeom prst="roundRect">
              <a:avLst>
                <a:gd name="adj" fmla="val 10000"/>
              </a:avLst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8" name="Google Shape;230;p20">
              <a:extLst>
                <a:ext uri="{FF2B5EF4-FFF2-40B4-BE49-F238E27FC236}">
                  <a16:creationId xmlns:a16="http://schemas.microsoft.com/office/drawing/2014/main" id="{7051C796-1C14-44F9-FC55-1D076E21CA2F}"/>
                </a:ext>
              </a:extLst>
            </p:cNvPr>
            <p:cNvSpPr txBox="1"/>
            <p:nvPr/>
          </p:nvSpPr>
          <p:spPr>
            <a:xfrm>
              <a:off x="6412708" y="3012367"/>
              <a:ext cx="2843542" cy="14184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Eventos con productores.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Cooperación en BPA.</a:t>
              </a:r>
              <a:endParaRPr>
                <a:solidFill>
                  <a:srgbClr val="2D2D8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- Apoyo en prevención de Foc R4T.</a:t>
              </a:r>
              <a:endParaRPr sz="1600" b="0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A6A52BA4-5B1F-D5B6-8211-9E0573F1A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156" y="3177458"/>
            <a:ext cx="926920" cy="94314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02AC748-19E4-E3FF-A79C-B937169DC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295" y="3130155"/>
            <a:ext cx="1103408" cy="103774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5303C5C-D9DA-4555-20DC-1239F2A7AE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8791" y="3113544"/>
            <a:ext cx="1030564" cy="103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91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67E0D7BD-BC72-251C-55DA-D0572B42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E1EA71BF-B59B-3218-0D0D-EB43F31A2D72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500" dirty="0">
                <a:solidFill>
                  <a:srgbClr val="E5C400"/>
                </a:solidFill>
              </a:rPr>
              <a:t>S</a:t>
            </a:r>
            <a:r>
              <a:rPr lang="es-EC" sz="2500" dirty="0">
                <a:solidFill>
                  <a:srgbClr val="E5C400"/>
                </a:solidFill>
              </a:rPr>
              <a:t>anidad Animal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FC0DD82-2808-E082-3D29-0FBD3080D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39283"/>
              </p:ext>
            </p:extLst>
          </p:nvPr>
        </p:nvGraphicFramePr>
        <p:xfrm>
          <a:off x="2004848" y="1503036"/>
          <a:ext cx="4447998" cy="195582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482666">
                  <a:extLst>
                    <a:ext uri="{9D8B030D-6E8A-4147-A177-3AD203B41FA5}">
                      <a16:colId xmlns:a16="http://schemas.microsoft.com/office/drawing/2014/main" val="2537680198"/>
                    </a:ext>
                  </a:extLst>
                </a:gridCol>
                <a:gridCol w="1482666">
                  <a:extLst>
                    <a:ext uri="{9D8B030D-6E8A-4147-A177-3AD203B41FA5}">
                      <a16:colId xmlns:a16="http://schemas.microsoft.com/office/drawing/2014/main" val="2942386940"/>
                    </a:ext>
                  </a:extLst>
                </a:gridCol>
                <a:gridCol w="1482666">
                  <a:extLst>
                    <a:ext uri="{9D8B030D-6E8A-4147-A177-3AD203B41FA5}">
                      <a16:colId xmlns:a16="http://schemas.microsoft.com/office/drawing/2014/main" val="3902199816"/>
                    </a:ext>
                  </a:extLst>
                </a:gridCol>
              </a:tblGrid>
              <a:tr h="100368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Provincia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 err="1">
                          <a:solidFill>
                            <a:srgbClr val="2D2D8C"/>
                          </a:solidFill>
                          <a:effectLst/>
                        </a:rPr>
                        <a:t>N°</a:t>
                      </a:r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 de operativos en carretera 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N°  de Granjas registradas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9189427"/>
                  </a:ext>
                </a:extLst>
              </a:tr>
              <a:tr h="31738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41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90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0940234"/>
                  </a:ext>
                </a:extLst>
              </a:tr>
              <a:tr h="31738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Loja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25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24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2044689"/>
                  </a:ext>
                </a:extLst>
              </a:tr>
              <a:tr h="31738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Zamora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110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3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3030466"/>
                  </a:ext>
                </a:extLst>
              </a:tr>
            </a:tbl>
          </a:graphicData>
        </a:graphic>
      </p:graphicFrame>
      <p:sp>
        <p:nvSpPr>
          <p:cNvPr id="3" name="Google Shape;236;p21">
            <a:extLst>
              <a:ext uri="{FF2B5EF4-FFF2-40B4-BE49-F238E27FC236}">
                <a16:creationId xmlns:a16="http://schemas.microsoft.com/office/drawing/2014/main" id="{5FD53DE4-6116-7478-C6E9-56F8DC7E86BC}"/>
              </a:ext>
            </a:extLst>
          </p:cNvPr>
          <p:cNvSpPr txBox="1"/>
          <p:nvPr/>
        </p:nvSpPr>
        <p:spPr>
          <a:xfrm>
            <a:off x="1826088" y="939313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Influenza Aviar – Alerta Zoosanitaria</a:t>
            </a:r>
            <a:endParaRPr sz="2500" b="1" i="0" u="none" strike="noStrike" cap="none" dirty="0">
              <a:solidFill>
                <a:schemeClr val="accent4">
                  <a:lumMod val="60000"/>
                  <a:lumOff val="40000"/>
                </a:schemeClr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C81D86B-4F85-45A7-358B-F943A39AD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315458"/>
              </p:ext>
            </p:extLst>
          </p:nvPr>
        </p:nvGraphicFramePr>
        <p:xfrm>
          <a:off x="2004848" y="4458928"/>
          <a:ext cx="4510959" cy="179207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222850">
                  <a:extLst>
                    <a:ext uri="{9D8B030D-6E8A-4147-A177-3AD203B41FA5}">
                      <a16:colId xmlns:a16="http://schemas.microsoft.com/office/drawing/2014/main" val="1278809511"/>
                    </a:ext>
                  </a:extLst>
                </a:gridCol>
                <a:gridCol w="2106020">
                  <a:extLst>
                    <a:ext uri="{9D8B030D-6E8A-4147-A177-3AD203B41FA5}">
                      <a16:colId xmlns:a16="http://schemas.microsoft.com/office/drawing/2014/main" val="3392312406"/>
                    </a:ext>
                  </a:extLst>
                </a:gridCol>
                <a:gridCol w="1182089">
                  <a:extLst>
                    <a:ext uri="{9D8B030D-6E8A-4147-A177-3AD203B41FA5}">
                      <a16:colId xmlns:a16="http://schemas.microsoft.com/office/drawing/2014/main" val="1258032414"/>
                    </a:ext>
                  </a:extLst>
                </a:gridCol>
              </a:tblGrid>
              <a:tr h="48171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Provincia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Cuantos animales inmunizados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N° de predios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7295873"/>
                  </a:ext>
                </a:extLst>
              </a:tr>
              <a:tr h="43678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328575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1513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9067406"/>
                  </a:ext>
                </a:extLst>
              </a:tr>
              <a:tr h="43678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Loja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28006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1541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236801"/>
                  </a:ext>
                </a:extLst>
              </a:tr>
              <a:tr h="43678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</a:rPr>
                        <a:t>Zamora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16381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1350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2668054"/>
                  </a:ext>
                </a:extLst>
              </a:tr>
            </a:tbl>
          </a:graphicData>
        </a:graphic>
      </p:graphicFrame>
      <p:sp>
        <p:nvSpPr>
          <p:cNvPr id="6" name="Google Shape;236;p21">
            <a:extLst>
              <a:ext uri="{FF2B5EF4-FFF2-40B4-BE49-F238E27FC236}">
                <a16:creationId xmlns:a16="http://schemas.microsoft.com/office/drawing/2014/main" id="{B9A3B417-08AA-6512-7224-A9E815F46724}"/>
              </a:ext>
            </a:extLst>
          </p:cNvPr>
          <p:cNvSpPr txBox="1"/>
          <p:nvPr/>
        </p:nvSpPr>
        <p:spPr>
          <a:xfrm>
            <a:off x="1826088" y="392033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Peste Porcina Clásica</a:t>
            </a:r>
            <a:endParaRPr sz="2500" b="1" i="0" u="none" strike="noStrike" cap="none" dirty="0">
              <a:solidFill>
                <a:schemeClr val="accent4">
                  <a:lumMod val="60000"/>
                  <a:lumOff val="40000"/>
                </a:schemeClr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pic>
        <p:nvPicPr>
          <p:cNvPr id="10" name="Google Shape;241;p21">
            <a:extLst>
              <a:ext uri="{FF2B5EF4-FFF2-40B4-BE49-F238E27FC236}">
                <a16:creationId xmlns:a16="http://schemas.microsoft.com/office/drawing/2014/main" id="{B9BBFCBF-B2EC-A39E-1430-3F0334B763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4473" y="2920257"/>
            <a:ext cx="2213944" cy="1792071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stA="0" endPos="65000" dist="5080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792304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7BAACC22-0D25-3835-A105-6AB7AC4D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359C4821-AB23-62DF-0CFD-8FD8DA8526FC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Sanidad Vegetal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C210C6A-4F57-28E3-8D54-D075C7CED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19102"/>
              </p:ext>
            </p:extLst>
          </p:nvPr>
        </p:nvGraphicFramePr>
        <p:xfrm>
          <a:off x="1695776" y="1211046"/>
          <a:ext cx="9133992" cy="2296852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087380">
                  <a:extLst>
                    <a:ext uri="{9D8B030D-6E8A-4147-A177-3AD203B41FA5}">
                      <a16:colId xmlns:a16="http://schemas.microsoft.com/office/drawing/2014/main" val="1046605132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4231377305"/>
                    </a:ext>
                  </a:extLst>
                </a:gridCol>
                <a:gridCol w="1522332">
                  <a:extLst>
                    <a:ext uri="{9D8B030D-6E8A-4147-A177-3AD203B41FA5}">
                      <a16:colId xmlns:a16="http://schemas.microsoft.com/office/drawing/2014/main" val="3659830975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3473705841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4160132670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1792389530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53442053"/>
                    </a:ext>
                  </a:extLst>
                </a:gridCol>
                <a:gridCol w="1087380">
                  <a:extLst>
                    <a:ext uri="{9D8B030D-6E8A-4147-A177-3AD203B41FA5}">
                      <a16:colId xmlns:a16="http://schemas.microsoft.com/office/drawing/2014/main" val="490700113"/>
                    </a:ext>
                  </a:extLst>
                </a:gridCol>
              </a:tblGrid>
              <a:tr h="136605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Provincia</a:t>
                      </a:r>
                      <a:endParaRPr lang="es-EC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 err="1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</a:t>
                      </a:r>
                      <a:r>
                        <a:rPr lang="es-ES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 de desinfección de vehículos </a:t>
                      </a:r>
                      <a:endParaRPr lang="es-ES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 err="1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</a:t>
                      </a:r>
                      <a:r>
                        <a:rPr lang="es-ES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 de desinfección de calzado</a:t>
                      </a:r>
                      <a:endParaRPr lang="es-ES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 de </a:t>
                      </a:r>
                      <a:r>
                        <a:rPr lang="pt-BR" sz="1100" b="1" u="none" strike="noStrike" dirty="0" err="1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monitoreo</a:t>
                      </a:r>
                      <a:r>
                        <a:rPr lang="pt-BR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 de musáceas</a:t>
                      </a:r>
                      <a:endParaRPr lang="pt-BR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 de Puntos de Desinfección</a:t>
                      </a:r>
                      <a:endParaRPr lang="es-EC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 de Envío de Muestras</a:t>
                      </a:r>
                      <a:endParaRPr lang="es-EC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 Operativos de carretera</a:t>
                      </a:r>
                      <a:endParaRPr lang="es-EC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N° de desinfección de contenedores </a:t>
                      </a:r>
                      <a:endParaRPr lang="es-EC" sz="11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97652"/>
                  </a:ext>
                </a:extLst>
              </a:tr>
              <a:tr h="3102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EL ORO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148105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109898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5502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27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36978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132600"/>
                  </a:ext>
                </a:extLst>
              </a:tr>
              <a:tr h="3102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LOJA 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71880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16128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407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161741"/>
                  </a:ext>
                </a:extLst>
              </a:tr>
              <a:tr h="3102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ZAMORA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3023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22797</a:t>
                      </a:r>
                      <a:endParaRPr lang="es-EC" sz="1200" b="1" i="0" u="none" strike="noStrike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525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200" b="1" u="none" strike="noStrike" dirty="0">
                          <a:solidFill>
                            <a:srgbClr val="E5C4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s-EC" sz="1200" b="1" i="0" u="none" strike="noStrike" dirty="0">
                        <a:solidFill>
                          <a:srgbClr val="E5C4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796335"/>
                  </a:ext>
                </a:extLst>
              </a:tr>
            </a:tbl>
          </a:graphicData>
        </a:graphic>
      </p:graphicFrame>
      <p:grpSp>
        <p:nvGrpSpPr>
          <p:cNvPr id="6" name="Google Shape;250;p22">
            <a:extLst>
              <a:ext uri="{FF2B5EF4-FFF2-40B4-BE49-F238E27FC236}">
                <a16:creationId xmlns:a16="http://schemas.microsoft.com/office/drawing/2014/main" id="{44C37EA8-FBAA-C599-C5B9-D0FF08E30E10}"/>
              </a:ext>
            </a:extLst>
          </p:cNvPr>
          <p:cNvGrpSpPr/>
          <p:nvPr/>
        </p:nvGrpSpPr>
        <p:grpSpPr>
          <a:xfrm>
            <a:off x="1207979" y="3888656"/>
            <a:ext cx="5275386" cy="2296852"/>
            <a:chOff x="173317" y="-2"/>
            <a:chExt cx="5253085" cy="2512373"/>
          </a:xfrm>
        </p:grpSpPr>
        <p:sp>
          <p:nvSpPr>
            <p:cNvPr id="7" name="Google Shape;251;p22">
              <a:extLst>
                <a:ext uri="{FF2B5EF4-FFF2-40B4-BE49-F238E27FC236}">
                  <a16:creationId xmlns:a16="http://schemas.microsoft.com/office/drawing/2014/main" id="{3D6A016C-7056-EAA6-3892-705D3A02C722}"/>
                </a:ext>
              </a:extLst>
            </p:cNvPr>
            <p:cNvSpPr/>
            <p:nvPr/>
          </p:nvSpPr>
          <p:spPr>
            <a:xfrm>
              <a:off x="333122" y="-2"/>
              <a:ext cx="5093280" cy="251237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2E2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252;p22">
              <a:extLst>
                <a:ext uri="{FF2B5EF4-FFF2-40B4-BE49-F238E27FC236}">
                  <a16:creationId xmlns:a16="http://schemas.microsoft.com/office/drawing/2014/main" id="{277D2930-8DF3-5268-F01B-EA75F40E9030}"/>
                </a:ext>
              </a:extLst>
            </p:cNvPr>
            <p:cNvSpPr/>
            <p:nvPr/>
          </p:nvSpPr>
          <p:spPr>
            <a:xfrm>
              <a:off x="173317" y="753711"/>
              <a:ext cx="1534384" cy="1004949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53;p22">
              <a:extLst>
                <a:ext uri="{FF2B5EF4-FFF2-40B4-BE49-F238E27FC236}">
                  <a16:creationId xmlns:a16="http://schemas.microsoft.com/office/drawing/2014/main" id="{B83CE939-0061-B620-457F-F01ABE9B8CC3}"/>
                </a:ext>
              </a:extLst>
            </p:cNvPr>
            <p:cNvSpPr txBox="1"/>
            <p:nvPr/>
          </p:nvSpPr>
          <p:spPr>
            <a:xfrm>
              <a:off x="222375" y="802769"/>
              <a:ext cx="1436268" cy="9068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1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El Oro: CEBAF, Peaje La Avanzada, Peaje El Garrido y Puerto Bolívar</a:t>
              </a:r>
              <a:endParaRPr sz="1100" b="1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54;p22">
              <a:extLst>
                <a:ext uri="{FF2B5EF4-FFF2-40B4-BE49-F238E27FC236}">
                  <a16:creationId xmlns:a16="http://schemas.microsoft.com/office/drawing/2014/main" id="{10D3B87B-9BA5-595B-88EC-E5B1339B4D2E}"/>
                </a:ext>
              </a:extLst>
            </p:cNvPr>
            <p:cNvSpPr/>
            <p:nvPr/>
          </p:nvSpPr>
          <p:spPr>
            <a:xfrm>
              <a:off x="1739642" y="753711"/>
              <a:ext cx="1534384" cy="1004949"/>
            </a:xfrm>
            <a:prstGeom prst="roundRect">
              <a:avLst>
                <a:gd name="adj" fmla="val 16667"/>
              </a:avLst>
            </a:prstGeom>
            <a:solidFill>
              <a:srgbClr val="8DA9DB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55;p22">
              <a:extLst>
                <a:ext uri="{FF2B5EF4-FFF2-40B4-BE49-F238E27FC236}">
                  <a16:creationId xmlns:a16="http://schemas.microsoft.com/office/drawing/2014/main" id="{B4712120-D0F8-7869-7F1C-76C824181FB7}"/>
                </a:ext>
              </a:extLst>
            </p:cNvPr>
            <p:cNvSpPr txBox="1"/>
            <p:nvPr/>
          </p:nvSpPr>
          <p:spPr>
            <a:xfrm>
              <a:off x="1788700" y="802769"/>
              <a:ext cx="1436268" cy="90683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1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Loja: Puente Internacional Alamor y Puente de Bosque Petrificado Puyango </a:t>
              </a:r>
              <a:endParaRPr sz="1100" b="1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56;p22">
              <a:extLst>
                <a:ext uri="{FF2B5EF4-FFF2-40B4-BE49-F238E27FC236}">
                  <a16:creationId xmlns:a16="http://schemas.microsoft.com/office/drawing/2014/main" id="{3B369178-5BA0-1FFE-741B-AF1D99C1951F}"/>
                </a:ext>
              </a:extLst>
            </p:cNvPr>
            <p:cNvSpPr/>
            <p:nvPr/>
          </p:nvSpPr>
          <p:spPr>
            <a:xfrm>
              <a:off x="3274026" y="753711"/>
              <a:ext cx="1534384" cy="1004949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57;p22">
              <a:extLst>
                <a:ext uri="{FF2B5EF4-FFF2-40B4-BE49-F238E27FC236}">
                  <a16:creationId xmlns:a16="http://schemas.microsoft.com/office/drawing/2014/main" id="{A78ADC6D-719D-453C-890A-B8F90E9EC2E1}"/>
                </a:ext>
              </a:extLst>
            </p:cNvPr>
            <p:cNvSpPr txBox="1"/>
            <p:nvPr/>
          </p:nvSpPr>
          <p:spPr>
            <a:xfrm>
              <a:off x="3171651" y="802769"/>
              <a:ext cx="1436268" cy="9068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Zamora: Puente Internacional La Balsa </a:t>
              </a:r>
              <a:endParaRPr sz="1200" b="1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258;p22">
            <a:extLst>
              <a:ext uri="{FF2B5EF4-FFF2-40B4-BE49-F238E27FC236}">
                <a16:creationId xmlns:a16="http://schemas.microsoft.com/office/drawing/2014/main" id="{CEA3BCFC-97AE-9B73-2150-493E2AC522F8}"/>
              </a:ext>
            </a:extLst>
          </p:cNvPr>
          <p:cNvSpPr/>
          <p:nvPr/>
        </p:nvSpPr>
        <p:spPr>
          <a:xfrm>
            <a:off x="350825" y="3766733"/>
            <a:ext cx="47745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i="1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Puntos de Desinfección</a:t>
            </a:r>
            <a:endParaRPr dirty="0">
              <a:solidFill>
                <a:srgbClr val="2D2D8C"/>
              </a:solidFill>
            </a:endParaRPr>
          </a:p>
        </p:txBody>
      </p:sp>
      <p:pic>
        <p:nvPicPr>
          <p:cNvPr id="16" name="Google Shape;260;p22" descr="Obligatorio Desinfectar los Zapatos – Extintores Camein">
            <a:extLst>
              <a:ext uri="{FF2B5EF4-FFF2-40B4-BE49-F238E27FC236}">
                <a16:creationId xmlns:a16="http://schemas.microsoft.com/office/drawing/2014/main" id="{9B839351-5889-A7D1-D96D-D9EACFAEB1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878" t="8286" r="21001" b="33599"/>
          <a:stretch/>
        </p:blipFill>
        <p:spPr>
          <a:xfrm>
            <a:off x="6691180" y="3820451"/>
            <a:ext cx="973191" cy="93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59;p22" descr="Carro de desinfeccion Imágenes vectoriales de stock - Alamy">
            <a:extLst>
              <a:ext uri="{FF2B5EF4-FFF2-40B4-BE49-F238E27FC236}">
                <a16:creationId xmlns:a16="http://schemas.microsoft.com/office/drawing/2014/main" id="{04494B9A-870D-E57A-F19C-77DC9BC1AD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7746" t="20187" r="18070" b="27297"/>
          <a:stretch/>
        </p:blipFill>
        <p:spPr>
          <a:xfrm>
            <a:off x="505882" y="1706819"/>
            <a:ext cx="1092976" cy="77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58;p22">
            <a:extLst>
              <a:ext uri="{FF2B5EF4-FFF2-40B4-BE49-F238E27FC236}">
                <a16:creationId xmlns:a16="http://schemas.microsoft.com/office/drawing/2014/main" id="{C3AE6A92-8F59-5EAF-F5DA-B25A53FD9E7D}"/>
              </a:ext>
            </a:extLst>
          </p:cNvPr>
          <p:cNvSpPr/>
          <p:nvPr/>
        </p:nvSpPr>
        <p:spPr>
          <a:xfrm>
            <a:off x="505882" y="672492"/>
            <a:ext cx="4774555" cy="323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i="1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Acciones </a:t>
            </a:r>
            <a:r>
              <a:rPr lang="es-EC" sz="2800" b="1" i="1" u="none" strike="noStrike" cap="none" dirty="0" err="1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Foc</a:t>
            </a:r>
            <a:r>
              <a:rPr lang="es-EC" sz="2800" b="1" i="1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 R4T</a:t>
            </a:r>
            <a:endParaRPr dirty="0">
              <a:solidFill>
                <a:srgbClr val="2D2D8C"/>
              </a:solidFill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84AA28D1-F601-5188-CF66-0183D6A70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242328"/>
              </p:ext>
            </p:extLst>
          </p:nvPr>
        </p:nvGraphicFramePr>
        <p:xfrm>
          <a:off x="7872187" y="4010781"/>
          <a:ext cx="3641781" cy="19009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3927">
                  <a:extLst>
                    <a:ext uri="{9D8B030D-6E8A-4147-A177-3AD203B41FA5}">
                      <a16:colId xmlns:a16="http://schemas.microsoft.com/office/drawing/2014/main" val="1104549060"/>
                    </a:ext>
                  </a:extLst>
                </a:gridCol>
                <a:gridCol w="1213927">
                  <a:extLst>
                    <a:ext uri="{9D8B030D-6E8A-4147-A177-3AD203B41FA5}">
                      <a16:colId xmlns:a16="http://schemas.microsoft.com/office/drawing/2014/main" val="3851712397"/>
                    </a:ext>
                  </a:extLst>
                </a:gridCol>
                <a:gridCol w="1213927">
                  <a:extLst>
                    <a:ext uri="{9D8B030D-6E8A-4147-A177-3AD203B41FA5}">
                      <a16:colId xmlns:a16="http://schemas.microsoft.com/office/drawing/2014/main" val="3643324852"/>
                    </a:ext>
                  </a:extLst>
                </a:gridCol>
              </a:tblGrid>
              <a:tr h="95049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Provincia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N° de Capacitaciones                                               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Total capacitados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51997"/>
                  </a:ext>
                </a:extLst>
              </a:tr>
              <a:tr h="31683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El Oro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161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3126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449794"/>
                  </a:ext>
                </a:extLst>
              </a:tr>
              <a:tr h="31683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Loja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31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397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884033"/>
                  </a:ext>
                </a:extLst>
              </a:tr>
              <a:tr h="316831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Zamora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28</a:t>
                      </a:r>
                      <a:endParaRPr lang="es-EC" sz="1400" b="1" i="0" u="none" strike="noStrike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ln>
                            <a:noFill/>
                          </a:ln>
                          <a:solidFill>
                            <a:srgbClr val="4C3DA8"/>
                          </a:solidFill>
                          <a:effectLst/>
                        </a:rPr>
                        <a:t>291</a:t>
                      </a:r>
                      <a:endParaRPr lang="es-EC" sz="1400" b="1" i="0" u="none" strike="noStrike" dirty="0">
                        <a:ln>
                          <a:noFill/>
                        </a:ln>
                        <a:solidFill>
                          <a:srgbClr val="4C3DA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51232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50E393A4-05AC-D004-2D27-285C3A07A6E7}"/>
              </a:ext>
            </a:extLst>
          </p:cNvPr>
          <p:cNvGraphicFramePr>
            <a:graphicFrameLocks noGrp="1"/>
          </p:cNvGraphicFramePr>
          <p:nvPr/>
        </p:nvGraphicFramePr>
        <p:xfrm>
          <a:off x="12990786" y="2238703"/>
          <a:ext cx="208280" cy="30480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588784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>
                    <a:lnL w="28575" cmpd="sng">
                      <a:solidFill>
                        <a:srgbClr val="2D2D8C"/>
                      </a:solidFill>
                      <a:prstDash val="solid"/>
                    </a:lnL>
                    <a:lnR w="28575" cmpd="sng">
                      <a:solidFill>
                        <a:srgbClr val="2D2D8C"/>
                      </a:solidFill>
                      <a:prstDash val="solid"/>
                    </a:lnR>
                    <a:lnT w="28575" cmpd="sng">
                      <a:solidFill>
                        <a:srgbClr val="2D2D8C"/>
                      </a:solidFill>
                      <a:prstDash val="solid"/>
                    </a:lnT>
                    <a:lnB w="28575" cmpd="sng">
                      <a:solidFill>
                        <a:srgbClr val="2D2D8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391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414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D6DE92A2-71E9-D368-E6D6-44C7F81BC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78AE943C-4F04-9706-A638-10444B58C018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Acciones MOKO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CE14E97-D843-6375-77BE-A9AB0D034D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133248"/>
              </p:ext>
            </p:extLst>
          </p:nvPr>
        </p:nvGraphicFramePr>
        <p:xfrm>
          <a:off x="882869" y="1206062"/>
          <a:ext cx="9159766" cy="4445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Google Shape;268;p23">
            <a:extLst>
              <a:ext uri="{FF2B5EF4-FFF2-40B4-BE49-F238E27FC236}">
                <a16:creationId xmlns:a16="http://schemas.microsoft.com/office/drawing/2014/main" id="{E3847F55-DBDF-55CA-0CF4-1E2C4F31D0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32423" y="2174586"/>
            <a:ext cx="1968785" cy="18259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044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973F1E91-DFC7-21BB-FC52-972B3BC1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8D05FA25-AD4B-320A-B780-82A6AAB6731C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Buenas Prácticas Agropecuarias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2" name="Google Shape;300;p24" descr="About us – Flores de Tumbabiro">
            <a:extLst>
              <a:ext uri="{FF2B5EF4-FFF2-40B4-BE49-F238E27FC236}">
                <a16:creationId xmlns:a16="http://schemas.microsoft.com/office/drawing/2014/main" id="{902BEF6D-82D4-FEA5-B15A-0479EDA74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532" y="803263"/>
            <a:ext cx="2351532" cy="907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275;p24">
            <a:extLst>
              <a:ext uri="{FF2B5EF4-FFF2-40B4-BE49-F238E27FC236}">
                <a16:creationId xmlns:a16="http://schemas.microsoft.com/office/drawing/2014/main" id="{1D0A328F-1C52-BF56-6E33-9FAC68D0BCE2}"/>
              </a:ext>
            </a:extLst>
          </p:cNvPr>
          <p:cNvGrpSpPr/>
          <p:nvPr/>
        </p:nvGrpSpPr>
        <p:grpSpPr>
          <a:xfrm>
            <a:off x="583119" y="2097159"/>
            <a:ext cx="10212083" cy="3591578"/>
            <a:chOff x="0" y="139678"/>
            <a:chExt cx="8554909" cy="359157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" name="Google Shape;276;p24">
              <a:extLst>
                <a:ext uri="{FF2B5EF4-FFF2-40B4-BE49-F238E27FC236}">
                  <a16:creationId xmlns:a16="http://schemas.microsoft.com/office/drawing/2014/main" id="{C4830ADC-AC9C-484E-C4CE-DF48EB94ED39}"/>
                </a:ext>
              </a:extLst>
            </p:cNvPr>
            <p:cNvSpPr/>
            <p:nvPr/>
          </p:nvSpPr>
          <p:spPr>
            <a:xfrm>
              <a:off x="5328" y="139678"/>
              <a:ext cx="2733591" cy="1093436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6" name="Google Shape;277;p24">
              <a:extLst>
                <a:ext uri="{FF2B5EF4-FFF2-40B4-BE49-F238E27FC236}">
                  <a16:creationId xmlns:a16="http://schemas.microsoft.com/office/drawing/2014/main" id="{4DC70152-9E4C-D627-8C38-2A57E2661732}"/>
                </a:ext>
              </a:extLst>
            </p:cNvPr>
            <p:cNvSpPr txBox="1"/>
            <p:nvPr/>
          </p:nvSpPr>
          <p:spPr>
            <a:xfrm>
              <a:off x="552046" y="139678"/>
              <a:ext cx="1640155" cy="1093436"/>
            </a:xfrm>
            <a:prstGeom prst="rect">
              <a:avLst/>
            </a:prstGeom>
            <a:grpFill/>
            <a:ln>
              <a:solidFill>
                <a:srgbClr val="FFC600"/>
              </a:solidFill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C" sz="28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 sz="28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78;p24">
              <a:extLst>
                <a:ext uri="{FF2B5EF4-FFF2-40B4-BE49-F238E27FC236}">
                  <a16:creationId xmlns:a16="http://schemas.microsoft.com/office/drawing/2014/main" id="{219EA59E-40DF-3D25-CF6E-163BF9C69D08}"/>
                </a:ext>
              </a:extLst>
            </p:cNvPr>
            <p:cNvSpPr/>
            <p:nvPr/>
          </p:nvSpPr>
          <p:spPr>
            <a:xfrm>
              <a:off x="2383553" y="232621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9" name="Google Shape;279;p24">
              <a:extLst>
                <a:ext uri="{FF2B5EF4-FFF2-40B4-BE49-F238E27FC236}">
                  <a16:creationId xmlns:a16="http://schemas.microsoft.com/office/drawing/2014/main" id="{DD5ECDFD-C9CD-9640-4D18-5A3945E1F357}"/>
                </a:ext>
              </a:extLst>
            </p:cNvPr>
            <p:cNvSpPr txBox="1"/>
            <p:nvPr/>
          </p:nvSpPr>
          <p:spPr>
            <a:xfrm>
              <a:off x="2837329" y="232621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Predios Certificados</a:t>
              </a:r>
              <a:endParaRPr sz="1200"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dirty="0">
                  <a:solidFill>
                    <a:srgbClr val="2D2D8C"/>
                  </a:solidFill>
                </a:rPr>
                <a:t>15 BPA Nacional / 711 BPA equivalente</a:t>
              </a:r>
              <a:endParaRPr sz="12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80;p24">
              <a:extLst>
                <a:ext uri="{FF2B5EF4-FFF2-40B4-BE49-F238E27FC236}">
                  <a16:creationId xmlns:a16="http://schemas.microsoft.com/office/drawing/2014/main" id="{0684CEA7-5A73-CB77-AA1B-D18521F1B27B}"/>
                </a:ext>
              </a:extLst>
            </p:cNvPr>
            <p:cNvSpPr/>
            <p:nvPr/>
          </p:nvSpPr>
          <p:spPr>
            <a:xfrm>
              <a:off x="4334790" y="232621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1" name="Google Shape;281;p24">
              <a:extLst>
                <a:ext uri="{FF2B5EF4-FFF2-40B4-BE49-F238E27FC236}">
                  <a16:creationId xmlns:a16="http://schemas.microsoft.com/office/drawing/2014/main" id="{F71E4D26-CBC4-7E20-5FE6-78CEEC720181}"/>
                </a:ext>
              </a:extLst>
            </p:cNvPr>
            <p:cNvSpPr txBox="1"/>
            <p:nvPr/>
          </p:nvSpPr>
          <p:spPr>
            <a:xfrm>
              <a:off x="4788566" y="232621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Capacitaciones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 sz="15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82;p24">
              <a:extLst>
                <a:ext uri="{FF2B5EF4-FFF2-40B4-BE49-F238E27FC236}">
                  <a16:creationId xmlns:a16="http://schemas.microsoft.com/office/drawing/2014/main" id="{A3E25C6D-37BF-DD17-1C73-2E5F0C88C53A}"/>
                </a:ext>
              </a:extLst>
            </p:cNvPr>
            <p:cNvSpPr/>
            <p:nvPr/>
          </p:nvSpPr>
          <p:spPr>
            <a:xfrm>
              <a:off x="6286028" y="232621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3" name="Google Shape;283;p24">
              <a:extLst>
                <a:ext uri="{FF2B5EF4-FFF2-40B4-BE49-F238E27FC236}">
                  <a16:creationId xmlns:a16="http://schemas.microsoft.com/office/drawing/2014/main" id="{6D70B8B6-3792-137F-1D79-5B6C35502B7D}"/>
                </a:ext>
              </a:extLst>
            </p:cNvPr>
            <p:cNvSpPr txBox="1"/>
            <p:nvPr/>
          </p:nvSpPr>
          <p:spPr>
            <a:xfrm>
              <a:off x="6739804" y="232621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capacitados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691</a:t>
              </a:r>
              <a:endParaRPr dirty="0">
                <a:solidFill>
                  <a:srgbClr val="2D2D8C"/>
                </a:solidFill>
              </a:endParaRPr>
            </a:p>
          </p:txBody>
        </p:sp>
        <p:sp>
          <p:nvSpPr>
            <p:cNvPr id="14" name="Google Shape;284;p24">
              <a:extLst>
                <a:ext uri="{FF2B5EF4-FFF2-40B4-BE49-F238E27FC236}">
                  <a16:creationId xmlns:a16="http://schemas.microsoft.com/office/drawing/2014/main" id="{B3115E63-884B-52E2-E1DE-4C2E4E53B254}"/>
                </a:ext>
              </a:extLst>
            </p:cNvPr>
            <p:cNvSpPr/>
            <p:nvPr/>
          </p:nvSpPr>
          <p:spPr>
            <a:xfrm>
              <a:off x="0" y="2637820"/>
              <a:ext cx="2733591" cy="1093436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5" name="Google Shape;285;p24">
              <a:extLst>
                <a:ext uri="{FF2B5EF4-FFF2-40B4-BE49-F238E27FC236}">
                  <a16:creationId xmlns:a16="http://schemas.microsoft.com/office/drawing/2014/main" id="{6780C70B-4F0C-89D4-8E6A-E07F1E9469F7}"/>
                </a:ext>
              </a:extLst>
            </p:cNvPr>
            <p:cNvSpPr txBox="1"/>
            <p:nvPr/>
          </p:nvSpPr>
          <p:spPr>
            <a:xfrm>
              <a:off x="546718" y="2637820"/>
              <a:ext cx="1640155" cy="109343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C" sz="28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Zamora</a:t>
              </a:r>
              <a:endParaRPr sz="2800" b="0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86;p24">
              <a:extLst>
                <a:ext uri="{FF2B5EF4-FFF2-40B4-BE49-F238E27FC236}">
                  <a16:creationId xmlns:a16="http://schemas.microsoft.com/office/drawing/2014/main" id="{5DBA5BBB-C285-401F-2D4D-9DC7F728064B}"/>
                </a:ext>
              </a:extLst>
            </p:cNvPr>
            <p:cNvSpPr/>
            <p:nvPr/>
          </p:nvSpPr>
          <p:spPr>
            <a:xfrm>
              <a:off x="2383553" y="1479138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7" name="Google Shape;287;p24">
              <a:extLst>
                <a:ext uri="{FF2B5EF4-FFF2-40B4-BE49-F238E27FC236}">
                  <a16:creationId xmlns:a16="http://schemas.microsoft.com/office/drawing/2014/main" id="{05A665AE-FCAA-F156-2725-D158D728924B}"/>
                </a:ext>
              </a:extLst>
            </p:cNvPr>
            <p:cNvSpPr txBox="1"/>
            <p:nvPr/>
          </p:nvSpPr>
          <p:spPr>
            <a:xfrm>
              <a:off x="2837329" y="1479138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Predios Certificados</a:t>
              </a:r>
              <a:endParaRPr sz="1200"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dirty="0">
                  <a:solidFill>
                    <a:srgbClr val="2D2D8C"/>
                  </a:solidFill>
                </a:rPr>
                <a:t>3 BPA Nacional / 1 BPA equivalente</a:t>
              </a:r>
              <a:endParaRPr lang="es-EC" sz="12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88;p24">
              <a:extLst>
                <a:ext uri="{FF2B5EF4-FFF2-40B4-BE49-F238E27FC236}">
                  <a16:creationId xmlns:a16="http://schemas.microsoft.com/office/drawing/2014/main" id="{807EB5AB-D5FB-A31F-5E78-2F51E7ABDA19}"/>
                </a:ext>
              </a:extLst>
            </p:cNvPr>
            <p:cNvSpPr/>
            <p:nvPr/>
          </p:nvSpPr>
          <p:spPr>
            <a:xfrm>
              <a:off x="4334790" y="1479138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19" name="Google Shape;289;p24">
              <a:extLst>
                <a:ext uri="{FF2B5EF4-FFF2-40B4-BE49-F238E27FC236}">
                  <a16:creationId xmlns:a16="http://schemas.microsoft.com/office/drawing/2014/main" id="{1814DCA7-DF11-6142-2B5C-B92FBB1F1306}"/>
                </a:ext>
              </a:extLst>
            </p:cNvPr>
            <p:cNvSpPr txBox="1"/>
            <p:nvPr/>
          </p:nvSpPr>
          <p:spPr>
            <a:xfrm>
              <a:off x="4788566" y="1479138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Capacitaciones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40</a:t>
              </a:r>
              <a:endParaRPr dirty="0">
                <a:solidFill>
                  <a:srgbClr val="2D2D8C"/>
                </a:solidFill>
              </a:endParaRPr>
            </a:p>
          </p:txBody>
        </p:sp>
        <p:sp>
          <p:nvSpPr>
            <p:cNvPr id="20" name="Google Shape;290;p24">
              <a:extLst>
                <a:ext uri="{FF2B5EF4-FFF2-40B4-BE49-F238E27FC236}">
                  <a16:creationId xmlns:a16="http://schemas.microsoft.com/office/drawing/2014/main" id="{F6D3162D-B5FE-0F24-9BC9-2C9A153C9E4D}"/>
                </a:ext>
              </a:extLst>
            </p:cNvPr>
            <p:cNvSpPr/>
            <p:nvPr/>
          </p:nvSpPr>
          <p:spPr>
            <a:xfrm>
              <a:off x="6286028" y="1479138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1" name="Google Shape;291;p24">
              <a:extLst>
                <a:ext uri="{FF2B5EF4-FFF2-40B4-BE49-F238E27FC236}">
                  <a16:creationId xmlns:a16="http://schemas.microsoft.com/office/drawing/2014/main" id="{0E4338BE-5818-E063-764B-AC8BBF59902E}"/>
                </a:ext>
              </a:extLst>
            </p:cNvPr>
            <p:cNvSpPr txBox="1"/>
            <p:nvPr/>
          </p:nvSpPr>
          <p:spPr>
            <a:xfrm>
              <a:off x="6739804" y="1479138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capacitados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743</a:t>
              </a:r>
              <a:endParaRPr dirty="0">
                <a:solidFill>
                  <a:srgbClr val="2D2D8C"/>
                </a:solidFill>
              </a:endParaRPr>
            </a:p>
          </p:txBody>
        </p:sp>
        <p:sp>
          <p:nvSpPr>
            <p:cNvPr id="22" name="Google Shape;292;p24">
              <a:extLst>
                <a:ext uri="{FF2B5EF4-FFF2-40B4-BE49-F238E27FC236}">
                  <a16:creationId xmlns:a16="http://schemas.microsoft.com/office/drawing/2014/main" id="{FD62E4DD-C64F-7933-970E-FD87EC30B4A3}"/>
                </a:ext>
              </a:extLst>
            </p:cNvPr>
            <p:cNvSpPr/>
            <p:nvPr/>
          </p:nvSpPr>
          <p:spPr>
            <a:xfrm>
              <a:off x="0" y="1381090"/>
              <a:ext cx="2733591" cy="1093436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3" name="Google Shape;293;p24">
              <a:extLst>
                <a:ext uri="{FF2B5EF4-FFF2-40B4-BE49-F238E27FC236}">
                  <a16:creationId xmlns:a16="http://schemas.microsoft.com/office/drawing/2014/main" id="{109F41C8-CCAB-31B6-B39A-1FB15FE175B3}"/>
                </a:ext>
              </a:extLst>
            </p:cNvPr>
            <p:cNvSpPr txBox="1"/>
            <p:nvPr/>
          </p:nvSpPr>
          <p:spPr>
            <a:xfrm>
              <a:off x="546718" y="1381090"/>
              <a:ext cx="1640155" cy="109343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C" sz="2800" b="0" i="0" u="none" strike="noStrike" cap="none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 sz="2800" b="0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94;p24">
              <a:extLst>
                <a:ext uri="{FF2B5EF4-FFF2-40B4-BE49-F238E27FC236}">
                  <a16:creationId xmlns:a16="http://schemas.microsoft.com/office/drawing/2014/main" id="{B4F5EDA9-43A1-42CD-CA71-C482D9E31A9D}"/>
                </a:ext>
              </a:extLst>
            </p:cNvPr>
            <p:cNvSpPr/>
            <p:nvPr/>
          </p:nvSpPr>
          <p:spPr>
            <a:xfrm>
              <a:off x="2383553" y="2725656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5" name="Google Shape;295;p24">
              <a:extLst>
                <a:ext uri="{FF2B5EF4-FFF2-40B4-BE49-F238E27FC236}">
                  <a16:creationId xmlns:a16="http://schemas.microsoft.com/office/drawing/2014/main" id="{8A2B60E4-DA76-4E8F-B823-F9C969157E8C}"/>
                </a:ext>
              </a:extLst>
            </p:cNvPr>
            <p:cNvSpPr txBox="1"/>
            <p:nvPr/>
          </p:nvSpPr>
          <p:spPr>
            <a:xfrm>
              <a:off x="2837329" y="2725656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Predios Certificados</a:t>
              </a:r>
              <a:endParaRPr sz="1200"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200" dirty="0">
                  <a:solidFill>
                    <a:srgbClr val="2D2D8C"/>
                  </a:solidFill>
                </a:rPr>
                <a:t>3 BPA Nacional / 1 BPA equivalente</a:t>
              </a:r>
              <a:endParaRPr lang="es-EC" sz="12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96;p24">
              <a:extLst>
                <a:ext uri="{FF2B5EF4-FFF2-40B4-BE49-F238E27FC236}">
                  <a16:creationId xmlns:a16="http://schemas.microsoft.com/office/drawing/2014/main" id="{EFD3B82D-AC48-A743-5950-C59663D647C0}"/>
                </a:ext>
              </a:extLst>
            </p:cNvPr>
            <p:cNvSpPr/>
            <p:nvPr/>
          </p:nvSpPr>
          <p:spPr>
            <a:xfrm>
              <a:off x="4334790" y="2725656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7" name="Google Shape;297;p24">
              <a:extLst>
                <a:ext uri="{FF2B5EF4-FFF2-40B4-BE49-F238E27FC236}">
                  <a16:creationId xmlns:a16="http://schemas.microsoft.com/office/drawing/2014/main" id="{A3C38EC3-8678-4BCB-8CEE-C6F32CF87348}"/>
                </a:ext>
              </a:extLst>
            </p:cNvPr>
            <p:cNvSpPr txBox="1"/>
            <p:nvPr/>
          </p:nvSpPr>
          <p:spPr>
            <a:xfrm>
              <a:off x="4788566" y="2725656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Capacitaciones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dirty="0">
                <a:solidFill>
                  <a:srgbClr val="2D2D8C"/>
                </a:solidFill>
              </a:endParaRPr>
            </a:p>
          </p:txBody>
        </p:sp>
        <p:sp>
          <p:nvSpPr>
            <p:cNvPr id="28" name="Google Shape;298;p24">
              <a:extLst>
                <a:ext uri="{FF2B5EF4-FFF2-40B4-BE49-F238E27FC236}">
                  <a16:creationId xmlns:a16="http://schemas.microsoft.com/office/drawing/2014/main" id="{D1C40399-7844-6673-7A73-3F8A06BECBEE}"/>
                </a:ext>
              </a:extLst>
            </p:cNvPr>
            <p:cNvSpPr/>
            <p:nvPr/>
          </p:nvSpPr>
          <p:spPr>
            <a:xfrm>
              <a:off x="6286028" y="2725656"/>
              <a:ext cx="2268881" cy="907552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D2D8C"/>
                </a:solidFill>
              </a:endParaRPr>
            </a:p>
          </p:txBody>
        </p:sp>
        <p:sp>
          <p:nvSpPr>
            <p:cNvPr id="29" name="Google Shape;299;p24">
              <a:extLst>
                <a:ext uri="{FF2B5EF4-FFF2-40B4-BE49-F238E27FC236}">
                  <a16:creationId xmlns:a16="http://schemas.microsoft.com/office/drawing/2014/main" id="{F81E699A-B0B5-DBF2-DD63-FFFB95BC1926}"/>
                </a:ext>
              </a:extLst>
            </p:cNvPr>
            <p:cNvSpPr txBox="1"/>
            <p:nvPr/>
          </p:nvSpPr>
          <p:spPr>
            <a:xfrm>
              <a:off x="6739804" y="2725656"/>
              <a:ext cx="1361329" cy="9075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9050" tIns="9525" rIns="0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N° de capacitados</a:t>
              </a:r>
              <a:endParaRPr dirty="0">
                <a:solidFill>
                  <a:srgbClr val="2D2D8C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s-EC" sz="1500" b="0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145</a:t>
              </a:r>
              <a:endParaRPr dirty="0">
                <a:solidFill>
                  <a:srgbClr val="2D2D8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901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78A9DC01-0C5B-1F43-C03E-C3A9715BF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781AD4A4-4179-6F37-1495-853878CE74B8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Aftosa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A52567A-CFC7-1054-3477-9E616B0FD6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89980"/>
              </p:ext>
            </p:extLst>
          </p:nvPr>
        </p:nvGraphicFramePr>
        <p:xfrm>
          <a:off x="819611" y="754725"/>
          <a:ext cx="8166538" cy="338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30460EE-91D3-6C93-90AF-5DEBC8AA5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947711"/>
              </p:ext>
            </p:extLst>
          </p:nvPr>
        </p:nvGraphicFramePr>
        <p:xfrm>
          <a:off x="819611" y="5053110"/>
          <a:ext cx="5853961" cy="1371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1779">
                  <a:extLst>
                    <a:ext uri="{9D8B030D-6E8A-4147-A177-3AD203B41FA5}">
                      <a16:colId xmlns:a16="http://schemas.microsoft.com/office/drawing/2014/main" val="398107803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17095079"/>
                    </a:ext>
                  </a:extLst>
                </a:gridCol>
                <a:gridCol w="1486338">
                  <a:extLst>
                    <a:ext uri="{9D8B030D-6E8A-4147-A177-3AD203B41FA5}">
                      <a16:colId xmlns:a16="http://schemas.microsoft.com/office/drawing/2014/main" val="4006523934"/>
                    </a:ext>
                  </a:extLst>
                </a:gridCol>
                <a:gridCol w="1218899">
                  <a:extLst>
                    <a:ext uri="{9D8B030D-6E8A-4147-A177-3AD203B41FA5}">
                      <a16:colId xmlns:a16="http://schemas.microsoft.com/office/drawing/2014/main" val="3102751595"/>
                    </a:ext>
                  </a:extLst>
                </a:gridCol>
                <a:gridCol w="1213945">
                  <a:extLst>
                    <a:ext uri="{9D8B030D-6E8A-4147-A177-3AD203B41FA5}">
                      <a16:colId xmlns:a16="http://schemas.microsoft.com/office/drawing/2014/main" val="1846507760"/>
                    </a:ext>
                  </a:extLst>
                </a:gridCol>
              </a:tblGrid>
              <a:tr h="542335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Provincia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N° de Operativos en Carretera 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N° de Atención de Evento Sanitario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N° de Capacitaciones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N° de Capacitados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69791"/>
                  </a:ext>
                </a:extLst>
              </a:tr>
              <a:tr h="2711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41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0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42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363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133973"/>
                  </a:ext>
                </a:extLst>
              </a:tr>
              <a:tr h="2711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Loja 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25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21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69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658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41728"/>
                  </a:ext>
                </a:extLst>
              </a:tr>
              <a:tr h="27116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Zamora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110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17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64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525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016498"/>
                  </a:ext>
                </a:extLst>
              </a:tr>
            </a:tbl>
          </a:graphicData>
        </a:graphic>
      </p:graphicFrame>
      <p:sp>
        <p:nvSpPr>
          <p:cNvPr id="5" name="Google Shape;119;p4">
            <a:extLst>
              <a:ext uri="{FF2B5EF4-FFF2-40B4-BE49-F238E27FC236}">
                <a16:creationId xmlns:a16="http://schemas.microsoft.com/office/drawing/2014/main" id="{6AF55E66-284B-DCEB-6E5E-B1EEFAB7E6B3}"/>
              </a:ext>
            </a:extLst>
          </p:cNvPr>
          <p:cNvSpPr txBox="1"/>
          <p:nvPr/>
        </p:nvSpPr>
        <p:spPr>
          <a:xfrm>
            <a:off x="819611" y="4413055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Peste Porcina Africana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pic>
        <p:nvPicPr>
          <p:cNvPr id="6" name="Google Shape;313;p25">
            <a:extLst>
              <a:ext uri="{FF2B5EF4-FFF2-40B4-BE49-F238E27FC236}">
                <a16:creationId xmlns:a16="http://schemas.microsoft.com/office/drawing/2014/main" id="{8FEDE11B-F0B0-F4DF-433F-630A5A9CC6E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1886" y="4336985"/>
            <a:ext cx="1817648" cy="1817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12;p25" descr="um médico veterinário trata uma vaca. paisagem rural com um animal na vida  farm.rural. ilustração plana vector cartoon character.young paisagem  doctor.summer com árvores e uma cerca. 8098146 Vetor no Vecteezy">
            <a:extLst>
              <a:ext uri="{FF2B5EF4-FFF2-40B4-BE49-F238E27FC236}">
                <a16:creationId xmlns:a16="http://schemas.microsoft.com/office/drawing/2014/main" id="{2D8BF5DE-E8DC-2F19-732E-C74DEF836C8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19188" y="1255695"/>
            <a:ext cx="2173672" cy="18255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22610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2A4883E8-1D9A-8923-20F2-5FD59182E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7FE570AA-7F57-291D-99AC-80FEC144A96A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Mosca de la Fruta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E2E3614-D326-A02E-FC8A-67C8854EE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007048"/>
              </p:ext>
            </p:extLst>
          </p:nvPr>
        </p:nvGraphicFramePr>
        <p:xfrm>
          <a:off x="2222938" y="1103586"/>
          <a:ext cx="6564884" cy="4808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Google Shape;331;p26">
            <a:extLst>
              <a:ext uri="{FF2B5EF4-FFF2-40B4-BE49-F238E27FC236}">
                <a16:creationId xmlns:a16="http://schemas.microsoft.com/office/drawing/2014/main" id="{07723C71-3FD6-DD91-52A1-663C6ECC867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9795" y="2666142"/>
            <a:ext cx="998533" cy="912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852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F8B7D6EA-21E9-7C60-705D-2B27133F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94FB760C-D079-91AB-6AA5-9986AD4892E1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Producción Orgánica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B88E64A-0684-B91A-88B5-07605B088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670355"/>
              </p:ext>
            </p:extLst>
          </p:nvPr>
        </p:nvGraphicFramePr>
        <p:xfrm>
          <a:off x="1371600" y="902121"/>
          <a:ext cx="6053959" cy="2733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3135">
                  <a:extLst>
                    <a:ext uri="{9D8B030D-6E8A-4147-A177-3AD203B41FA5}">
                      <a16:colId xmlns:a16="http://schemas.microsoft.com/office/drawing/2014/main" val="805816447"/>
                    </a:ext>
                  </a:extLst>
                </a:gridCol>
                <a:gridCol w="1153135">
                  <a:extLst>
                    <a:ext uri="{9D8B030D-6E8A-4147-A177-3AD203B41FA5}">
                      <a16:colId xmlns:a16="http://schemas.microsoft.com/office/drawing/2014/main" val="1576544424"/>
                    </a:ext>
                  </a:extLst>
                </a:gridCol>
                <a:gridCol w="1153135">
                  <a:extLst>
                    <a:ext uri="{9D8B030D-6E8A-4147-A177-3AD203B41FA5}">
                      <a16:colId xmlns:a16="http://schemas.microsoft.com/office/drawing/2014/main" val="702601139"/>
                    </a:ext>
                  </a:extLst>
                </a:gridCol>
                <a:gridCol w="2594554">
                  <a:extLst>
                    <a:ext uri="{9D8B030D-6E8A-4147-A177-3AD203B41FA5}">
                      <a16:colId xmlns:a16="http://schemas.microsoft.com/office/drawing/2014/main" val="2636813720"/>
                    </a:ext>
                  </a:extLst>
                </a:gridCol>
              </a:tblGrid>
              <a:tr h="50886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PROVINCIA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N° de Predios Orgánicos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N° de Hectáreas Orgánicas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Tipos de Cultivos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869237"/>
                  </a:ext>
                </a:extLst>
              </a:tr>
              <a:tr h="5597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1028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16,087,81 ha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Banano, naranja, cacao,café</a:t>
                      </a:r>
                      <a:b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</a:br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mandarina, mango, limón, plátano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417487"/>
                  </a:ext>
                </a:extLst>
              </a:tr>
              <a:tr h="50886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LOJA 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5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474,5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Café, aromaticas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122514"/>
                  </a:ext>
                </a:extLst>
              </a:tr>
              <a:tr h="105335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ZAMORA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3 Operadores orgánicos grupales (ACRIM, APECAP y APEOSAE)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739,2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Café, cacao, plátano, guayaba, maracuyá, naranja, papaya, yuca, ají, orégano, tomillo 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29629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E1CD932-30DD-25B7-6CE2-C6A923D37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66375"/>
              </p:ext>
            </p:extLst>
          </p:nvPr>
        </p:nvGraphicFramePr>
        <p:xfrm>
          <a:off x="2657803" y="4356843"/>
          <a:ext cx="3481551" cy="2030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0517">
                  <a:extLst>
                    <a:ext uri="{9D8B030D-6E8A-4147-A177-3AD203B41FA5}">
                      <a16:colId xmlns:a16="http://schemas.microsoft.com/office/drawing/2014/main" val="836373004"/>
                    </a:ext>
                  </a:extLst>
                </a:gridCol>
                <a:gridCol w="1122856">
                  <a:extLst>
                    <a:ext uri="{9D8B030D-6E8A-4147-A177-3AD203B41FA5}">
                      <a16:colId xmlns:a16="http://schemas.microsoft.com/office/drawing/2014/main" val="817037997"/>
                    </a:ext>
                  </a:extLst>
                </a:gridCol>
                <a:gridCol w="1198178">
                  <a:extLst>
                    <a:ext uri="{9D8B030D-6E8A-4147-A177-3AD203B41FA5}">
                      <a16:colId xmlns:a16="http://schemas.microsoft.com/office/drawing/2014/main" val="3045766211"/>
                    </a:ext>
                  </a:extLst>
                </a:gridCol>
              </a:tblGrid>
              <a:tr h="133649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Provincia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N° Predios Libres de Mosca de la Fruta 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br>
                        <a:rPr lang="es-ES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</a:br>
                      <a:r>
                        <a:rPr lang="es-ES" sz="1200" b="1" u="none" strike="noStrike" dirty="0" err="1">
                          <a:solidFill>
                            <a:srgbClr val="2D2D8C"/>
                          </a:solidFill>
                          <a:effectLst/>
                        </a:rPr>
                        <a:t>N°</a:t>
                      </a:r>
                      <a:r>
                        <a:rPr lang="es-ES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 Predios Libres de Tuberculosis y Brucelosis</a:t>
                      </a:r>
                      <a:br>
                        <a:rPr lang="es-ES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</a:br>
                      <a:endParaRPr lang="es-ES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591592"/>
                  </a:ext>
                </a:extLst>
              </a:tr>
              <a:tr h="309686">
                <a:tc>
                  <a:txBody>
                    <a:bodyPr/>
                    <a:lstStyle/>
                    <a:p>
                      <a:pPr algn="l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EL ORO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3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6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378663"/>
                  </a:ext>
                </a:extLst>
              </a:tr>
              <a:tr h="190928">
                <a:tc>
                  <a:txBody>
                    <a:bodyPr/>
                    <a:lstStyle/>
                    <a:p>
                      <a:pPr algn="l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LOJA 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0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16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02806"/>
                  </a:ext>
                </a:extLst>
              </a:tr>
              <a:tr h="190928">
                <a:tc>
                  <a:txBody>
                    <a:bodyPr/>
                    <a:lstStyle/>
                    <a:p>
                      <a:pPr algn="l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ZAMORA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>
                          <a:solidFill>
                            <a:srgbClr val="2D2D8C"/>
                          </a:solidFill>
                          <a:effectLst/>
                        </a:rPr>
                        <a:t>22</a:t>
                      </a:r>
                      <a:endParaRPr lang="es-EC" sz="1200" b="1" i="0" u="none" strike="noStrike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b="1" u="none" strike="noStrike" dirty="0">
                          <a:solidFill>
                            <a:srgbClr val="2D2D8C"/>
                          </a:solidFill>
                          <a:effectLst/>
                        </a:rPr>
                        <a:t>19</a:t>
                      </a:r>
                      <a:endParaRPr lang="es-EC" sz="1200" b="1" i="0" u="none" strike="noStrike" dirty="0">
                        <a:solidFill>
                          <a:srgbClr val="2D2D8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07964"/>
                  </a:ext>
                </a:extLst>
              </a:tr>
            </a:tbl>
          </a:graphicData>
        </a:graphic>
      </p:graphicFrame>
      <p:sp>
        <p:nvSpPr>
          <p:cNvPr id="5" name="Google Shape;119;p4">
            <a:extLst>
              <a:ext uri="{FF2B5EF4-FFF2-40B4-BE49-F238E27FC236}">
                <a16:creationId xmlns:a16="http://schemas.microsoft.com/office/drawing/2014/main" id="{637182B3-57BA-B029-A2F8-53C96A0D1456}"/>
              </a:ext>
            </a:extLst>
          </p:cNvPr>
          <p:cNvSpPr txBox="1"/>
          <p:nvPr/>
        </p:nvSpPr>
        <p:spPr>
          <a:xfrm>
            <a:off x="625666" y="3683822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Certificaciones Macro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sp>
        <p:nvSpPr>
          <p:cNvPr id="6" name="Bocadillo nube: nube 5">
            <a:extLst>
              <a:ext uri="{FF2B5EF4-FFF2-40B4-BE49-F238E27FC236}">
                <a16:creationId xmlns:a16="http://schemas.microsoft.com/office/drawing/2014/main" id="{4AE488B0-34A0-C4EF-390F-E6D8BDE045FF}"/>
              </a:ext>
            </a:extLst>
          </p:cNvPr>
          <p:cNvSpPr/>
          <p:nvPr/>
        </p:nvSpPr>
        <p:spPr>
          <a:xfrm>
            <a:off x="7961587" y="3772569"/>
            <a:ext cx="2761593" cy="1608083"/>
          </a:xfrm>
          <a:prstGeom prst="cloud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2D2D8C"/>
                </a:solidFill>
              </a:rPr>
              <a:t>El Oro - Protocolo de escamas y cochinillas</a:t>
            </a:r>
          </a:p>
          <a:p>
            <a:pPr algn="ctr"/>
            <a:r>
              <a:rPr lang="es-ES" b="1" dirty="0">
                <a:solidFill>
                  <a:srgbClr val="2D2D8C"/>
                </a:solidFill>
              </a:rPr>
              <a:t>260</a:t>
            </a:r>
            <a:endParaRPr lang="es-EC" b="1" dirty="0">
              <a:solidFill>
                <a:srgbClr val="2D2D8C"/>
              </a:solidFill>
            </a:endParaRPr>
          </a:p>
        </p:txBody>
      </p:sp>
      <p:pic>
        <p:nvPicPr>
          <p:cNvPr id="6146" name="Picture 2" descr="Concepto de agricultura ecológica | Vector Gratis">
            <a:extLst>
              <a:ext uri="{FF2B5EF4-FFF2-40B4-BE49-F238E27FC236}">
                <a16:creationId xmlns:a16="http://schemas.microsoft.com/office/drawing/2014/main" id="{534DE5CB-D512-8763-1203-C2597E2AE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062" y="980572"/>
            <a:ext cx="2147428" cy="21474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3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B02990FB-8256-9192-0B31-E9BC3922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B388DA1-7F42-5275-B570-1FFA71738526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Aporte a la sociedad 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6E8E573-5D74-93FF-7401-62117FD1F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8574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DDE5B21-47C7-8875-0970-8B28D29B5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014198"/>
              </p:ext>
            </p:extLst>
          </p:nvPr>
        </p:nvGraphicFramePr>
        <p:xfrm>
          <a:off x="1860331" y="939314"/>
          <a:ext cx="8299669" cy="519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55606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AEAC4357-23BC-3D0B-14D6-DFC9BBD70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E661A19D-61FB-0D19-ADDF-ED6C4F0DFA70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D2D8C"/>
                </a:solidFill>
                <a:ea typeface="Arial"/>
                <a:sym typeface="Arial"/>
              </a:rPr>
              <a:t>Proyecciones 2025</a:t>
            </a:r>
            <a:endParaRPr sz="2500" u="none" strike="noStrike" cap="none" dirty="0">
              <a:solidFill>
                <a:srgbClr val="2D2D8C"/>
              </a:solidFill>
              <a:ea typeface="Arial"/>
              <a:sym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EC8FAE-DC1D-C4AF-9BC1-0A3BCA6D46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8784178"/>
              </p:ext>
            </p:extLst>
          </p:nvPr>
        </p:nvGraphicFramePr>
        <p:xfrm>
          <a:off x="1860331" y="939314"/>
          <a:ext cx="8299669" cy="519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4524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1458</Words>
  <Application>Microsoft Macintosh PowerPoint</Application>
  <PresentationFormat>Panorámica</PresentationFormat>
  <Paragraphs>302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Barlow Condensed Medium</vt:lpstr>
      <vt:lpstr>Calibri</vt:lpstr>
      <vt:lpstr>Roboto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Microsoft Office User</cp:lastModifiedBy>
  <cp:revision>37</cp:revision>
  <dcterms:created xsi:type="dcterms:W3CDTF">2021-05-27T23:45:58Z</dcterms:created>
  <dcterms:modified xsi:type="dcterms:W3CDTF">2025-06-08T02:39:33Z</dcterms:modified>
</cp:coreProperties>
</file>