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66" r:id="rId3"/>
    <p:sldId id="270" r:id="rId4"/>
    <p:sldId id="271" r:id="rId5"/>
    <p:sldId id="272" r:id="rId6"/>
    <p:sldId id="268" r:id="rId7"/>
    <p:sldId id="267" r:id="rId8"/>
    <p:sldId id="258" r:id="rId9"/>
    <p:sldId id="260" r:id="rId10"/>
    <p:sldId id="261" r:id="rId11"/>
    <p:sldId id="262" r:id="rId12"/>
    <p:sldId id="263" r:id="rId13"/>
    <p:sldId id="264" r:id="rId14"/>
    <p:sldId id="257" r:id="rId15"/>
    <p:sldId id="269" r:id="rId16"/>
    <p:sldId id="273" r:id="rId17"/>
    <p:sldId id="259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1"/>
    <p:restoredTop sz="94558"/>
  </p:normalViewPr>
  <p:slideViewPr>
    <p:cSldViewPr snapToGrid="0">
      <p:cViewPr varScale="1">
        <p:scale>
          <a:sx n="121" d="100"/>
          <a:sy n="121" d="100"/>
        </p:scale>
        <p:origin x="64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E6FC23-5D6D-496C-B7CF-3DBA36266DC8}" type="doc">
      <dgm:prSet loTypeId="urn:microsoft.com/office/officeart/2005/8/layout/matrix3" loCatId="matrix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19A45F7A-9880-4147-873E-84C1A3292699}">
      <dgm:prSet custT="1"/>
      <dgm:spPr/>
      <dgm:t>
        <a:bodyPr/>
        <a:lstStyle/>
        <a:p>
          <a:pPr algn="ctr"/>
          <a:r>
            <a:rPr lang="es-ES" sz="1400" b="1" i="0" dirty="0"/>
            <a:t>Incrementar la calidad fitosanitaria, zoosanitaria y la inocuidad de los alimentos en su fase primaria para consumo interno y  comercio exterior</a:t>
          </a:r>
          <a:endParaRPr lang="es-EC" sz="1400" b="1" dirty="0"/>
        </a:p>
      </dgm:t>
    </dgm:pt>
    <dgm:pt modelId="{6478BC41-766E-41B8-B697-40D215BC6C8F}" type="parTrans" cxnId="{1E938A2F-0F67-4561-B613-C2FD6F7C86D7}">
      <dgm:prSet/>
      <dgm:spPr/>
      <dgm:t>
        <a:bodyPr/>
        <a:lstStyle/>
        <a:p>
          <a:endParaRPr lang="es-EC"/>
        </a:p>
      </dgm:t>
    </dgm:pt>
    <dgm:pt modelId="{8D94D45E-7C2F-45A9-A053-6C1A9CC5F385}" type="sibTrans" cxnId="{1E938A2F-0F67-4561-B613-C2FD6F7C86D7}">
      <dgm:prSet/>
      <dgm:spPr/>
      <dgm:t>
        <a:bodyPr/>
        <a:lstStyle/>
        <a:p>
          <a:endParaRPr lang="es-EC"/>
        </a:p>
      </dgm:t>
    </dgm:pt>
    <dgm:pt modelId="{DD556289-862D-4C41-9AAE-298E4A7BA6F9}">
      <dgm:prSet custT="1"/>
      <dgm:spPr/>
      <dgm:t>
        <a:bodyPr/>
        <a:lstStyle/>
        <a:p>
          <a:r>
            <a:rPr lang="es-ES" sz="1800" b="1" i="0" dirty="0">
              <a:solidFill>
                <a:schemeClr val="tx2">
                  <a:lumMod val="25000"/>
                </a:schemeClr>
              </a:solidFill>
            </a:rPr>
            <a:t>Incrementar la eficiencia operacional</a:t>
          </a:r>
          <a:endParaRPr lang="es-EC" sz="1800" b="1" dirty="0">
            <a:solidFill>
              <a:schemeClr val="tx2">
                <a:lumMod val="25000"/>
              </a:schemeClr>
            </a:solidFill>
          </a:endParaRPr>
        </a:p>
      </dgm:t>
    </dgm:pt>
    <dgm:pt modelId="{0CB60A41-1D53-4C90-A6D4-0C00141EC07B}" type="parTrans" cxnId="{972076CF-CB3B-48ED-86CD-5C81A935F74B}">
      <dgm:prSet/>
      <dgm:spPr/>
      <dgm:t>
        <a:bodyPr/>
        <a:lstStyle/>
        <a:p>
          <a:endParaRPr lang="es-EC"/>
        </a:p>
      </dgm:t>
    </dgm:pt>
    <dgm:pt modelId="{DB589C6F-0E71-4323-8BA4-6BB9EF78C4C6}" type="sibTrans" cxnId="{972076CF-CB3B-48ED-86CD-5C81A935F74B}">
      <dgm:prSet/>
      <dgm:spPr/>
      <dgm:t>
        <a:bodyPr/>
        <a:lstStyle/>
        <a:p>
          <a:endParaRPr lang="es-EC"/>
        </a:p>
      </dgm:t>
    </dgm:pt>
    <dgm:pt modelId="{795BBA0C-7B5F-47D6-A5F3-32BEFBF9337E}">
      <dgm:prSet custT="1"/>
      <dgm:spPr/>
      <dgm:t>
        <a:bodyPr/>
        <a:lstStyle/>
        <a:p>
          <a:r>
            <a:rPr lang="es-ES" sz="1800" b="1" i="0" dirty="0"/>
            <a:t>Incrementar el uso eficiente del presupuesto</a:t>
          </a:r>
          <a:r>
            <a:rPr lang="es-ES" sz="2200" b="1" i="0" dirty="0"/>
            <a:t>.</a:t>
          </a:r>
          <a:endParaRPr lang="es-EC" sz="2200" b="1" dirty="0"/>
        </a:p>
      </dgm:t>
    </dgm:pt>
    <dgm:pt modelId="{319BDEC1-E02C-449D-89F3-532361B56A83}" type="parTrans" cxnId="{14E35E48-25D3-479B-8B2F-141F4CAA3BDF}">
      <dgm:prSet/>
      <dgm:spPr/>
      <dgm:t>
        <a:bodyPr/>
        <a:lstStyle/>
        <a:p>
          <a:endParaRPr lang="es-EC"/>
        </a:p>
      </dgm:t>
    </dgm:pt>
    <dgm:pt modelId="{D77E78EC-4167-4368-95C1-2B22A749F3F8}" type="sibTrans" cxnId="{14E35E48-25D3-479B-8B2F-141F4CAA3BDF}">
      <dgm:prSet/>
      <dgm:spPr/>
      <dgm:t>
        <a:bodyPr/>
        <a:lstStyle/>
        <a:p>
          <a:endParaRPr lang="es-EC"/>
        </a:p>
      </dgm:t>
    </dgm:pt>
    <dgm:pt modelId="{1A0A6CF2-6E50-429D-89E5-DB3E8AFB3169}">
      <dgm:prSet custT="1"/>
      <dgm:spPr/>
      <dgm:t>
        <a:bodyPr/>
        <a:lstStyle/>
        <a:p>
          <a:r>
            <a:rPr lang="es-ES" sz="1800" b="1" i="0" dirty="0"/>
            <a:t>Incrementar el desarrollo del talento humano</a:t>
          </a:r>
          <a:endParaRPr lang="es-EC" sz="1800" b="1" dirty="0"/>
        </a:p>
      </dgm:t>
    </dgm:pt>
    <dgm:pt modelId="{E30CD5E4-5E69-4A70-875C-33E0680B46A0}" type="sibTrans" cxnId="{B0EBF2DD-06FA-4EE1-A9A8-DF318E3B50A8}">
      <dgm:prSet/>
      <dgm:spPr/>
      <dgm:t>
        <a:bodyPr/>
        <a:lstStyle/>
        <a:p>
          <a:endParaRPr lang="es-EC"/>
        </a:p>
      </dgm:t>
    </dgm:pt>
    <dgm:pt modelId="{B36DF7FE-8F21-4C78-A4CD-03F2AF4A25EF}" type="parTrans" cxnId="{B0EBF2DD-06FA-4EE1-A9A8-DF318E3B50A8}">
      <dgm:prSet/>
      <dgm:spPr/>
      <dgm:t>
        <a:bodyPr/>
        <a:lstStyle/>
        <a:p>
          <a:endParaRPr lang="es-EC"/>
        </a:p>
      </dgm:t>
    </dgm:pt>
    <dgm:pt modelId="{37F05DE9-0A62-4AB9-8EDD-624DCA782843}" type="pres">
      <dgm:prSet presAssocID="{EDE6FC23-5D6D-496C-B7CF-3DBA36266DC8}" presName="matrix" presStyleCnt="0">
        <dgm:presLayoutVars>
          <dgm:chMax val="1"/>
          <dgm:dir/>
          <dgm:resizeHandles val="exact"/>
        </dgm:presLayoutVars>
      </dgm:prSet>
      <dgm:spPr/>
    </dgm:pt>
    <dgm:pt modelId="{C086AB9C-D633-4DB5-AFEC-662EC1794F40}" type="pres">
      <dgm:prSet presAssocID="{EDE6FC23-5D6D-496C-B7CF-3DBA36266DC8}" presName="diamond" presStyleLbl="bgShp" presStyleIdx="0" presStyleCnt="1" custLinFactNeighborX="4022"/>
      <dgm:spPr/>
    </dgm:pt>
    <dgm:pt modelId="{423EFE4F-39C5-4C09-93CD-A83A807DA85D}" type="pres">
      <dgm:prSet presAssocID="{EDE6FC23-5D6D-496C-B7CF-3DBA36266DC8}" presName="quad1" presStyleLbl="node1" presStyleIdx="0" presStyleCnt="4" custScaleX="110936" custScaleY="100912">
        <dgm:presLayoutVars>
          <dgm:chMax val="0"/>
          <dgm:chPref val="0"/>
          <dgm:bulletEnabled val="1"/>
        </dgm:presLayoutVars>
      </dgm:prSet>
      <dgm:spPr/>
    </dgm:pt>
    <dgm:pt modelId="{3B5D6250-4804-4EE2-8F8B-B9326EAFE37C}" type="pres">
      <dgm:prSet presAssocID="{EDE6FC23-5D6D-496C-B7CF-3DBA36266DC8}" presName="quad2" presStyleLbl="node1" presStyleIdx="1" presStyleCnt="4" custLinFactNeighborX="8202" custLinFactNeighborY="-1367">
        <dgm:presLayoutVars>
          <dgm:chMax val="0"/>
          <dgm:chPref val="0"/>
          <dgm:bulletEnabled val="1"/>
        </dgm:presLayoutVars>
      </dgm:prSet>
      <dgm:spPr/>
    </dgm:pt>
    <dgm:pt modelId="{5B753651-A176-4ABE-8850-64FC6C90D189}" type="pres">
      <dgm:prSet presAssocID="{EDE6FC23-5D6D-496C-B7CF-3DBA36266DC8}" presName="quad3" presStyleLbl="node1" presStyleIdx="2" presStyleCnt="4" custLinFactNeighborX="-1691" custLinFactNeighborY="229">
        <dgm:presLayoutVars>
          <dgm:chMax val="0"/>
          <dgm:chPref val="0"/>
          <dgm:bulletEnabled val="1"/>
        </dgm:presLayoutVars>
      </dgm:prSet>
      <dgm:spPr/>
    </dgm:pt>
    <dgm:pt modelId="{293A7CE4-0764-49AA-9A5F-A1DE916FB321}" type="pres">
      <dgm:prSet presAssocID="{EDE6FC23-5D6D-496C-B7CF-3DBA36266DC8}" presName="quad4" presStyleLbl="node1" presStyleIdx="3" presStyleCnt="4" custLinFactNeighborX="10480" custLinFactNeighborY="-1989">
        <dgm:presLayoutVars>
          <dgm:chMax val="0"/>
          <dgm:chPref val="0"/>
          <dgm:bulletEnabled val="1"/>
        </dgm:presLayoutVars>
      </dgm:prSet>
      <dgm:spPr/>
    </dgm:pt>
  </dgm:ptLst>
  <dgm:cxnLst>
    <dgm:cxn modelId="{1E938A2F-0F67-4561-B613-C2FD6F7C86D7}" srcId="{EDE6FC23-5D6D-496C-B7CF-3DBA36266DC8}" destId="{19A45F7A-9880-4147-873E-84C1A3292699}" srcOrd="0" destOrd="0" parTransId="{6478BC41-766E-41B8-B697-40D215BC6C8F}" sibTransId="{8D94D45E-7C2F-45A9-A053-6C1A9CC5F385}"/>
    <dgm:cxn modelId="{AFF1AA35-D697-4F09-A128-C132AF6D5C4F}" type="presOf" srcId="{795BBA0C-7B5F-47D6-A5F3-32BEFBF9337E}" destId="{293A7CE4-0764-49AA-9A5F-A1DE916FB321}" srcOrd="0" destOrd="0" presId="urn:microsoft.com/office/officeart/2005/8/layout/matrix3"/>
    <dgm:cxn modelId="{14E35E48-25D3-479B-8B2F-141F4CAA3BDF}" srcId="{EDE6FC23-5D6D-496C-B7CF-3DBA36266DC8}" destId="{795BBA0C-7B5F-47D6-A5F3-32BEFBF9337E}" srcOrd="3" destOrd="0" parTransId="{319BDEC1-E02C-449D-89F3-532361B56A83}" sibTransId="{D77E78EC-4167-4368-95C1-2B22A749F3F8}"/>
    <dgm:cxn modelId="{DA30CF87-2BCC-4550-9CC2-D1E63E9DADA3}" type="presOf" srcId="{DD556289-862D-4C41-9AAE-298E4A7BA6F9}" destId="{5B753651-A176-4ABE-8850-64FC6C90D189}" srcOrd="0" destOrd="0" presId="urn:microsoft.com/office/officeart/2005/8/layout/matrix3"/>
    <dgm:cxn modelId="{985B7E9C-816A-4F48-B465-1DBFBF465F4F}" type="presOf" srcId="{19A45F7A-9880-4147-873E-84C1A3292699}" destId="{423EFE4F-39C5-4C09-93CD-A83A807DA85D}" srcOrd="0" destOrd="0" presId="urn:microsoft.com/office/officeart/2005/8/layout/matrix3"/>
    <dgm:cxn modelId="{EE2881AD-BA94-4670-B188-18FFCC75078C}" type="presOf" srcId="{EDE6FC23-5D6D-496C-B7CF-3DBA36266DC8}" destId="{37F05DE9-0A62-4AB9-8EDD-624DCA782843}" srcOrd="0" destOrd="0" presId="urn:microsoft.com/office/officeart/2005/8/layout/matrix3"/>
    <dgm:cxn modelId="{972076CF-CB3B-48ED-86CD-5C81A935F74B}" srcId="{EDE6FC23-5D6D-496C-B7CF-3DBA36266DC8}" destId="{DD556289-862D-4C41-9AAE-298E4A7BA6F9}" srcOrd="2" destOrd="0" parTransId="{0CB60A41-1D53-4C90-A6D4-0C00141EC07B}" sibTransId="{DB589C6F-0E71-4323-8BA4-6BB9EF78C4C6}"/>
    <dgm:cxn modelId="{BE6670D5-EEC8-4363-803B-218CA6356A0D}" type="presOf" srcId="{1A0A6CF2-6E50-429D-89E5-DB3E8AFB3169}" destId="{3B5D6250-4804-4EE2-8F8B-B9326EAFE37C}" srcOrd="0" destOrd="0" presId="urn:microsoft.com/office/officeart/2005/8/layout/matrix3"/>
    <dgm:cxn modelId="{B0EBF2DD-06FA-4EE1-A9A8-DF318E3B50A8}" srcId="{EDE6FC23-5D6D-496C-B7CF-3DBA36266DC8}" destId="{1A0A6CF2-6E50-429D-89E5-DB3E8AFB3169}" srcOrd="1" destOrd="0" parTransId="{B36DF7FE-8F21-4C78-A4CD-03F2AF4A25EF}" sibTransId="{E30CD5E4-5E69-4A70-875C-33E0680B46A0}"/>
    <dgm:cxn modelId="{BEC6EE7A-FABD-49F8-B9F1-AC3D0CF9ECCE}" type="presParOf" srcId="{37F05DE9-0A62-4AB9-8EDD-624DCA782843}" destId="{C086AB9C-D633-4DB5-AFEC-662EC1794F40}" srcOrd="0" destOrd="0" presId="urn:microsoft.com/office/officeart/2005/8/layout/matrix3"/>
    <dgm:cxn modelId="{A441FBC3-E668-4A07-A67B-4147EE8B9335}" type="presParOf" srcId="{37F05DE9-0A62-4AB9-8EDD-624DCA782843}" destId="{423EFE4F-39C5-4C09-93CD-A83A807DA85D}" srcOrd="1" destOrd="0" presId="urn:microsoft.com/office/officeart/2005/8/layout/matrix3"/>
    <dgm:cxn modelId="{E21AF554-A315-4427-B79C-A29E04516DAB}" type="presParOf" srcId="{37F05DE9-0A62-4AB9-8EDD-624DCA782843}" destId="{3B5D6250-4804-4EE2-8F8B-B9326EAFE37C}" srcOrd="2" destOrd="0" presId="urn:microsoft.com/office/officeart/2005/8/layout/matrix3"/>
    <dgm:cxn modelId="{ECAE9121-FBC0-457A-9CEE-F783E594BF81}" type="presParOf" srcId="{37F05DE9-0A62-4AB9-8EDD-624DCA782843}" destId="{5B753651-A176-4ABE-8850-64FC6C90D189}" srcOrd="3" destOrd="0" presId="urn:microsoft.com/office/officeart/2005/8/layout/matrix3"/>
    <dgm:cxn modelId="{8CC362A7-9156-4A6A-B1DD-5D8CEDEAD107}" type="presParOf" srcId="{37F05DE9-0A62-4AB9-8EDD-624DCA782843}" destId="{293A7CE4-0764-49AA-9A5F-A1DE916FB32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98559C-5730-42B9-9621-BD43A2E5C5FE}" type="doc">
      <dgm:prSet loTypeId="urn:microsoft.com/office/officeart/2005/8/layout/chevron1" loCatId="process" qsTypeId="urn:microsoft.com/office/officeart/2005/8/quickstyle/simple2" qsCatId="simple" csTypeId="urn:microsoft.com/office/officeart/2005/8/colors/colorful1" csCatId="colorful" phldr="1"/>
      <dgm:spPr/>
    </dgm:pt>
    <dgm:pt modelId="{5ABE2CF9-F488-461D-97DE-017DB66F99B1}">
      <dgm:prSet phldrT="[Texto]"/>
      <dgm:spPr/>
      <dgm:t>
        <a:bodyPr/>
        <a:lstStyle/>
        <a:p>
          <a:r>
            <a:rPr lang="es-MX"/>
            <a:t>SGC</a:t>
          </a:r>
          <a:endParaRPr lang="es-EC" dirty="0"/>
        </a:p>
      </dgm:t>
    </dgm:pt>
    <dgm:pt modelId="{A2C49AFD-AA9C-433A-A0F5-429FC55BD1C1}" type="parTrans" cxnId="{02D2DCC8-89CC-4B61-945E-07B25E6F7A5A}">
      <dgm:prSet/>
      <dgm:spPr/>
      <dgm:t>
        <a:bodyPr/>
        <a:lstStyle/>
        <a:p>
          <a:endParaRPr lang="es-EC"/>
        </a:p>
      </dgm:t>
    </dgm:pt>
    <dgm:pt modelId="{3568822B-3D34-489A-ACD3-A2849DA45923}" type="sibTrans" cxnId="{02D2DCC8-89CC-4B61-945E-07B25E6F7A5A}">
      <dgm:prSet/>
      <dgm:spPr/>
      <dgm:t>
        <a:bodyPr/>
        <a:lstStyle/>
        <a:p>
          <a:endParaRPr lang="es-EC"/>
        </a:p>
      </dgm:t>
    </dgm:pt>
    <dgm:pt modelId="{A1A6CDC8-3DB0-4718-AB41-597BC6450B20}">
      <dgm:prSet phldrT="[Texto]"/>
      <dgm:spPr/>
      <dgm:t>
        <a:bodyPr/>
        <a:lstStyle/>
        <a:p>
          <a:r>
            <a:rPr lang="es-MX" dirty="0"/>
            <a:t>ISO</a:t>
          </a:r>
        </a:p>
        <a:p>
          <a:r>
            <a:rPr lang="es-MX" dirty="0"/>
            <a:t>9001:2015</a:t>
          </a:r>
          <a:endParaRPr lang="es-EC" dirty="0"/>
        </a:p>
      </dgm:t>
    </dgm:pt>
    <dgm:pt modelId="{5EF82F89-B6E4-4241-BB59-BB5184638827}" type="parTrans" cxnId="{4129481B-DF29-4F49-8A59-AA76F19E53E5}">
      <dgm:prSet/>
      <dgm:spPr/>
      <dgm:t>
        <a:bodyPr/>
        <a:lstStyle/>
        <a:p>
          <a:endParaRPr lang="es-EC"/>
        </a:p>
      </dgm:t>
    </dgm:pt>
    <dgm:pt modelId="{D34E765F-78DF-4385-9E5C-555743EA06A6}" type="sibTrans" cxnId="{4129481B-DF29-4F49-8A59-AA76F19E53E5}">
      <dgm:prSet/>
      <dgm:spPr/>
      <dgm:t>
        <a:bodyPr/>
        <a:lstStyle/>
        <a:p>
          <a:endParaRPr lang="es-EC"/>
        </a:p>
      </dgm:t>
    </dgm:pt>
    <dgm:pt modelId="{6019AD95-1806-43B5-9CD8-B1FE7B8050AA}" type="pres">
      <dgm:prSet presAssocID="{BF98559C-5730-42B9-9621-BD43A2E5C5FE}" presName="Name0" presStyleCnt="0">
        <dgm:presLayoutVars>
          <dgm:dir/>
          <dgm:animLvl val="lvl"/>
          <dgm:resizeHandles val="exact"/>
        </dgm:presLayoutVars>
      </dgm:prSet>
      <dgm:spPr/>
    </dgm:pt>
    <dgm:pt modelId="{B634572F-3232-456E-899A-F02BCF25ADE1}" type="pres">
      <dgm:prSet presAssocID="{5ABE2CF9-F488-461D-97DE-017DB66F99B1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EAA14028-2545-47A7-998E-846964DEFB77}" type="pres">
      <dgm:prSet presAssocID="{3568822B-3D34-489A-ACD3-A2849DA45923}" presName="parTxOnlySpace" presStyleCnt="0"/>
      <dgm:spPr/>
    </dgm:pt>
    <dgm:pt modelId="{7D6582D4-EB62-4776-91FB-C90B0C3DA186}" type="pres">
      <dgm:prSet presAssocID="{A1A6CDC8-3DB0-4718-AB41-597BC6450B20}" presName="parTxOnly" presStyleLbl="node1" presStyleIdx="1" presStyleCnt="2" custLinFactNeighborX="-13383" custLinFactNeighborY="0">
        <dgm:presLayoutVars>
          <dgm:chMax val="0"/>
          <dgm:chPref val="0"/>
          <dgm:bulletEnabled val="1"/>
        </dgm:presLayoutVars>
      </dgm:prSet>
      <dgm:spPr/>
    </dgm:pt>
  </dgm:ptLst>
  <dgm:cxnLst>
    <dgm:cxn modelId="{4129481B-DF29-4F49-8A59-AA76F19E53E5}" srcId="{BF98559C-5730-42B9-9621-BD43A2E5C5FE}" destId="{A1A6CDC8-3DB0-4718-AB41-597BC6450B20}" srcOrd="1" destOrd="0" parTransId="{5EF82F89-B6E4-4241-BB59-BB5184638827}" sibTransId="{D34E765F-78DF-4385-9E5C-555743EA06A6}"/>
    <dgm:cxn modelId="{B9D84037-2E5C-4267-88AA-BB0449C4F5CA}" type="presOf" srcId="{A1A6CDC8-3DB0-4718-AB41-597BC6450B20}" destId="{7D6582D4-EB62-4776-91FB-C90B0C3DA186}" srcOrd="0" destOrd="0" presId="urn:microsoft.com/office/officeart/2005/8/layout/chevron1"/>
    <dgm:cxn modelId="{17F5126B-3E1F-4D58-8B45-291A50427D74}" type="presOf" srcId="{5ABE2CF9-F488-461D-97DE-017DB66F99B1}" destId="{B634572F-3232-456E-899A-F02BCF25ADE1}" srcOrd="0" destOrd="0" presId="urn:microsoft.com/office/officeart/2005/8/layout/chevron1"/>
    <dgm:cxn modelId="{F9DE30B8-5476-4A64-BB4C-84F7060164B6}" type="presOf" srcId="{BF98559C-5730-42B9-9621-BD43A2E5C5FE}" destId="{6019AD95-1806-43B5-9CD8-B1FE7B8050AA}" srcOrd="0" destOrd="0" presId="urn:microsoft.com/office/officeart/2005/8/layout/chevron1"/>
    <dgm:cxn modelId="{02D2DCC8-89CC-4B61-945E-07B25E6F7A5A}" srcId="{BF98559C-5730-42B9-9621-BD43A2E5C5FE}" destId="{5ABE2CF9-F488-461D-97DE-017DB66F99B1}" srcOrd="0" destOrd="0" parTransId="{A2C49AFD-AA9C-433A-A0F5-429FC55BD1C1}" sibTransId="{3568822B-3D34-489A-ACD3-A2849DA45923}"/>
    <dgm:cxn modelId="{6E02A418-0EA1-42E3-8B17-5CA0D9C31865}" type="presParOf" srcId="{6019AD95-1806-43B5-9CD8-B1FE7B8050AA}" destId="{B634572F-3232-456E-899A-F02BCF25ADE1}" srcOrd="0" destOrd="0" presId="urn:microsoft.com/office/officeart/2005/8/layout/chevron1"/>
    <dgm:cxn modelId="{383894B3-C5EA-4284-8FDF-2A0CC38B9C9B}" type="presParOf" srcId="{6019AD95-1806-43B5-9CD8-B1FE7B8050AA}" destId="{EAA14028-2545-47A7-998E-846964DEFB77}" srcOrd="1" destOrd="0" presId="urn:microsoft.com/office/officeart/2005/8/layout/chevron1"/>
    <dgm:cxn modelId="{FD3DE991-4383-47D8-931F-EE872BCADFE2}" type="presParOf" srcId="{6019AD95-1806-43B5-9CD8-B1FE7B8050AA}" destId="{7D6582D4-EB62-4776-91FB-C90B0C3DA186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86AB9C-D633-4DB5-AFEC-662EC1794F40}">
      <dsp:nvSpPr>
        <dsp:cNvPr id="0" name=""/>
        <dsp:cNvSpPr/>
      </dsp:nvSpPr>
      <dsp:spPr>
        <a:xfrm>
          <a:off x="930322" y="0"/>
          <a:ext cx="5044550" cy="504455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3EFE4F-39C5-4C09-93CD-A83A807DA85D}">
      <dsp:nvSpPr>
        <dsp:cNvPr id="0" name=""/>
        <dsp:cNvSpPr/>
      </dsp:nvSpPr>
      <dsp:spPr>
        <a:xfrm>
          <a:off x="1099086" y="470261"/>
          <a:ext cx="2182526" cy="198531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/>
            <a:t>Incrementar la calidad fitosanitaria, zoosanitaria y la inocuidad de los alimentos en su fase primaria para consumo interno y  comercio exterior</a:t>
          </a:r>
          <a:endParaRPr lang="es-EC" sz="1400" b="1" kern="1200" dirty="0"/>
        </a:p>
      </dsp:txBody>
      <dsp:txXfrm>
        <a:off x="1196001" y="567176"/>
        <a:ext cx="1988696" cy="1791486"/>
      </dsp:txXfrm>
    </dsp:sp>
    <dsp:sp modelId="{3B5D6250-4804-4EE2-8F8B-B9326EAFE37C}">
      <dsp:nvSpPr>
        <dsp:cNvPr id="0" name=""/>
        <dsp:cNvSpPr/>
      </dsp:nvSpPr>
      <dsp:spPr>
        <a:xfrm>
          <a:off x="3486737" y="452338"/>
          <a:ext cx="1967374" cy="196737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Incrementar el desarrollo del talento humano</a:t>
          </a:r>
          <a:endParaRPr lang="es-EC" sz="1800" b="1" kern="1200" dirty="0"/>
        </a:p>
      </dsp:txBody>
      <dsp:txXfrm>
        <a:off x="3582776" y="548377"/>
        <a:ext cx="1775296" cy="1775296"/>
      </dsp:txXfrm>
    </dsp:sp>
    <dsp:sp modelId="{5B753651-A176-4ABE-8850-64FC6C90D189}">
      <dsp:nvSpPr>
        <dsp:cNvPr id="0" name=""/>
        <dsp:cNvSpPr/>
      </dsp:nvSpPr>
      <dsp:spPr>
        <a:xfrm>
          <a:off x="1173394" y="2602448"/>
          <a:ext cx="1967374" cy="196737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>
              <a:solidFill>
                <a:schemeClr val="tx2">
                  <a:lumMod val="25000"/>
                </a:schemeClr>
              </a:solidFill>
            </a:rPr>
            <a:t>Incrementar la eficiencia operacional</a:t>
          </a:r>
          <a:endParaRPr lang="es-EC" sz="1800" b="1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1269433" y="2698487"/>
        <a:ext cx="1775296" cy="1775296"/>
      </dsp:txXfrm>
    </dsp:sp>
    <dsp:sp modelId="{293A7CE4-0764-49AA-9A5F-A1DE916FB321}">
      <dsp:nvSpPr>
        <dsp:cNvPr id="0" name=""/>
        <dsp:cNvSpPr/>
      </dsp:nvSpPr>
      <dsp:spPr>
        <a:xfrm>
          <a:off x="3531554" y="2558812"/>
          <a:ext cx="1967374" cy="196737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Incrementar el uso eficiente del presupuesto</a:t>
          </a:r>
          <a:r>
            <a:rPr lang="es-ES" sz="2200" b="1" i="0" kern="1200" dirty="0"/>
            <a:t>.</a:t>
          </a:r>
          <a:endParaRPr lang="es-EC" sz="2200" b="1" kern="1200" dirty="0"/>
        </a:p>
      </dsp:txBody>
      <dsp:txXfrm>
        <a:off x="3627593" y="2654851"/>
        <a:ext cx="1775296" cy="17752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4572F-3232-456E-899A-F02BCF25ADE1}">
      <dsp:nvSpPr>
        <dsp:cNvPr id="0" name=""/>
        <dsp:cNvSpPr/>
      </dsp:nvSpPr>
      <dsp:spPr>
        <a:xfrm>
          <a:off x="3924" y="833109"/>
          <a:ext cx="2345772" cy="93830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SGC</a:t>
          </a:r>
          <a:endParaRPr lang="es-EC" sz="2100" kern="1200" dirty="0"/>
        </a:p>
      </dsp:txBody>
      <dsp:txXfrm>
        <a:off x="473079" y="833109"/>
        <a:ext cx="1407463" cy="938309"/>
      </dsp:txXfrm>
    </dsp:sp>
    <dsp:sp modelId="{7D6582D4-EB62-4776-91FB-C90B0C3DA186}">
      <dsp:nvSpPr>
        <dsp:cNvPr id="0" name=""/>
        <dsp:cNvSpPr/>
      </dsp:nvSpPr>
      <dsp:spPr>
        <a:xfrm>
          <a:off x="2083726" y="833109"/>
          <a:ext cx="2345772" cy="93830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ISO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9001:2015</a:t>
          </a:r>
          <a:endParaRPr lang="es-EC" sz="2100" kern="1200" dirty="0"/>
        </a:p>
      </dsp:txBody>
      <dsp:txXfrm>
        <a:off x="2552881" y="833109"/>
        <a:ext cx="1407463" cy="938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PORTADA 1: SOLO AGREGAR EL TÍTULO DE LA PRESENTACIÓN Y CAMBIAR EL NOMBRE DE LA INSTITUCIÓN</a:t>
            </a: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SUBTÍTULOS O SEPARADORES: SE PUEDE CAMBIAR LA FOTOGRAFÍA POR UNA REFERENTE AL TEMA A EXPONER. CUIDAR QUE LA FOTOGRAFÍA TENGA TODOS LOS ATRIBUTOS DE COMPOSICIÓN</a:t>
            </a: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5620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SUBTÍTULOS O SEPARADORES: SE PUEDE CAMBIAR LA FOTOGRAFÍA POR UNA REFERENTE AL TEMA A EXPONER. CUIDAR QUE LA FOTOGRAFÍA TENGA TODOS LOS ATRIBUTOS DE COMPOSICIÓN</a:t>
            </a: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3380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SUBTÍTULOS O SEPARADORES: SE PUEDE CAMBIAR LA FOTOGRAFÍA POR UNA REFERENTE AL TEMA A EXPONER. CUIDAR QUE LA FOTOGRAFÍA TENGA TODOS LOS ATRIBUTOS DE COMPOSICIÓN</a:t>
            </a: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1744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SUBTÍTULOS O SEPARADORES: SE PUEDE CAMBIAR LA FOTOGRAFÍA POR UNA REFERENTE AL TEMA A EXPONER. CUIDAR QUE LA FOTOGRAFÍA TENGA TODOS LOS ATRIBUTOS DE COMPOSICIÓN</a:t>
            </a: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40539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SUBTÍTULOS O SEPARADORES: SE PUEDE CAMBIAR LA FOTOGRAFÍA POR UNA REFERENTE AL TEMA A EXPONER. CUIDAR QUE LA FOTOGRAFÍA TENGA TODOS LOS ATRIBUTOS DE COMPOSICIÓN</a:t>
            </a: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0122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SUBTÍTULOS O SEPARADORES: SE PUEDE CAMBIAR LA FOTOGRAFÍA POR UNA REFERENTE AL TEMA A EXPONER. CUIDAR QUE LA FOTOGRAFÍA TENGA TODOS LOS ATRIBUTOS DE COMPOSICIÓN</a:t>
            </a: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8289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56D2EE68-351F-EA51-A083-F97BC663B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6C27607B-53E6-AA67-31B9-9FD50FE87C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7D8FB797-A05A-B02D-C920-068734D258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>
            <a:extLst>
              <a:ext uri="{FF2B5EF4-FFF2-40B4-BE49-F238E27FC236}">
                <a16:creationId xmlns:a16="http://schemas.microsoft.com/office/drawing/2014/main" id="{69E8B945-8BE5-3A96-B275-7A63B27CE1A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7184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56D2EE68-351F-EA51-A083-F97BC663B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6C27607B-53E6-AA67-31B9-9FD50FE87C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7D8FB797-A05A-B02D-C920-068734D258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>
            <a:extLst>
              <a:ext uri="{FF2B5EF4-FFF2-40B4-BE49-F238E27FC236}">
                <a16:creationId xmlns:a16="http://schemas.microsoft.com/office/drawing/2014/main" id="{69E8B945-8BE5-3A96-B275-7A63B27CE1A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4253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SUBTÍTULOS O SEPARADORES: SE PUEDE CAMBIAR LA FOTOGRAFÍA POR UNA REFERENTE AL TEMA A EXPONER. CUIDAR QUE LA FOTOGRAFÍA TENGA TODOS LOS ATRIBUTOS DE COMPOSICIÓN</a:t>
            </a: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336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56D2EE68-351F-EA51-A083-F97BC663B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6C27607B-53E6-AA67-31B9-9FD50FE87C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7D8FB797-A05A-B02D-C920-068734D258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CAMBIAR EL NOMBRE DE LA INSTITUCIÓN</a:t>
            </a:r>
            <a:endParaRPr/>
          </a:p>
        </p:txBody>
      </p:sp>
      <p:sp>
        <p:nvSpPr>
          <p:cNvPr id="97" name="Google Shape;97;p3:notes">
            <a:extLst>
              <a:ext uri="{FF2B5EF4-FFF2-40B4-BE49-F238E27FC236}">
                <a16:creationId xmlns:a16="http://schemas.microsoft.com/office/drawing/2014/main" id="{69E8B945-8BE5-3A96-B275-7A63B27CE1A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564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SUBTÍTULOS O SEPARADORES: SE PUEDE CAMBIAR LA FOTOGRAFÍA POR UNA REFERENTE AL TEMA A EXPONER. CUIDAR QUE LA FOTOGRAFÍA TENGA TODOS LOS ATRIBUTOS DE COMPOSICIÓN</a:t>
            </a: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4647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SUBTÍTULOS O SEPARADORES: SE PUEDE CAMBIAR LA FOTOGRAFÍA POR UNA REFERENTE AL TEMA A EXPONER. CUIDAR QUE LA FOTOGRAFÍA TENGA TODOS LOS ATRIBUTOS DE COMPOSICIÓN</a:t>
            </a: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SUBTÍTULOS O SEPARADORES: SE PUEDE CAMBIAR LA FOTOGRAFÍA POR UNA REFERENTE AL TEMA A EXPONER. CUIDAR QUE LA FOTOGRAFÍA TENGA TODOS LOS ATRIBUTOS DE COMPOSICIÓN</a:t>
            </a:r>
            <a:endParaRPr dirty="0"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74629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SUBTÍTULOS O SEPARADORES: SE PUEDE CAMBIAR LA FOTOGRAFÍA POR UNA REFERENTE AL TEMA A EXPONER. CUIDAR QUE LA FOTOGRAFÍA TENGA TODOS LOS ATRIBUTOS DE COMPOSICIÓN</a:t>
            </a: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977313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CIERRE: EL CIERRE DEBERÁ SER DISEÑADO POR CADA INSTITUCIÓN DE ACUERDO AL MODELO</a:t>
            </a:r>
            <a:endParaRPr dirty="0"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diagramQuickStyle" Target="../diagrams/quickStyle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Layout" Target="../diagrams/layou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2.xml"/><Relationship Id="rId5" Type="http://schemas.openxmlformats.org/officeDocument/2006/relationships/diagramQuickStyle" Target="../diagrams/quickStyle1.xml"/><Relationship Id="rId15" Type="http://schemas.microsoft.com/office/2007/relationships/diagramDrawing" Target="../diagrams/drawing2.xml"/><Relationship Id="rId10" Type="http://schemas.openxmlformats.org/officeDocument/2006/relationships/image" Target="../media/image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svg"/><Relationship Id="rId14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jpeg"/><Relationship Id="rId3" Type="http://schemas.openxmlformats.org/officeDocument/2006/relationships/image" Target="../media/image3.png"/><Relationship Id="rId21" Type="http://schemas.openxmlformats.org/officeDocument/2006/relationships/image" Target="../media/image30.pn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jpe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svg"/><Relationship Id="rId15" Type="http://schemas.openxmlformats.org/officeDocument/2006/relationships/image" Target="../media/image24.jpe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Relationship Id="rId1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;p14">
            <a:extLst>
              <a:ext uri="{FF2B5EF4-FFF2-40B4-BE49-F238E27FC236}">
                <a16:creationId xmlns:a16="http://schemas.microsoft.com/office/drawing/2014/main" id="{56858C32-C7FA-9240-0635-8F3368A2A2D4}"/>
              </a:ext>
            </a:extLst>
          </p:cNvPr>
          <p:cNvSpPr txBox="1"/>
          <p:nvPr/>
        </p:nvSpPr>
        <p:spPr>
          <a:xfrm>
            <a:off x="447472" y="3636779"/>
            <a:ext cx="11303541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s-ES" sz="3200" b="1" i="0" u="none" strike="noStrike" cap="none" dirty="0">
                <a:solidFill>
                  <a:schemeClr val="lt1"/>
                </a:solidFill>
                <a:latin typeface="Barlow Condensed Medium" panose="00000606000000000000" pitchFamily="2" charset="0"/>
                <a:sym typeface="Arial"/>
              </a:rPr>
              <a:t>Dirección Distrital y Articulación Territorial Zona 5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s-ES" sz="3200" b="1" i="0" u="none" strike="noStrike" cap="none" dirty="0">
                <a:solidFill>
                  <a:schemeClr val="lt1"/>
                </a:solidFill>
                <a:latin typeface="Barlow Condensed Medium" panose="00000606000000000000" pitchFamily="2" charset="0"/>
                <a:sym typeface="Arial"/>
              </a:rPr>
              <a:t>(Guayas, Los Ríos, Santa Elena y Bolívar)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502918" y="449734"/>
            <a:ext cx="123925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MISIÓN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9" name="Google Shape;93;p14">
            <a:extLst>
              <a:ext uri="{FF2B5EF4-FFF2-40B4-BE49-F238E27FC236}">
                <a16:creationId xmlns:a16="http://schemas.microsoft.com/office/drawing/2014/main" id="{3870C86F-5CB5-4016-A9CB-270E91FBAA10}"/>
              </a:ext>
            </a:extLst>
          </p:cNvPr>
          <p:cNvSpPr txBox="1"/>
          <p:nvPr/>
        </p:nvSpPr>
        <p:spPr>
          <a:xfrm>
            <a:off x="6808237" y="452764"/>
            <a:ext cx="149592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VISIÓN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4F4763D-4A47-4550-AE4E-4EF34313D510}"/>
              </a:ext>
            </a:extLst>
          </p:cNvPr>
          <p:cNvSpPr txBox="1"/>
          <p:nvPr/>
        </p:nvSpPr>
        <p:spPr>
          <a:xfrm>
            <a:off x="502918" y="1034469"/>
            <a:ext cx="4766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0" i="0" dirty="0">
                <a:solidFill>
                  <a:srgbClr val="333333"/>
                </a:solidFill>
                <a:effectLst/>
                <a:latin typeface="Barlow Condensed Medium" panose="00000606000000000000" pitchFamily="2" charset="0"/>
              </a:rPr>
              <a:t>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 mediante la implementación de planes, programas y proyectos de sanidad y bienestar animal, sanidad vegetal y la inocuidad de los alimentos con el fin de garantizar la calidad e inocuidad de la producción agropecuaria del país.</a:t>
            </a:r>
            <a:endParaRPr lang="es-EC" sz="1600" kern="100" dirty="0"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CB0EF93-1411-4273-87B0-7BBC7C17DBFA}"/>
              </a:ext>
            </a:extLst>
          </p:cNvPr>
          <p:cNvSpPr txBox="1"/>
          <p:nvPr/>
        </p:nvSpPr>
        <p:spPr>
          <a:xfrm>
            <a:off x="7025641" y="1034469"/>
            <a:ext cx="46634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0" i="0" dirty="0">
                <a:solidFill>
                  <a:srgbClr val="333333"/>
                </a:solidFill>
                <a:effectLst/>
                <a:latin typeface="Barlow Condensed Medium" panose="00000606000000000000" pitchFamily="2" charset="0"/>
              </a:rPr>
              <a:t>Al 2025 la Agencia de Regulación y Control Fito y Zoosanitario – AGROCALIDAD será reconocida nacional e internacionalmente por su alto grado de eficiencia en su gestión y entrega de servicios ágiles, transparentes y oportunos que garanticen la calidad e inocuidad de los productos primarios del país, contribuyendo al incremento sostenido de la productividad y competitividad del sector agropecuario.</a:t>
            </a:r>
            <a:endParaRPr lang="es-EC" sz="1600" kern="100" dirty="0"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DC057FA-C5E9-4DA5-A48F-055B6BAD258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7235" y="3670261"/>
            <a:ext cx="2637251" cy="283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98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587140" y="157366"/>
            <a:ext cx="40329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O</a:t>
            </a:r>
            <a:r>
              <a:rPr lang="es-EC" sz="32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BJETIVOS ESTRATÉGICOS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E7F746A-191E-4A67-BF19-E6AF3F650C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4265717"/>
              </p:ext>
            </p:extLst>
          </p:nvPr>
        </p:nvGraphicFramePr>
        <p:xfrm>
          <a:off x="-383734" y="976111"/>
          <a:ext cx="6499411" cy="504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Gráfico 7">
            <a:extLst>
              <a:ext uri="{FF2B5EF4-FFF2-40B4-BE49-F238E27FC236}">
                <a16:creationId xmlns:a16="http://schemas.microsoft.com/office/drawing/2014/main" id="{A0BFE4CB-DE42-4936-9DB4-FEE1072BCC3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22701" y="4223202"/>
            <a:ext cx="839187" cy="8391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D24E087-4A34-4E2D-BCE8-8DE039524A4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0800" y="2196554"/>
            <a:ext cx="722988" cy="722988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C6EE62D6-D152-4FCE-A737-903A879F6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5916977"/>
              </p:ext>
            </p:extLst>
          </p:nvPr>
        </p:nvGraphicFramePr>
        <p:xfrm>
          <a:off x="7431347" y="976111"/>
          <a:ext cx="4464817" cy="2604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6" name="Google Shape;93;p14">
            <a:extLst>
              <a:ext uri="{FF2B5EF4-FFF2-40B4-BE49-F238E27FC236}">
                <a16:creationId xmlns:a16="http://schemas.microsoft.com/office/drawing/2014/main" id="{A764AFD4-EB32-4B0D-BB9E-172D5FDFF081}"/>
              </a:ext>
            </a:extLst>
          </p:cNvPr>
          <p:cNvSpPr txBox="1"/>
          <p:nvPr/>
        </p:nvSpPr>
        <p:spPr>
          <a:xfrm>
            <a:off x="7355493" y="1107625"/>
            <a:ext cx="40329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SISTEMA DE CALIDAD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979B8BF1-2708-4061-BBF9-6CE20067EEE1}"/>
              </a:ext>
            </a:extLst>
          </p:cNvPr>
          <p:cNvGrpSpPr/>
          <p:nvPr/>
        </p:nvGrpSpPr>
        <p:grpSpPr>
          <a:xfrm>
            <a:off x="8573985" y="3119140"/>
            <a:ext cx="2318787" cy="2297172"/>
            <a:chOff x="8172118" y="1335506"/>
            <a:chExt cx="2857831" cy="2831192"/>
          </a:xfrm>
        </p:grpSpPr>
        <p:sp>
          <p:nvSpPr>
            <p:cNvPr id="18" name="Google Shape;254;p21">
              <a:extLst>
                <a:ext uri="{FF2B5EF4-FFF2-40B4-BE49-F238E27FC236}">
                  <a16:creationId xmlns:a16="http://schemas.microsoft.com/office/drawing/2014/main" id="{A30C5B37-BE3A-41DE-9689-5B6FB0B41635}"/>
                </a:ext>
              </a:extLst>
            </p:cNvPr>
            <p:cNvSpPr/>
            <p:nvPr/>
          </p:nvSpPr>
          <p:spPr>
            <a:xfrm flipH="1">
              <a:off x="8345226" y="1335506"/>
              <a:ext cx="2511615" cy="1902311"/>
            </a:xfrm>
            <a:prstGeom prst="pie">
              <a:avLst>
                <a:gd name="adj1" fmla="val 18115937"/>
                <a:gd name="adj2" fmla="val 1620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1200" dirty="0">
                  <a:solidFill>
                    <a:srgbClr val="595959"/>
                  </a:solidFill>
                  <a:latin typeface="Open Sans Light"/>
                  <a:ea typeface="Open Sans Light"/>
                  <a:cs typeface="Open Sans Light"/>
                  <a:sym typeface="Open Sans"/>
                </a:rPr>
                <a:t>Z</a:t>
              </a:r>
              <a:endParaRPr dirty="0"/>
            </a:p>
          </p:txBody>
        </p:sp>
        <p:sp>
          <p:nvSpPr>
            <p:cNvPr id="19" name="Google Shape;255;p21">
              <a:extLst>
                <a:ext uri="{FF2B5EF4-FFF2-40B4-BE49-F238E27FC236}">
                  <a16:creationId xmlns:a16="http://schemas.microsoft.com/office/drawing/2014/main" id="{3C326AF6-F155-4DA5-A868-D5C0E9C47B27}"/>
                </a:ext>
              </a:extLst>
            </p:cNvPr>
            <p:cNvSpPr/>
            <p:nvPr/>
          </p:nvSpPr>
          <p:spPr>
            <a:xfrm>
              <a:off x="8401184" y="1472550"/>
              <a:ext cx="2312231" cy="1600469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rgbClr val="595959"/>
                </a:solidFill>
                <a:latin typeface="Open Sans Light"/>
                <a:ea typeface="Open Sans Light"/>
                <a:cs typeface="Open Sans Light"/>
                <a:sym typeface="Open Sans"/>
              </a:endParaRPr>
            </a:p>
          </p:txBody>
        </p:sp>
        <p:sp>
          <p:nvSpPr>
            <p:cNvPr id="20" name="Google Shape;256;p21">
              <a:extLst>
                <a:ext uri="{FF2B5EF4-FFF2-40B4-BE49-F238E27FC236}">
                  <a16:creationId xmlns:a16="http://schemas.microsoft.com/office/drawing/2014/main" id="{E248EF11-02EC-43AE-BD14-48E7726841B5}"/>
                </a:ext>
              </a:extLst>
            </p:cNvPr>
            <p:cNvSpPr txBox="1"/>
            <p:nvPr/>
          </p:nvSpPr>
          <p:spPr>
            <a:xfrm>
              <a:off x="8805978" y="2270849"/>
              <a:ext cx="1590112" cy="355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3889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4800" b="1" dirty="0">
                  <a:solidFill>
                    <a:srgbClr val="595959"/>
                  </a:solidFill>
                </a:rPr>
                <a:t>92</a:t>
              </a:r>
              <a:r>
                <a:rPr lang="es-EC" sz="4800" b="1" dirty="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  <a:endParaRPr dirty="0"/>
            </a:p>
          </p:txBody>
        </p:sp>
        <p:sp>
          <p:nvSpPr>
            <p:cNvPr id="21" name="Google Shape;257;p21">
              <a:extLst>
                <a:ext uri="{FF2B5EF4-FFF2-40B4-BE49-F238E27FC236}">
                  <a16:creationId xmlns:a16="http://schemas.microsoft.com/office/drawing/2014/main" id="{2206FB76-62FD-4608-9044-6B23D1018529}"/>
                </a:ext>
              </a:extLst>
            </p:cNvPr>
            <p:cNvSpPr txBox="1"/>
            <p:nvPr/>
          </p:nvSpPr>
          <p:spPr>
            <a:xfrm>
              <a:off x="8172118" y="3294300"/>
              <a:ext cx="2857831" cy="872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2000" b="1" u="none" dirty="0">
                  <a:solidFill>
                    <a:srgbClr val="595959"/>
                  </a:solidFill>
                  <a:latin typeface="Barlow Condensed Medium" panose="00000606000000000000" pitchFamily="2" charset="0"/>
                  <a:sym typeface="Arial"/>
                </a:rPr>
                <a:t>SATISFACCIÓN</a:t>
              </a:r>
              <a:endParaRPr sz="2000" dirty="0">
                <a:latin typeface="Barlow Condensed Medium" panose="00000606000000000000" pitchFamily="2" charset="0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2000" b="1" u="none" dirty="0">
                  <a:solidFill>
                    <a:srgbClr val="595959"/>
                  </a:solidFill>
                  <a:latin typeface="Barlow Condensed Medium" panose="00000606000000000000" pitchFamily="2" charset="0"/>
                  <a:sym typeface="Arial"/>
                </a:rPr>
                <a:t>DEL USUARIO</a:t>
              </a:r>
              <a:endParaRPr sz="2000" dirty="0">
                <a:latin typeface="Barlow Condensed Medium" panose="00000606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87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93;p14">
            <a:extLst>
              <a:ext uri="{FF2B5EF4-FFF2-40B4-BE49-F238E27FC236}">
                <a16:creationId xmlns:a16="http://schemas.microsoft.com/office/drawing/2014/main" id="{6920E4E3-2830-42C8-9F90-D9E5FC3AD7EC}"/>
              </a:ext>
            </a:extLst>
          </p:cNvPr>
          <p:cNvSpPr txBox="1"/>
          <p:nvPr/>
        </p:nvSpPr>
        <p:spPr>
          <a:xfrm>
            <a:off x="632656" y="324203"/>
            <a:ext cx="439794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SERVICIOS Y AUTOMATIZACIÓN</a:t>
            </a:r>
            <a:endParaRPr lang="es-EC"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24" name="Rectángulo redondeado 4">
            <a:extLst>
              <a:ext uri="{FF2B5EF4-FFF2-40B4-BE49-F238E27FC236}">
                <a16:creationId xmlns:a16="http://schemas.microsoft.com/office/drawing/2014/main" id="{D0537A7A-0A63-45AF-A596-7945928F41DA}"/>
              </a:ext>
            </a:extLst>
          </p:cNvPr>
          <p:cNvSpPr/>
          <p:nvPr/>
        </p:nvSpPr>
        <p:spPr>
          <a:xfrm>
            <a:off x="7848215" y="3415636"/>
            <a:ext cx="1542899" cy="1396681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Forma libre 6">
            <a:extLst>
              <a:ext uri="{FF2B5EF4-FFF2-40B4-BE49-F238E27FC236}">
                <a16:creationId xmlns:a16="http://schemas.microsoft.com/office/drawing/2014/main" id="{EAD368A8-F219-4820-ACB1-AFCCB948BFBA}"/>
              </a:ext>
            </a:extLst>
          </p:cNvPr>
          <p:cNvSpPr/>
          <p:nvPr/>
        </p:nvSpPr>
        <p:spPr>
          <a:xfrm>
            <a:off x="350489" y="2931952"/>
            <a:ext cx="2364888" cy="3692635"/>
          </a:xfrm>
          <a:custGeom>
            <a:avLst/>
            <a:gdLst>
              <a:gd name="connsiteX0" fmla="*/ 183625 w 1748813"/>
              <a:gd name="connsiteY0" fmla="*/ 0 h 2641100"/>
              <a:gd name="connsiteX1" fmla="*/ 1565188 w 1748813"/>
              <a:gd name="connsiteY1" fmla="*/ 0 h 2641100"/>
              <a:gd name="connsiteX2" fmla="*/ 1748813 w 1748813"/>
              <a:gd name="connsiteY2" fmla="*/ 183625 h 2641100"/>
              <a:gd name="connsiteX3" fmla="*/ 1748813 w 1748813"/>
              <a:gd name="connsiteY3" fmla="*/ 2641100 h 2641100"/>
              <a:gd name="connsiteX4" fmla="*/ 1748813 w 1748813"/>
              <a:gd name="connsiteY4" fmla="*/ 2641100 h 2641100"/>
              <a:gd name="connsiteX5" fmla="*/ 0 w 1748813"/>
              <a:gd name="connsiteY5" fmla="*/ 2641100 h 2641100"/>
              <a:gd name="connsiteX6" fmla="*/ 0 w 1748813"/>
              <a:gd name="connsiteY6" fmla="*/ 2641100 h 2641100"/>
              <a:gd name="connsiteX7" fmla="*/ 0 w 1748813"/>
              <a:gd name="connsiteY7" fmla="*/ 183625 h 2641100"/>
              <a:gd name="connsiteX8" fmla="*/ 183625 w 1748813"/>
              <a:gd name="connsiteY8" fmla="*/ 0 h 264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8813" h="2641100">
                <a:moveTo>
                  <a:pt x="1565188" y="2641100"/>
                </a:moveTo>
                <a:lnTo>
                  <a:pt x="183625" y="2641100"/>
                </a:lnTo>
                <a:cubicBezTo>
                  <a:pt x="82212" y="2641100"/>
                  <a:pt x="0" y="2558888"/>
                  <a:pt x="0" y="2457475"/>
                </a:cubicBezTo>
                <a:lnTo>
                  <a:pt x="0" y="0"/>
                </a:lnTo>
                <a:lnTo>
                  <a:pt x="0" y="0"/>
                </a:lnTo>
                <a:lnTo>
                  <a:pt x="1748813" y="0"/>
                </a:lnTo>
                <a:lnTo>
                  <a:pt x="1748813" y="0"/>
                </a:lnTo>
                <a:lnTo>
                  <a:pt x="1748813" y="2457475"/>
                </a:lnTo>
                <a:cubicBezTo>
                  <a:pt x="1748813" y="2558888"/>
                  <a:pt x="1666601" y="2641100"/>
                  <a:pt x="1565188" y="264110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rgbClr val="006F43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3350" tIns="99568" rIns="153350" bIns="153350" spcCol="1270"/>
          <a:lstStyle/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Certificado de Mascotas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Certificados de Producción y Movilidad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</a:rPr>
              <a:t>(Autoservicio Aves, cerdos y bovinos)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Predios de cuarentena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</a:rPr>
              <a:t>Aprobación de Concentración de animales – Ferias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</a:rPr>
              <a:t>Material Reproductivo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Centro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</a:rPr>
              <a:t>s y Establecimientos Pecuarios de Exportación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 </a:t>
            </a:r>
          </a:p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  <a:latin typeface="Barlow Condensed Medium" panose="00000606000000000000" pitchFamily="2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26" name="Rectángulo redondeado 7">
            <a:extLst>
              <a:ext uri="{FF2B5EF4-FFF2-40B4-BE49-F238E27FC236}">
                <a16:creationId xmlns:a16="http://schemas.microsoft.com/office/drawing/2014/main" id="{9FEA93F1-0362-4A09-8DE7-F0422C000A18}"/>
              </a:ext>
            </a:extLst>
          </p:cNvPr>
          <p:cNvSpPr/>
          <p:nvPr/>
        </p:nvSpPr>
        <p:spPr>
          <a:xfrm>
            <a:off x="3061335" y="1284406"/>
            <a:ext cx="1506344" cy="1407342"/>
          </a:xfrm>
          <a:prstGeom prst="roundRect">
            <a:avLst>
              <a:gd name="adj" fmla="val 10000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EB7923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Forma libre 8">
            <a:extLst>
              <a:ext uri="{FF2B5EF4-FFF2-40B4-BE49-F238E27FC236}">
                <a16:creationId xmlns:a16="http://schemas.microsoft.com/office/drawing/2014/main" id="{E7A6D2F2-0BC6-4889-B7A4-2388A1263062}"/>
              </a:ext>
            </a:extLst>
          </p:cNvPr>
          <p:cNvSpPr/>
          <p:nvPr/>
        </p:nvSpPr>
        <p:spPr>
          <a:xfrm>
            <a:off x="2910349" y="2929598"/>
            <a:ext cx="1808316" cy="3596306"/>
          </a:xfrm>
          <a:custGeom>
            <a:avLst/>
            <a:gdLst>
              <a:gd name="connsiteX0" fmla="*/ 177586 w 1691294"/>
              <a:gd name="connsiteY0" fmla="*/ 0 h 2624172"/>
              <a:gd name="connsiteX1" fmla="*/ 1513708 w 1691294"/>
              <a:gd name="connsiteY1" fmla="*/ 0 h 2624172"/>
              <a:gd name="connsiteX2" fmla="*/ 1691294 w 1691294"/>
              <a:gd name="connsiteY2" fmla="*/ 177586 h 2624172"/>
              <a:gd name="connsiteX3" fmla="*/ 1691294 w 1691294"/>
              <a:gd name="connsiteY3" fmla="*/ 2624172 h 2624172"/>
              <a:gd name="connsiteX4" fmla="*/ 1691294 w 1691294"/>
              <a:gd name="connsiteY4" fmla="*/ 2624172 h 2624172"/>
              <a:gd name="connsiteX5" fmla="*/ 0 w 1691294"/>
              <a:gd name="connsiteY5" fmla="*/ 2624172 h 2624172"/>
              <a:gd name="connsiteX6" fmla="*/ 0 w 1691294"/>
              <a:gd name="connsiteY6" fmla="*/ 2624172 h 2624172"/>
              <a:gd name="connsiteX7" fmla="*/ 0 w 1691294"/>
              <a:gd name="connsiteY7" fmla="*/ 177586 h 2624172"/>
              <a:gd name="connsiteX8" fmla="*/ 177586 w 1691294"/>
              <a:gd name="connsiteY8" fmla="*/ 0 h 262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1294" h="2624172">
                <a:moveTo>
                  <a:pt x="1513708" y="2624172"/>
                </a:moveTo>
                <a:lnTo>
                  <a:pt x="177586" y="2624172"/>
                </a:lnTo>
                <a:cubicBezTo>
                  <a:pt x="79508" y="2624172"/>
                  <a:pt x="0" y="2544664"/>
                  <a:pt x="0" y="2446586"/>
                </a:cubicBezTo>
                <a:lnTo>
                  <a:pt x="0" y="0"/>
                </a:lnTo>
                <a:lnTo>
                  <a:pt x="0" y="0"/>
                </a:lnTo>
                <a:lnTo>
                  <a:pt x="1691294" y="0"/>
                </a:lnTo>
                <a:lnTo>
                  <a:pt x="1691294" y="0"/>
                </a:lnTo>
                <a:lnTo>
                  <a:pt x="1691294" y="2446586"/>
                </a:lnTo>
                <a:cubicBezTo>
                  <a:pt x="1691294" y="2544664"/>
                  <a:pt x="1611786" y="2624172"/>
                  <a:pt x="1513708" y="262417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rgbClr val="EB7923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51581" tIns="99569" rIns="151582" bIns="151581" spcCol="1270"/>
          <a:lstStyle/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Emisión de CFE electrónico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Solicitud de inspecciones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</a:rPr>
              <a:t>Emisión de Certificado de Calidad de Cacao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Permiso Fitosanitario de Movilización (pitahaya y meristemo de musáceas)</a:t>
            </a:r>
          </a:p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  <a:latin typeface="Barlow Condensed Medium" panose="00000606000000000000" pitchFamily="2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28" name="Rectángulo redondeado 9">
            <a:extLst>
              <a:ext uri="{FF2B5EF4-FFF2-40B4-BE49-F238E27FC236}">
                <a16:creationId xmlns:a16="http://schemas.microsoft.com/office/drawing/2014/main" id="{52D527C0-12FF-455B-ABC2-F86E0DABB37C}"/>
              </a:ext>
            </a:extLst>
          </p:cNvPr>
          <p:cNvSpPr/>
          <p:nvPr/>
        </p:nvSpPr>
        <p:spPr>
          <a:xfrm>
            <a:off x="5142139" y="1301220"/>
            <a:ext cx="1506344" cy="1393634"/>
          </a:xfrm>
          <a:prstGeom prst="roundRect">
            <a:avLst>
              <a:gd name="adj" fmla="val 10000"/>
            </a:avLst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FFD26D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Forma libre 10">
            <a:extLst>
              <a:ext uri="{FF2B5EF4-FFF2-40B4-BE49-F238E27FC236}">
                <a16:creationId xmlns:a16="http://schemas.microsoft.com/office/drawing/2014/main" id="{4BFAFCA2-3A38-4F97-BF3F-078064AE71B7}"/>
              </a:ext>
            </a:extLst>
          </p:cNvPr>
          <p:cNvSpPr/>
          <p:nvPr/>
        </p:nvSpPr>
        <p:spPr>
          <a:xfrm>
            <a:off x="4913637" y="2920182"/>
            <a:ext cx="1963349" cy="2851354"/>
          </a:xfrm>
          <a:custGeom>
            <a:avLst/>
            <a:gdLst>
              <a:gd name="connsiteX0" fmla="*/ 175807 w 1674348"/>
              <a:gd name="connsiteY0" fmla="*/ 0 h 2642344"/>
              <a:gd name="connsiteX1" fmla="*/ 1498541 w 1674348"/>
              <a:gd name="connsiteY1" fmla="*/ 0 h 2642344"/>
              <a:gd name="connsiteX2" fmla="*/ 1674348 w 1674348"/>
              <a:gd name="connsiteY2" fmla="*/ 175807 h 2642344"/>
              <a:gd name="connsiteX3" fmla="*/ 1674348 w 1674348"/>
              <a:gd name="connsiteY3" fmla="*/ 2642344 h 2642344"/>
              <a:gd name="connsiteX4" fmla="*/ 1674348 w 1674348"/>
              <a:gd name="connsiteY4" fmla="*/ 2642344 h 2642344"/>
              <a:gd name="connsiteX5" fmla="*/ 0 w 1674348"/>
              <a:gd name="connsiteY5" fmla="*/ 2642344 h 2642344"/>
              <a:gd name="connsiteX6" fmla="*/ 0 w 1674348"/>
              <a:gd name="connsiteY6" fmla="*/ 2642344 h 2642344"/>
              <a:gd name="connsiteX7" fmla="*/ 0 w 1674348"/>
              <a:gd name="connsiteY7" fmla="*/ 175807 h 2642344"/>
              <a:gd name="connsiteX8" fmla="*/ 175807 w 1674348"/>
              <a:gd name="connsiteY8" fmla="*/ 0 h 2642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4348" h="2642344">
                <a:moveTo>
                  <a:pt x="1498541" y="2642344"/>
                </a:moveTo>
                <a:lnTo>
                  <a:pt x="175807" y="2642344"/>
                </a:lnTo>
                <a:cubicBezTo>
                  <a:pt x="78711" y="2642344"/>
                  <a:pt x="0" y="2563633"/>
                  <a:pt x="0" y="2466537"/>
                </a:cubicBezTo>
                <a:lnTo>
                  <a:pt x="0" y="0"/>
                </a:lnTo>
                <a:lnTo>
                  <a:pt x="0" y="0"/>
                </a:lnTo>
                <a:lnTo>
                  <a:pt x="1674348" y="0"/>
                </a:lnTo>
                <a:lnTo>
                  <a:pt x="1674348" y="0"/>
                </a:lnTo>
                <a:lnTo>
                  <a:pt x="1674348" y="2466537"/>
                </a:lnTo>
                <a:cubicBezTo>
                  <a:pt x="1674348" y="2563633"/>
                  <a:pt x="1595637" y="2642344"/>
                  <a:pt x="1498541" y="2642344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1060" tIns="99569" rIns="151060" bIns="151060" spcCol="1270"/>
          <a:lstStyle/>
          <a:p>
            <a:pPr marL="285750" indent="-285750" defTabSz="6223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Emisión de Certificado Orgánico POA</a:t>
            </a:r>
          </a:p>
          <a:p>
            <a:pPr marL="285750" indent="-285750" defTabSz="6223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</a:rPr>
              <a:t>Emisión de Certificado BPA y BPP</a:t>
            </a:r>
          </a:p>
          <a:p>
            <a:pPr marL="285750" indent="-285750" defTabSz="6223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Permiso de Medio de Transporte Productos Cárnicos (Aves y Res)</a:t>
            </a:r>
          </a:p>
          <a:p>
            <a:pPr marL="285750" indent="-285750" defTabSz="6223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</a:rPr>
              <a:t>Curso de acreditación de implementadores (BPA, BPP y ORGANICOS)</a:t>
            </a: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  <a:latin typeface="Barlow Condensed Medium" panose="00000606000000000000" pitchFamily="2" charset="0"/>
              <a:ea typeface="Cambria" panose="02040503050406030204" pitchFamily="18" charset="0"/>
              <a:sym typeface="Arial"/>
            </a:endParaRPr>
          </a:p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endParaRPr lang="es-EC" sz="1500" dirty="0">
              <a:solidFill>
                <a:schemeClr val="tx1">
                  <a:lumMod val="95000"/>
                  <a:lumOff val="5000"/>
                </a:schemeClr>
              </a:solidFill>
              <a:latin typeface="Barlow Condensed Medium" panose="00000606000000000000" pitchFamily="2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30" name="Rectángulo redondeado 12">
            <a:extLst>
              <a:ext uri="{FF2B5EF4-FFF2-40B4-BE49-F238E27FC236}">
                <a16:creationId xmlns:a16="http://schemas.microsoft.com/office/drawing/2014/main" id="{731E564D-1F25-4FD6-B225-899DF1153119}"/>
              </a:ext>
            </a:extLst>
          </p:cNvPr>
          <p:cNvSpPr/>
          <p:nvPr/>
        </p:nvSpPr>
        <p:spPr>
          <a:xfrm>
            <a:off x="7435353" y="1301220"/>
            <a:ext cx="1584022" cy="1422574"/>
          </a:xfrm>
          <a:prstGeom prst="roundRect">
            <a:avLst>
              <a:gd name="adj" fmla="val 10000"/>
            </a:avLst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914198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C" dirty="0"/>
          </a:p>
        </p:txBody>
      </p:sp>
      <p:sp>
        <p:nvSpPr>
          <p:cNvPr id="31" name="Forma libre 13">
            <a:extLst>
              <a:ext uri="{FF2B5EF4-FFF2-40B4-BE49-F238E27FC236}">
                <a16:creationId xmlns:a16="http://schemas.microsoft.com/office/drawing/2014/main" id="{A0F31691-A501-4971-889B-D7B3BFA00B59}"/>
              </a:ext>
            </a:extLst>
          </p:cNvPr>
          <p:cNvSpPr/>
          <p:nvPr/>
        </p:nvSpPr>
        <p:spPr>
          <a:xfrm>
            <a:off x="7226710" y="2920180"/>
            <a:ext cx="2226925" cy="3087329"/>
          </a:xfrm>
          <a:custGeom>
            <a:avLst/>
            <a:gdLst>
              <a:gd name="connsiteX0" fmla="*/ 183051 w 1743339"/>
              <a:gd name="connsiteY0" fmla="*/ 0 h 2626038"/>
              <a:gd name="connsiteX1" fmla="*/ 1560288 w 1743339"/>
              <a:gd name="connsiteY1" fmla="*/ 0 h 2626038"/>
              <a:gd name="connsiteX2" fmla="*/ 1743339 w 1743339"/>
              <a:gd name="connsiteY2" fmla="*/ 183051 h 2626038"/>
              <a:gd name="connsiteX3" fmla="*/ 1743339 w 1743339"/>
              <a:gd name="connsiteY3" fmla="*/ 2626038 h 2626038"/>
              <a:gd name="connsiteX4" fmla="*/ 1743339 w 1743339"/>
              <a:gd name="connsiteY4" fmla="*/ 2626038 h 2626038"/>
              <a:gd name="connsiteX5" fmla="*/ 0 w 1743339"/>
              <a:gd name="connsiteY5" fmla="*/ 2626038 h 2626038"/>
              <a:gd name="connsiteX6" fmla="*/ 0 w 1743339"/>
              <a:gd name="connsiteY6" fmla="*/ 2626038 h 2626038"/>
              <a:gd name="connsiteX7" fmla="*/ 0 w 1743339"/>
              <a:gd name="connsiteY7" fmla="*/ 183051 h 2626038"/>
              <a:gd name="connsiteX8" fmla="*/ 183051 w 1743339"/>
              <a:gd name="connsiteY8" fmla="*/ 0 h 26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3339" h="2626038">
                <a:moveTo>
                  <a:pt x="1560288" y="2626038"/>
                </a:moveTo>
                <a:lnTo>
                  <a:pt x="183051" y="2626038"/>
                </a:lnTo>
                <a:cubicBezTo>
                  <a:pt x="81955" y="2626038"/>
                  <a:pt x="0" y="2544083"/>
                  <a:pt x="0" y="2442987"/>
                </a:cubicBezTo>
                <a:lnTo>
                  <a:pt x="0" y="0"/>
                </a:lnTo>
                <a:lnTo>
                  <a:pt x="0" y="0"/>
                </a:lnTo>
                <a:lnTo>
                  <a:pt x="1743339" y="0"/>
                </a:lnTo>
                <a:lnTo>
                  <a:pt x="1743339" y="0"/>
                </a:lnTo>
                <a:lnTo>
                  <a:pt x="1743339" y="2442987"/>
                </a:lnTo>
                <a:cubicBezTo>
                  <a:pt x="1743339" y="2544083"/>
                  <a:pt x="1661384" y="2626038"/>
                  <a:pt x="1560288" y="2626038"/>
                </a:cubicBezTo>
                <a:close/>
              </a:path>
            </a:pathLst>
          </a:custGeom>
          <a:solidFill>
            <a:srgbClr val="FFCCFF"/>
          </a:solidFill>
          <a:ln>
            <a:solidFill>
              <a:srgbClr val="7030A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3182" tIns="99568" rIns="153183" bIns="153182" spcCol="1270"/>
          <a:lstStyle/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C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Ampliación de uso de productos plaguicidas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C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</a:rPr>
              <a:t>Revisión de protocolos para el registro de plaguicidas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C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  <a:sym typeface="Arial"/>
              </a:rPr>
              <a:t>Registro de productos fertilizantes 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C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</a:rPr>
              <a:t>Permiso de importación de muestras de fertilizantes</a:t>
            </a:r>
          </a:p>
          <a:p>
            <a:pPr marL="285750" indent="-285750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EC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</a:rPr>
              <a:t>Autorización de importaciones de productos plaguicidas y fertilizantes</a:t>
            </a:r>
          </a:p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endParaRPr lang="es-EC" dirty="0">
              <a:solidFill>
                <a:schemeClr val="tx1">
                  <a:lumMod val="95000"/>
                  <a:lumOff val="5000"/>
                </a:schemeClr>
              </a:solidFill>
              <a:latin typeface="Barlow Condensed Medium" panose="00000606000000000000" pitchFamily="2" charset="0"/>
              <a:ea typeface="Cambria" panose="02040503050406030204" pitchFamily="18" charset="0"/>
            </a:endParaRPr>
          </a:p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endParaRPr lang="es-EC" sz="1600" dirty="0">
              <a:solidFill>
                <a:schemeClr val="tx1">
                  <a:lumMod val="95000"/>
                  <a:lumOff val="5000"/>
                </a:schemeClr>
              </a:solidFill>
              <a:latin typeface="Barlow Condensed Medium" panose="00000606000000000000" pitchFamily="2" charset="0"/>
              <a:ea typeface="Cambria" panose="02040503050406030204" pitchFamily="18" charset="0"/>
            </a:endParaRPr>
          </a:p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endParaRPr lang="es-EC" sz="1600" dirty="0">
              <a:solidFill>
                <a:schemeClr val="tx1">
                  <a:lumMod val="95000"/>
                  <a:lumOff val="5000"/>
                </a:schemeClr>
              </a:solidFill>
              <a:latin typeface="Barlow Condensed Medium" panose="00000606000000000000" pitchFamily="2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32" name="Rectángulo redondeado 14">
            <a:extLst>
              <a:ext uri="{FF2B5EF4-FFF2-40B4-BE49-F238E27FC236}">
                <a16:creationId xmlns:a16="http://schemas.microsoft.com/office/drawing/2014/main" id="{12A44484-DC4C-47C9-A1A7-71EFA6B1A868}"/>
              </a:ext>
            </a:extLst>
          </p:cNvPr>
          <p:cNvSpPr/>
          <p:nvPr/>
        </p:nvSpPr>
        <p:spPr>
          <a:xfrm>
            <a:off x="9605222" y="1258851"/>
            <a:ext cx="1684546" cy="1421050"/>
          </a:xfrm>
          <a:prstGeom prst="roundRect">
            <a:avLst>
              <a:gd name="adj" fmla="val 10000"/>
            </a:avLst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8DA5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Forma libre 15">
            <a:extLst>
              <a:ext uri="{FF2B5EF4-FFF2-40B4-BE49-F238E27FC236}">
                <a16:creationId xmlns:a16="http://schemas.microsoft.com/office/drawing/2014/main" id="{FA9AC4A8-FA4C-49E1-AEB8-B7F612FFC1AC}"/>
              </a:ext>
            </a:extLst>
          </p:cNvPr>
          <p:cNvSpPr/>
          <p:nvPr/>
        </p:nvSpPr>
        <p:spPr>
          <a:xfrm>
            <a:off x="9608268" y="2955699"/>
            <a:ext cx="1678454" cy="2517681"/>
          </a:xfrm>
          <a:custGeom>
            <a:avLst/>
            <a:gdLst>
              <a:gd name="connsiteX0" fmla="*/ 183625 w 1748813"/>
              <a:gd name="connsiteY0" fmla="*/ 0 h 2525013"/>
              <a:gd name="connsiteX1" fmla="*/ 1565188 w 1748813"/>
              <a:gd name="connsiteY1" fmla="*/ 0 h 2525013"/>
              <a:gd name="connsiteX2" fmla="*/ 1748813 w 1748813"/>
              <a:gd name="connsiteY2" fmla="*/ 183625 h 2525013"/>
              <a:gd name="connsiteX3" fmla="*/ 1748813 w 1748813"/>
              <a:gd name="connsiteY3" fmla="*/ 2525013 h 2525013"/>
              <a:gd name="connsiteX4" fmla="*/ 1748813 w 1748813"/>
              <a:gd name="connsiteY4" fmla="*/ 2525013 h 2525013"/>
              <a:gd name="connsiteX5" fmla="*/ 0 w 1748813"/>
              <a:gd name="connsiteY5" fmla="*/ 2525013 h 2525013"/>
              <a:gd name="connsiteX6" fmla="*/ 0 w 1748813"/>
              <a:gd name="connsiteY6" fmla="*/ 2525013 h 2525013"/>
              <a:gd name="connsiteX7" fmla="*/ 0 w 1748813"/>
              <a:gd name="connsiteY7" fmla="*/ 183625 h 2525013"/>
              <a:gd name="connsiteX8" fmla="*/ 183625 w 1748813"/>
              <a:gd name="connsiteY8" fmla="*/ 0 h 2525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8813" h="2525013">
                <a:moveTo>
                  <a:pt x="1565188" y="2525013"/>
                </a:moveTo>
                <a:lnTo>
                  <a:pt x="183625" y="2525013"/>
                </a:lnTo>
                <a:cubicBezTo>
                  <a:pt x="82212" y="2525013"/>
                  <a:pt x="0" y="2442801"/>
                  <a:pt x="0" y="2341388"/>
                </a:cubicBezTo>
                <a:lnTo>
                  <a:pt x="0" y="0"/>
                </a:lnTo>
                <a:lnTo>
                  <a:pt x="0" y="0"/>
                </a:lnTo>
                <a:lnTo>
                  <a:pt x="1748813" y="0"/>
                </a:lnTo>
                <a:lnTo>
                  <a:pt x="1748813" y="0"/>
                </a:lnTo>
                <a:lnTo>
                  <a:pt x="1748813" y="2341388"/>
                </a:lnTo>
                <a:cubicBezTo>
                  <a:pt x="1748813" y="2442801"/>
                  <a:pt x="1666601" y="2525013"/>
                  <a:pt x="1565188" y="252501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3350" tIns="99568" rIns="153350" bIns="153350" spcCol="1270"/>
          <a:lstStyle/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rlow Condensed Medium" panose="00000606000000000000" pitchFamily="2" charset="0"/>
                <a:ea typeface="Cambria" panose="02040503050406030204" pitchFamily="18" charset="0"/>
              </a:rPr>
              <a:t>2024: Solicitud de análisis de laboratorio en línea</a:t>
            </a:r>
            <a:endParaRPr lang="es-EC" sz="1600" dirty="0">
              <a:solidFill>
                <a:schemeClr val="tx1">
                  <a:lumMod val="95000"/>
                  <a:lumOff val="5000"/>
                </a:schemeClr>
              </a:solidFill>
              <a:latin typeface="Barlow Condensed Medium" panose="00000606000000000000" pitchFamily="2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34" name="11 Rectángulo redondeado">
            <a:extLst>
              <a:ext uri="{FF2B5EF4-FFF2-40B4-BE49-F238E27FC236}">
                <a16:creationId xmlns:a16="http://schemas.microsoft.com/office/drawing/2014/main" id="{4FF09660-59E4-46CB-A2D7-9CD5E6BAB301}"/>
              </a:ext>
            </a:extLst>
          </p:cNvPr>
          <p:cNvSpPr/>
          <p:nvPr/>
        </p:nvSpPr>
        <p:spPr>
          <a:xfrm>
            <a:off x="789131" y="1281300"/>
            <a:ext cx="1487604" cy="1398601"/>
          </a:xfrm>
          <a:prstGeom prst="roundRect">
            <a:avLst>
              <a:gd name="adj" fmla="val 10000"/>
            </a:avLst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14783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93;p14">
            <a:extLst>
              <a:ext uri="{FF2B5EF4-FFF2-40B4-BE49-F238E27FC236}">
                <a16:creationId xmlns:a16="http://schemas.microsoft.com/office/drawing/2014/main" id="{5FD5C90D-3859-4ADF-B35A-8DB1601A53A6}"/>
              </a:ext>
            </a:extLst>
          </p:cNvPr>
          <p:cNvSpPr txBox="1"/>
          <p:nvPr/>
        </p:nvSpPr>
        <p:spPr>
          <a:xfrm>
            <a:off x="0" y="377531"/>
            <a:ext cx="40329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ALIANZAS ESTRATÉGICAS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14" name="Google Shape;93;p14">
            <a:extLst>
              <a:ext uri="{FF2B5EF4-FFF2-40B4-BE49-F238E27FC236}">
                <a16:creationId xmlns:a16="http://schemas.microsoft.com/office/drawing/2014/main" id="{9DC7E33B-CF0D-4D91-8147-6D5F804A4B54}"/>
              </a:ext>
            </a:extLst>
          </p:cNvPr>
          <p:cNvSpPr txBox="1"/>
          <p:nvPr/>
        </p:nvSpPr>
        <p:spPr>
          <a:xfrm>
            <a:off x="7471325" y="377531"/>
            <a:ext cx="439794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COOPERACIÓN INTERNACIONAL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8ECA28D8-345B-4735-84CA-57611BB4C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508353"/>
              </p:ext>
            </p:extLst>
          </p:nvPr>
        </p:nvGraphicFramePr>
        <p:xfrm>
          <a:off x="479303" y="2069998"/>
          <a:ext cx="6024353" cy="191311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24353">
                  <a:extLst>
                    <a:ext uri="{9D8B030D-6E8A-4147-A177-3AD203B41FA5}">
                      <a16:colId xmlns:a16="http://schemas.microsoft.com/office/drawing/2014/main" val="679300072"/>
                    </a:ext>
                  </a:extLst>
                </a:gridCol>
              </a:tblGrid>
              <a:tr h="37897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Barlow Condensed Medium" panose="00000606000000000000" pitchFamily="2" charset="0"/>
                        </a:rPr>
                        <a:t>ALIANZAS ESTRATÉGICAS</a:t>
                      </a:r>
                      <a:endParaRPr lang="es-EC" sz="14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7197813"/>
                  </a:ext>
                </a:extLst>
              </a:tr>
              <a:tr h="51470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  <a:latin typeface="Barlow Condensed Medium" panose="00000606000000000000" pitchFamily="2" charset="0"/>
                          <a:cs typeface="Arial" panose="020B0604020202020204" pitchFamily="34" charset="0"/>
                        </a:rPr>
                        <a:t>CONTRATO DE COMODATO ENTRE AUTORIDAD PORTUARIA DE GUAYAQUIL Y AGROCALIDAD DESDE 2009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30749238"/>
                  </a:ext>
                </a:extLst>
              </a:tr>
              <a:tr h="562587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effectLst/>
                          <a:latin typeface="Barlow Condensed Medium" panose="00000606000000000000" pitchFamily="2" charset="0"/>
                          <a:cs typeface="Arial" panose="020B0604020202020204" pitchFamily="34" charset="0"/>
                        </a:rPr>
                        <a:t>CONTRATO DE CONCESION MERCANTIL ENTRE TERMINAL AEROPORTUARIA DE GUAYAQUIL S.A. TAGSA Y AGROCALIDAD DESDE 2014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59496652"/>
                  </a:ext>
                </a:extLst>
              </a:tr>
              <a:tr h="45685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  <a:latin typeface="Barlow Condensed Medium" panose="00000606000000000000" pitchFamily="2" charset="0"/>
                          <a:cs typeface="Arial" panose="020B0604020202020204" pitchFamily="34" charset="0"/>
                        </a:rPr>
                        <a:t>CONTRATO DE CONCESION MERCANTIL ENTRE INMOBILIAR Y AGROCALIDAD DESDE 2022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8563694"/>
                  </a:ext>
                </a:extLst>
              </a:tr>
            </a:tbl>
          </a:graphicData>
        </a:graphic>
      </p:graphicFrame>
      <p:pic>
        <p:nvPicPr>
          <p:cNvPr id="19" name="Gráfico 18">
            <a:extLst>
              <a:ext uri="{FF2B5EF4-FFF2-40B4-BE49-F238E27FC236}">
                <a16:creationId xmlns:a16="http://schemas.microsoft.com/office/drawing/2014/main" id="{F7C7FE3F-33D6-4585-9353-557440B341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4544" y="1030346"/>
            <a:ext cx="1157765" cy="939453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2E3E6A9F-B463-4E61-9E7C-E46F3FC07A7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10373" y="1129412"/>
            <a:ext cx="2119547" cy="756981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C9C96434-AD29-429E-9C7C-69D32D12D0F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72898" y="1071695"/>
            <a:ext cx="730758" cy="872413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BE07F49-87EF-4049-AF2A-E94A5DB6D2A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144" y="880942"/>
            <a:ext cx="1383597" cy="1138412"/>
          </a:xfrm>
          <a:prstGeom prst="rect">
            <a:avLst/>
          </a:prstGeom>
        </p:spPr>
      </p:pic>
      <p:graphicFrame>
        <p:nvGraphicFramePr>
          <p:cNvPr id="23" name="Google Shape;203;p12">
            <a:extLst>
              <a:ext uri="{FF2B5EF4-FFF2-40B4-BE49-F238E27FC236}">
                <a16:creationId xmlns:a16="http://schemas.microsoft.com/office/drawing/2014/main" id="{59A93CBA-5A1D-488A-B431-E73A25951F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2744518"/>
              </p:ext>
            </p:extLst>
          </p:nvPr>
        </p:nvGraphicFramePr>
        <p:xfrm>
          <a:off x="479304" y="4032671"/>
          <a:ext cx="6024352" cy="213930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024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>
                          <a:latin typeface="Barlow Condensed Medium" panose="00000606000000000000" pitchFamily="2" charset="0"/>
                        </a:rPr>
                        <a:t>ALIANZAS ESTRATÉGICAS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Barlow Condensed Medium" panose="00000606000000000000" pitchFamily="2" charset="0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dirty="0">
                          <a:latin typeface="Barlow Condensed Medium" panose="00000606000000000000" pitchFamily="2" charset="0"/>
                        </a:rPr>
                        <a:t>TRABAJO INTERINSTITUCIONAL CON LA ARCSA EN CONTROLES DE LA CADENA LÁCTEA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Barlow Condensed Medium" panose="00000606000000000000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dirty="0">
                          <a:latin typeface="Barlow Condensed Medium" panose="00000606000000000000" pitchFamily="2" charset="0"/>
                        </a:rPr>
                        <a:t>TRABAJO INTERINSTITUCIONAL EN CONTROL DE MERCANCÍAS PECUARIAS, VEGETALES, INOCUIDAD DE LOS ALIMENTOS Y REGISTRO DE INSUMOS AGROPECUARIOS CON POLÍCIA NACIONAL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Barlow Condensed Medium" panose="00000606000000000000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dirty="0">
                          <a:latin typeface="Barlow Condensed Medium" panose="00000606000000000000" pitchFamily="2" charset="0"/>
                        </a:rPr>
                        <a:t>TRABAJO CONJUNTO CON LOS GADS MUNICIPALES EN CONTROLES CONJUNTOS ESPECÍFICAMENTE EN: CONTROL DE LA COMERCIALIZACIÓN DE PRODUCTOS CÁRNICOS, COMERCIALIZACIÓN DE ANIMALES, ETC.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Barlow Condensed Medium" panose="00000606000000000000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0" name="Picture 2" descr="OIRSA | San Salvador">
            <a:extLst>
              <a:ext uri="{FF2B5EF4-FFF2-40B4-BE49-F238E27FC236}">
                <a16:creationId xmlns:a16="http://schemas.microsoft.com/office/drawing/2014/main" id="{BCA58FC0-F1BE-4BD6-891D-70F9AD5FB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2459" y="1390742"/>
            <a:ext cx="1106732" cy="110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ome | IICA learning">
            <a:extLst>
              <a:ext uri="{FF2B5EF4-FFF2-40B4-BE49-F238E27FC236}">
                <a16:creationId xmlns:a16="http://schemas.microsoft.com/office/drawing/2014/main" id="{8FD33900-6C84-4EE6-BD2F-E707CA288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04196" y="8753927"/>
            <a:ext cx="163570" cy="5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GROSAVIA - Corporación colombiana de investigación agropecuaria">
            <a:extLst>
              <a:ext uri="{FF2B5EF4-FFF2-40B4-BE49-F238E27FC236}">
                <a16:creationId xmlns:a16="http://schemas.microsoft.com/office/drawing/2014/main" id="{78117237-281E-42FC-A2BB-6DF514DF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145" b="24131"/>
          <a:stretch/>
        </p:blipFill>
        <p:spPr bwMode="auto">
          <a:xfrm>
            <a:off x="7904728" y="2790161"/>
            <a:ext cx="1765569" cy="45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未提供相片說明。">
            <a:extLst>
              <a:ext uri="{FF2B5EF4-FFF2-40B4-BE49-F238E27FC236}">
                <a16:creationId xmlns:a16="http://schemas.microsoft.com/office/drawing/2014/main" id="{6276F72D-A228-4CC7-A9DB-D107880B6E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27281" y="2142360"/>
            <a:ext cx="686032" cy="53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enasa - SENASA al día">
            <a:extLst>
              <a:ext uri="{FF2B5EF4-FFF2-40B4-BE49-F238E27FC236}">
                <a16:creationId xmlns:a16="http://schemas.microsoft.com/office/drawing/2014/main" id="{46B86C3E-D5BD-4C81-8F63-F2BD37E3C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72548" y="1616099"/>
            <a:ext cx="1646438" cy="50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GIAR System Organisation - Idealist">
            <a:extLst>
              <a:ext uri="{FF2B5EF4-FFF2-40B4-BE49-F238E27FC236}">
                <a16:creationId xmlns:a16="http://schemas.microsoft.com/office/drawing/2014/main" id="{04830D33-1F9E-4B9B-9765-E8BFB587B1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04450" y="2177795"/>
            <a:ext cx="993221" cy="114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AC1837A3-4768-4067-AAD3-D4469A54F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393" y="3520940"/>
            <a:ext cx="1007059" cy="112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Inicio | Organización de las Naciones Unidas para la Alimentación y la  Agricultura | Tecnologias de la comunicacion, Curriculo educativo, Naciones  unidas">
            <a:extLst>
              <a:ext uri="{FF2B5EF4-FFF2-40B4-BE49-F238E27FC236}">
                <a16:creationId xmlns:a16="http://schemas.microsoft.com/office/drawing/2014/main" id="{2E4B61A7-3F31-4210-BC99-017391933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31" y="3349592"/>
            <a:ext cx="1147093" cy="114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nstituto Colombiano Agropecuario - ICA | Bogotá">
            <a:extLst>
              <a:ext uri="{FF2B5EF4-FFF2-40B4-BE49-F238E27FC236}">
                <a16:creationId xmlns:a16="http://schemas.microsoft.com/office/drawing/2014/main" id="{AE282107-8E1C-46A1-9788-B96F63DDA8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60" t="10573" r="11237" b="11726"/>
          <a:stretch/>
        </p:blipFill>
        <p:spPr bwMode="auto">
          <a:xfrm>
            <a:off x="9562723" y="3842832"/>
            <a:ext cx="782590" cy="80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iica-logo - FONTAGRO Digital">
            <a:extLst>
              <a:ext uri="{FF2B5EF4-FFF2-40B4-BE49-F238E27FC236}">
                <a16:creationId xmlns:a16="http://schemas.microsoft.com/office/drawing/2014/main" id="{6D627673-F5B6-4185-BE0F-B6E4C43F3A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68921" y="5121509"/>
            <a:ext cx="1428750" cy="57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8D44912-2E8C-E821-6959-946CE35250A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904728" y="4534669"/>
            <a:ext cx="1503189" cy="174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81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226191" y="268707"/>
            <a:ext cx="397282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PERSONAL DE LA ZONA 5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7" name="Tabla 3">
            <a:extLst>
              <a:ext uri="{FF2B5EF4-FFF2-40B4-BE49-F238E27FC236}">
                <a16:creationId xmlns:a16="http://schemas.microsoft.com/office/drawing/2014/main" id="{6F5B004C-032F-41C5-B4DE-E430A5F8BF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293268"/>
              </p:ext>
            </p:extLst>
          </p:nvPr>
        </p:nvGraphicFramePr>
        <p:xfrm>
          <a:off x="617218" y="1297405"/>
          <a:ext cx="5302319" cy="23160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41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FORTALECIMIENTO</a:t>
                      </a:r>
                      <a:r>
                        <a:rPr lang="es-EC" sz="1800" baseline="0" dirty="0">
                          <a:latin typeface="Barlow Condensed Medium" panose="00000606000000000000" pitchFamily="2" charset="0"/>
                        </a:rPr>
                        <a:t> PERSONAL </a:t>
                      </a:r>
                      <a:endParaRPr lang="es-EC" sz="18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AÑO 2022</a:t>
                      </a:r>
                    </a:p>
                  </a:txBody>
                  <a:tcPr marL="91432" marR="91432" marT="45681" marB="4568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AÑO 2023</a:t>
                      </a:r>
                    </a:p>
                  </a:txBody>
                  <a:tcPr marL="91432" marR="91432" marT="45681" marB="4568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Adjetivos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</a:t>
                      </a:r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(Adm,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Fin. Jurídico)</a:t>
                      </a:r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26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26</a:t>
                      </a:r>
                    </a:p>
                  </a:txBody>
                  <a:tcPr marL="91432" marR="91432" marT="45681" marB="4568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Técnicos bajo nómina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76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74</a:t>
                      </a:r>
                    </a:p>
                  </a:txBody>
                  <a:tcPr marL="91432" marR="91432" marT="45681" marB="4568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Técnicos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Serv. Profesionales</a:t>
                      </a:r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60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49</a:t>
                      </a:r>
                    </a:p>
                  </a:txBody>
                  <a:tcPr marL="91432" marR="91432" marT="45681" marB="4568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Técnicos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Serv. Profesionales (Mango)</a:t>
                      </a:r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77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37</a:t>
                      </a:r>
                    </a:p>
                  </a:txBody>
                  <a:tcPr marL="91432" marR="91432" marT="45681" marB="4568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611">
                <a:tc>
                  <a:txBody>
                    <a:bodyPr/>
                    <a:lstStyle/>
                    <a:p>
                      <a:pPr algn="r"/>
                      <a:r>
                        <a:rPr lang="es-EC" sz="1600" b="1" dirty="0">
                          <a:latin typeface="Barlow Condensed Medium" panose="00000606000000000000" pitchFamily="2" charset="0"/>
                        </a:rPr>
                        <a:t>TOTAL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>
                          <a:latin typeface="Barlow Condensed Medium" panose="00000606000000000000" pitchFamily="2" charset="0"/>
                        </a:rPr>
                        <a:t>239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>
                          <a:latin typeface="Barlow Condensed Medium" panose="00000606000000000000" pitchFamily="2" charset="0"/>
                        </a:rPr>
                        <a:t>186</a:t>
                      </a:r>
                    </a:p>
                  </a:txBody>
                  <a:tcPr marL="91432" marR="91432" marT="45681" marB="4568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Google Shape;99;p15">
            <a:extLst>
              <a:ext uri="{FF2B5EF4-FFF2-40B4-BE49-F238E27FC236}">
                <a16:creationId xmlns:a16="http://schemas.microsoft.com/office/drawing/2014/main" id="{E533EF10-5EB3-4E6A-9032-3D8B53F427BE}"/>
              </a:ext>
            </a:extLst>
          </p:cNvPr>
          <p:cNvSpPr txBox="1"/>
          <p:nvPr/>
        </p:nvSpPr>
        <p:spPr>
          <a:xfrm>
            <a:off x="560068" y="3690725"/>
            <a:ext cx="13036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s-EC" sz="2400" b="1" i="0" u="none" strike="noStrike" cap="none" dirty="0">
                <a:solidFill>
                  <a:srgbClr val="212D5A"/>
                </a:solidFill>
                <a:latin typeface="Barlow Condensed Medium" panose="00000606000000000000" pitchFamily="2" charset="0"/>
                <a:sym typeface="Arial"/>
              </a:rPr>
              <a:t>Los Ríos</a:t>
            </a:r>
            <a:endParaRPr sz="2400" b="0" i="0" u="none" strike="noStrike" cap="none" dirty="0">
              <a:solidFill>
                <a:srgbClr val="000000"/>
              </a:solidFill>
              <a:latin typeface="Barlow Condensed Medium" panose="00000606000000000000" pitchFamily="2" charset="0"/>
              <a:sym typeface="Arial"/>
            </a:endParaRPr>
          </a:p>
        </p:txBody>
      </p:sp>
      <p:sp>
        <p:nvSpPr>
          <p:cNvPr id="10" name="Google Shape;99;p15">
            <a:extLst>
              <a:ext uri="{FF2B5EF4-FFF2-40B4-BE49-F238E27FC236}">
                <a16:creationId xmlns:a16="http://schemas.microsoft.com/office/drawing/2014/main" id="{F70367A3-B37E-4F78-816B-8780ECB72D70}"/>
              </a:ext>
            </a:extLst>
          </p:cNvPr>
          <p:cNvSpPr txBox="1"/>
          <p:nvPr/>
        </p:nvSpPr>
        <p:spPr>
          <a:xfrm>
            <a:off x="6747810" y="3690725"/>
            <a:ext cx="16910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s-EC" sz="2400" b="1" i="0" u="none" strike="noStrike" cap="none" dirty="0">
                <a:solidFill>
                  <a:srgbClr val="212D5A"/>
                </a:solidFill>
                <a:latin typeface="Barlow Condensed Medium" panose="00000606000000000000" pitchFamily="2" charset="0"/>
                <a:sym typeface="Arial"/>
              </a:rPr>
              <a:t>Bolívar</a:t>
            </a:r>
            <a:endParaRPr sz="2000" b="0" i="0" u="none" strike="noStrike" cap="none" dirty="0">
              <a:solidFill>
                <a:srgbClr val="000000"/>
              </a:solidFill>
              <a:latin typeface="Barlow Condensed Medium" panose="00000606000000000000" pitchFamily="2" charset="0"/>
              <a:sym typeface="Arial"/>
            </a:endParaRPr>
          </a:p>
        </p:txBody>
      </p:sp>
      <p:sp>
        <p:nvSpPr>
          <p:cNvPr id="11" name="Google Shape;99;p15">
            <a:extLst>
              <a:ext uri="{FF2B5EF4-FFF2-40B4-BE49-F238E27FC236}">
                <a16:creationId xmlns:a16="http://schemas.microsoft.com/office/drawing/2014/main" id="{D1505911-6221-4113-A07C-35A27727C322}"/>
              </a:ext>
            </a:extLst>
          </p:cNvPr>
          <p:cNvSpPr txBox="1"/>
          <p:nvPr/>
        </p:nvSpPr>
        <p:spPr>
          <a:xfrm>
            <a:off x="6780196" y="844866"/>
            <a:ext cx="162626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s-EC" sz="2400" b="1" i="0" u="none" strike="noStrike" cap="none" dirty="0">
                <a:solidFill>
                  <a:srgbClr val="212D5A"/>
                </a:solidFill>
                <a:latin typeface="Barlow Condensed Medium" panose="00000606000000000000" pitchFamily="2" charset="0"/>
                <a:sym typeface="Arial"/>
              </a:rPr>
              <a:t>Santa Elena</a:t>
            </a:r>
            <a:endParaRPr sz="2400" b="0" i="0" u="none" strike="noStrike" cap="none" dirty="0">
              <a:solidFill>
                <a:srgbClr val="000000"/>
              </a:solidFill>
              <a:latin typeface="Barlow Condensed Medium" panose="00000606000000000000" pitchFamily="2" charset="0"/>
              <a:sym typeface="Arial"/>
            </a:endParaRPr>
          </a:p>
        </p:txBody>
      </p:sp>
      <p:graphicFrame>
        <p:nvGraphicFramePr>
          <p:cNvPr id="12" name="Tabla 3">
            <a:extLst>
              <a:ext uri="{FF2B5EF4-FFF2-40B4-BE49-F238E27FC236}">
                <a16:creationId xmlns:a16="http://schemas.microsoft.com/office/drawing/2014/main" id="{20DB5443-A637-42B4-BE2D-223C8C403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023305"/>
              </p:ext>
            </p:extLst>
          </p:nvPr>
        </p:nvGraphicFramePr>
        <p:xfrm>
          <a:off x="617218" y="4152349"/>
          <a:ext cx="5014912" cy="19808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04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FORTALECIMIENTO</a:t>
                      </a:r>
                      <a:r>
                        <a:rPr lang="es-EC" sz="1800" baseline="0" dirty="0">
                          <a:latin typeface="Barlow Condensed Medium" panose="00000606000000000000" pitchFamily="2" charset="0"/>
                        </a:rPr>
                        <a:t> PERSONAL </a:t>
                      </a:r>
                      <a:endParaRPr lang="es-EC" sz="18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AÑO 2022</a:t>
                      </a:r>
                    </a:p>
                  </a:txBody>
                  <a:tcPr marL="91432" marR="91432" marT="45681" marB="4568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AÑO 2023</a:t>
                      </a:r>
                    </a:p>
                  </a:txBody>
                  <a:tcPr marL="91432" marR="91432" marT="45681" marB="4568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Adjetivos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</a:t>
                      </a:r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(Adm,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Fin. Jurídico)</a:t>
                      </a:r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Técnicos bajo nómina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Técnicos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Serv. Profesionales</a:t>
                      </a:r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r"/>
                      <a:r>
                        <a:rPr lang="es-EC" sz="1600" b="1" dirty="0">
                          <a:latin typeface="Barlow Condensed Medium" panose="00000606000000000000" pitchFamily="2" charset="0"/>
                        </a:rPr>
                        <a:t>TOTAL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" name="Tabla 3">
            <a:extLst>
              <a:ext uri="{FF2B5EF4-FFF2-40B4-BE49-F238E27FC236}">
                <a16:creationId xmlns:a16="http://schemas.microsoft.com/office/drawing/2014/main" id="{2DD3ADB3-9F5D-4D4F-AC44-08B985CD51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085062"/>
              </p:ext>
            </p:extLst>
          </p:nvPr>
        </p:nvGraphicFramePr>
        <p:xfrm>
          <a:off x="6780196" y="4152349"/>
          <a:ext cx="5014912" cy="19808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13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FORTALECIMIENTO</a:t>
                      </a:r>
                      <a:r>
                        <a:rPr lang="es-EC" sz="1800" baseline="0" dirty="0">
                          <a:latin typeface="Barlow Condensed Medium" panose="00000606000000000000" pitchFamily="2" charset="0"/>
                        </a:rPr>
                        <a:t> PERSONAL </a:t>
                      </a:r>
                      <a:endParaRPr lang="es-EC" sz="18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AÑO 2022</a:t>
                      </a:r>
                    </a:p>
                  </a:txBody>
                  <a:tcPr marL="91432" marR="91432" marT="45681" marB="4568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AÑO 2023</a:t>
                      </a:r>
                    </a:p>
                  </a:txBody>
                  <a:tcPr marL="91432" marR="91432" marT="45681" marB="4568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Adjetivos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</a:t>
                      </a:r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(Adm,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Fin. Jurídico)</a:t>
                      </a:r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Técnicos bajo nómina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Técnicos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Serv. Profesionales</a:t>
                      </a:r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r"/>
                      <a:r>
                        <a:rPr lang="es-EC" sz="1600" b="1" dirty="0">
                          <a:latin typeface="Barlow Condensed Medium" panose="00000606000000000000" pitchFamily="2" charset="0"/>
                        </a:rPr>
                        <a:t>TOTAL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7" name="Tabla 3">
            <a:extLst>
              <a:ext uri="{FF2B5EF4-FFF2-40B4-BE49-F238E27FC236}">
                <a16:creationId xmlns:a16="http://schemas.microsoft.com/office/drawing/2014/main" id="{321C837E-38FD-4DBA-8263-604B1CF86C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58490"/>
              </p:ext>
            </p:extLst>
          </p:nvPr>
        </p:nvGraphicFramePr>
        <p:xfrm>
          <a:off x="6780196" y="1287221"/>
          <a:ext cx="5014912" cy="19808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49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FORTALECIMIENTO</a:t>
                      </a:r>
                      <a:r>
                        <a:rPr lang="es-EC" sz="1800" baseline="0" dirty="0">
                          <a:latin typeface="Barlow Condensed Medium" panose="00000606000000000000" pitchFamily="2" charset="0"/>
                        </a:rPr>
                        <a:t> PERSONAL </a:t>
                      </a:r>
                      <a:endParaRPr lang="es-EC" sz="18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AÑO 2022</a:t>
                      </a:r>
                    </a:p>
                  </a:txBody>
                  <a:tcPr marL="91432" marR="91432" marT="45681" marB="4568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Barlow Condensed Medium" panose="00000606000000000000" pitchFamily="2" charset="0"/>
                        </a:rPr>
                        <a:t>AÑO 2023</a:t>
                      </a:r>
                    </a:p>
                  </a:txBody>
                  <a:tcPr marL="91432" marR="91432" marT="45681" marB="4568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Adjetivos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</a:t>
                      </a:r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(Adm,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Fin. Jurídico)</a:t>
                      </a:r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Técnicos bajo nómina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es-EC" sz="1600" dirty="0">
                          <a:latin typeface="Barlow Condensed Medium" panose="00000606000000000000" pitchFamily="2" charset="0"/>
                        </a:rPr>
                        <a:t>Técnicos</a:t>
                      </a:r>
                      <a:r>
                        <a:rPr lang="es-EC" sz="1600" baseline="0" dirty="0">
                          <a:latin typeface="Barlow Condensed Medium" panose="00000606000000000000" pitchFamily="2" charset="0"/>
                        </a:rPr>
                        <a:t> Serv. Profesionales</a:t>
                      </a:r>
                      <a:endParaRPr lang="es-EC" sz="1600" dirty="0">
                        <a:latin typeface="Barlow Condensed Medium" panose="00000606000000000000" pitchFamily="2" charset="0"/>
                      </a:endParaRP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r"/>
                      <a:r>
                        <a:rPr lang="es-EC" sz="1600" b="1" dirty="0">
                          <a:latin typeface="Barlow Condensed Medium" panose="00000606000000000000" pitchFamily="2" charset="0"/>
                        </a:rPr>
                        <a:t>TOTAL</a:t>
                      </a:r>
                    </a:p>
                  </a:txBody>
                  <a:tcPr marL="91432" marR="91432" marT="45681" marB="4568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Google Shape;99;p15">
            <a:extLst>
              <a:ext uri="{FF2B5EF4-FFF2-40B4-BE49-F238E27FC236}">
                <a16:creationId xmlns:a16="http://schemas.microsoft.com/office/drawing/2014/main" id="{F9F72287-DA8D-4134-9D3D-7F419D0E52EF}"/>
              </a:ext>
            </a:extLst>
          </p:cNvPr>
          <p:cNvSpPr txBox="1"/>
          <p:nvPr/>
        </p:nvSpPr>
        <p:spPr>
          <a:xfrm>
            <a:off x="502919" y="897336"/>
            <a:ext cx="14179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s-EC" sz="2400" b="1" i="0" u="none" strike="noStrike" cap="none" dirty="0">
                <a:solidFill>
                  <a:srgbClr val="212D5A"/>
                </a:solidFill>
                <a:latin typeface="Barlow Condensed Medium" panose="00000606000000000000" pitchFamily="2" charset="0"/>
                <a:sym typeface="Arial"/>
              </a:rPr>
              <a:t>Guayas</a:t>
            </a:r>
            <a:endParaRPr sz="2800" b="0" i="0" u="none" strike="noStrike" cap="none" dirty="0">
              <a:solidFill>
                <a:srgbClr val="000000"/>
              </a:solidFill>
              <a:latin typeface="Barlow Condensed Medium" panose="00000606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5710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0" y="276359"/>
            <a:ext cx="346572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INFLUENZA AVIAR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D5102A5C-E24C-FDB9-9C05-A64CEAA8D1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650902"/>
              </p:ext>
            </p:extLst>
          </p:nvPr>
        </p:nvGraphicFramePr>
        <p:xfrm>
          <a:off x="450165" y="1302932"/>
          <a:ext cx="3586480" cy="1510665"/>
        </p:xfrm>
        <a:graphic>
          <a:graphicData uri="http://schemas.openxmlformats.org/drawingml/2006/table">
            <a:tbl>
              <a:tblPr firstRow="1" bandCol="1">
                <a:tableStyleId>{FABFCF23-3B69-468F-B69F-88F6DE6A72F2}</a:tableStyleId>
              </a:tblPr>
              <a:tblGrid>
                <a:gridCol w="878322">
                  <a:extLst>
                    <a:ext uri="{9D8B030D-6E8A-4147-A177-3AD203B41FA5}">
                      <a16:colId xmlns:a16="http://schemas.microsoft.com/office/drawing/2014/main" val="2482974048"/>
                    </a:ext>
                  </a:extLst>
                </a:gridCol>
                <a:gridCol w="1376037">
                  <a:extLst>
                    <a:ext uri="{9D8B030D-6E8A-4147-A177-3AD203B41FA5}">
                      <a16:colId xmlns:a16="http://schemas.microsoft.com/office/drawing/2014/main" val="141661525"/>
                    </a:ext>
                  </a:extLst>
                </a:gridCol>
                <a:gridCol w="1332121">
                  <a:extLst>
                    <a:ext uri="{9D8B030D-6E8A-4147-A177-3AD203B41FA5}">
                      <a16:colId xmlns:a16="http://schemas.microsoft.com/office/drawing/2014/main" val="405301947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Zona 5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Numero de Eventos 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Número de capacitadas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98291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281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17947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20 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131 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0298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66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82738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59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1180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1695075"/>
                  </a:ext>
                </a:extLst>
              </a:tr>
            </a:tbl>
          </a:graphicData>
        </a:graphic>
      </p:graphicFrame>
      <p:sp>
        <p:nvSpPr>
          <p:cNvPr id="8" name="Google Shape;93;p14">
            <a:extLst>
              <a:ext uri="{FF2B5EF4-FFF2-40B4-BE49-F238E27FC236}">
                <a16:creationId xmlns:a16="http://schemas.microsoft.com/office/drawing/2014/main" id="{93A9C498-7559-DAEF-2DEB-F45D71D98B53}"/>
              </a:ext>
            </a:extLst>
          </p:cNvPr>
          <p:cNvSpPr txBox="1"/>
          <p:nvPr/>
        </p:nvSpPr>
        <p:spPr>
          <a:xfrm>
            <a:off x="394870" y="950105"/>
            <a:ext cx="3697070" cy="458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MX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Números de capacitaciones y capacitados</a:t>
            </a:r>
            <a:endParaRPr lang="es-EC" sz="16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6F2A0499-9769-39C4-0653-E4EDEB187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347599"/>
              </p:ext>
            </p:extLst>
          </p:nvPr>
        </p:nvGraphicFramePr>
        <p:xfrm>
          <a:off x="4676842" y="785844"/>
          <a:ext cx="7264400" cy="2821305"/>
        </p:xfrm>
        <a:graphic>
          <a:graphicData uri="http://schemas.openxmlformats.org/drawingml/2006/table">
            <a:tbl>
              <a:tblPr firstRow="1" bandCol="1">
                <a:tableStyleId>{7DF18680-E054-41AD-8BC1-D1AEF772440D}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493162708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3809792963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244628655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988388942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1677151410"/>
                    </a:ext>
                  </a:extLst>
                </a:gridCol>
                <a:gridCol w="1037130">
                  <a:extLst>
                    <a:ext uri="{9D8B030D-6E8A-4147-A177-3AD203B41FA5}">
                      <a16:colId xmlns:a16="http://schemas.microsoft.com/office/drawing/2014/main" val="3544620547"/>
                    </a:ext>
                  </a:extLst>
                </a:gridCol>
                <a:gridCol w="855170">
                  <a:extLst>
                    <a:ext uri="{9D8B030D-6E8A-4147-A177-3AD203B41FA5}">
                      <a16:colId xmlns:a16="http://schemas.microsoft.com/office/drawing/2014/main" val="53323769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Provincias</a:t>
                      </a:r>
                      <a:endParaRPr lang="es-EC" sz="14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Atendidos</a:t>
                      </a:r>
                      <a:endParaRPr lang="es-EC" sz="1400" b="0" i="0" u="none" strike="noStrike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Positivos</a:t>
                      </a:r>
                      <a:endParaRPr lang="es-EC" sz="14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Controlados</a:t>
                      </a:r>
                      <a:endParaRPr lang="es-EC" sz="1400" b="0" i="0" u="none" strike="noStrike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No. de muestreas tomadas</a:t>
                      </a:r>
                      <a:endParaRPr lang="es-EC" sz="1400" b="0" i="0" u="none" strike="noStrike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No. aves sacrificados</a:t>
                      </a:r>
                      <a:endParaRPr lang="es-EC" sz="14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7083339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27 sueros sanguíneos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27 hisopados traqueales             27 hisopados cloacales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329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41794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0 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0 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-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-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0 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31548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33 sueros sanguíneos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33 hisopados traqueales             33 hisopados cloacales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07166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2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21 sueros sanguíneos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21 hisopados traqueales 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16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58489175"/>
                  </a:ext>
                </a:extLst>
              </a:tr>
            </a:tbl>
          </a:graphicData>
        </a:graphic>
      </p:graphicFrame>
      <p:sp>
        <p:nvSpPr>
          <p:cNvPr id="11" name="Google Shape;93;p14">
            <a:extLst>
              <a:ext uri="{FF2B5EF4-FFF2-40B4-BE49-F238E27FC236}">
                <a16:creationId xmlns:a16="http://schemas.microsoft.com/office/drawing/2014/main" id="{40E77339-6139-1263-6E55-6C5BDB0C745C}"/>
              </a:ext>
            </a:extLst>
          </p:cNvPr>
          <p:cNvSpPr txBox="1"/>
          <p:nvPr/>
        </p:nvSpPr>
        <p:spPr>
          <a:xfrm>
            <a:off x="4625874" y="445498"/>
            <a:ext cx="2750285" cy="458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MX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Eventos de Influenza Aviar</a:t>
            </a:r>
            <a:endParaRPr lang="es-EC" sz="16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93;p14">
            <a:extLst>
              <a:ext uri="{FF2B5EF4-FFF2-40B4-BE49-F238E27FC236}">
                <a16:creationId xmlns:a16="http://schemas.microsoft.com/office/drawing/2014/main" id="{8B90F624-8D0E-428E-79CD-1D638D87DADE}"/>
              </a:ext>
            </a:extLst>
          </p:cNvPr>
          <p:cNvSpPr txBox="1"/>
          <p:nvPr/>
        </p:nvSpPr>
        <p:spPr>
          <a:xfrm>
            <a:off x="250758" y="3610601"/>
            <a:ext cx="5535061" cy="1116932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MX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Guayas: </a:t>
            </a:r>
            <a:r>
              <a:rPr lang="es-ES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 ambos eventos se realizó vigilancia en los predios que se encontraban en zonas focal y peri focal no encontrando nuevos brotes dando las recomendaciones del caso en el caso que llegaran a tener aves con sintomatología compatibles a la Influenza Aviar.</a:t>
            </a:r>
            <a:endParaRPr lang="es-EC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2B597CE-6A38-4D23-8FF3-836249E7F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0990" y="4728618"/>
            <a:ext cx="2506145" cy="1670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Google Shape;93;p14">
            <a:extLst>
              <a:ext uri="{FF2B5EF4-FFF2-40B4-BE49-F238E27FC236}">
                <a16:creationId xmlns:a16="http://schemas.microsoft.com/office/drawing/2014/main" id="{AE29C146-E731-4B2C-BE44-369BC7420586}"/>
              </a:ext>
            </a:extLst>
          </p:cNvPr>
          <p:cNvSpPr txBox="1"/>
          <p:nvPr/>
        </p:nvSpPr>
        <p:spPr>
          <a:xfrm>
            <a:off x="272270" y="4840584"/>
            <a:ext cx="8750233" cy="1351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LA INFLUENZA AVIAR?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Es una enfermedad infecciosa causada por un virus ARN, de la familia </a:t>
            </a:r>
            <a:r>
              <a:rPr lang="es-ES" sz="1600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Orthomyxoviridae</a:t>
            </a:r>
            <a:r>
              <a:rPr lang="es-ES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de rápida difusión y de declaración obligatoria a Agrocalidad. Afecta a especies avícolas como pollos, pavos, codornices, gallinas de guinea, aves de compañía y aves silvestres.</a:t>
            </a:r>
            <a:endParaRPr lang="es-EC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93;p14">
            <a:extLst>
              <a:ext uri="{FF2B5EF4-FFF2-40B4-BE49-F238E27FC236}">
                <a16:creationId xmlns:a16="http://schemas.microsoft.com/office/drawing/2014/main" id="{12CBF5DD-2D5A-44F3-9288-75C71D9BF1E0}"/>
              </a:ext>
            </a:extLst>
          </p:cNvPr>
          <p:cNvSpPr txBox="1"/>
          <p:nvPr/>
        </p:nvSpPr>
        <p:spPr>
          <a:xfrm>
            <a:off x="6233460" y="3724673"/>
            <a:ext cx="5535061" cy="886421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MX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Bolívar: </a:t>
            </a:r>
            <a:r>
              <a:rPr lang="es-ES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 realizaron 538 seguimientos o levantamiento de predios avícolas traspatio en el foco y perifoco de los dos eventos positivos a IAAP.  En la Parroquia de </a:t>
            </a:r>
            <a:r>
              <a:rPr lang="es-ES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Simiatug</a:t>
            </a:r>
            <a:r>
              <a:rPr lang="es-ES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 la Parroquia de </a:t>
            </a:r>
            <a:r>
              <a:rPr lang="es-ES" kern="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Guanujo</a:t>
            </a:r>
            <a:r>
              <a:rPr lang="es-ES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C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280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312158" y="348716"/>
            <a:ext cx="527538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AFTOSA, PPC Y PPA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2" name="Google Shape;93;p14">
            <a:extLst>
              <a:ext uri="{FF2B5EF4-FFF2-40B4-BE49-F238E27FC236}">
                <a16:creationId xmlns:a16="http://schemas.microsoft.com/office/drawing/2014/main" id="{2822F642-BF22-3E72-BBF8-9B28DB6473E4}"/>
              </a:ext>
            </a:extLst>
          </p:cNvPr>
          <p:cNvSpPr txBox="1"/>
          <p:nvPr/>
        </p:nvSpPr>
        <p:spPr>
          <a:xfrm>
            <a:off x="224926" y="1106930"/>
            <a:ext cx="4384775" cy="458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Campaña de Vacunación Contra la Fiebre Aftosa </a:t>
            </a:r>
            <a:endParaRPr lang="es-EC" sz="16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Google Shape;93;p14">
            <a:extLst>
              <a:ext uri="{FF2B5EF4-FFF2-40B4-BE49-F238E27FC236}">
                <a16:creationId xmlns:a16="http://schemas.microsoft.com/office/drawing/2014/main" id="{A06DB226-EBD4-074F-7D60-05B6F4496118}"/>
              </a:ext>
            </a:extLst>
          </p:cNvPr>
          <p:cNvSpPr txBox="1"/>
          <p:nvPr/>
        </p:nvSpPr>
        <p:spPr>
          <a:xfrm>
            <a:off x="6616065" y="1100902"/>
            <a:ext cx="4579620" cy="458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Eventos de capacitación en Peste Porcina Africana</a:t>
            </a:r>
            <a:endParaRPr lang="es-EC" sz="16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3;p14">
            <a:extLst>
              <a:ext uri="{FF2B5EF4-FFF2-40B4-BE49-F238E27FC236}">
                <a16:creationId xmlns:a16="http://schemas.microsoft.com/office/drawing/2014/main" id="{9D529864-DBA8-3645-057F-D374CD9E1AEF}"/>
              </a:ext>
            </a:extLst>
          </p:cNvPr>
          <p:cNvSpPr txBox="1"/>
          <p:nvPr/>
        </p:nvSpPr>
        <p:spPr>
          <a:xfrm>
            <a:off x="312158" y="3675146"/>
            <a:ext cx="4210312" cy="458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Campaña de Vacunación Peste Porcina Clásica</a:t>
            </a:r>
            <a:endParaRPr lang="es-EC" sz="16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3DC359A-7806-41F3-99D7-5045C7113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467906"/>
              </p:ext>
            </p:extLst>
          </p:nvPr>
        </p:nvGraphicFramePr>
        <p:xfrm>
          <a:off x="312158" y="1443012"/>
          <a:ext cx="5389859" cy="151066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772159">
                  <a:extLst>
                    <a:ext uri="{9D8B030D-6E8A-4147-A177-3AD203B41FA5}">
                      <a16:colId xmlns:a16="http://schemas.microsoft.com/office/drawing/2014/main" val="2606672326"/>
                    </a:ext>
                  </a:extLst>
                </a:gridCol>
                <a:gridCol w="817975">
                  <a:extLst>
                    <a:ext uri="{9D8B030D-6E8A-4147-A177-3AD203B41FA5}">
                      <a16:colId xmlns:a16="http://schemas.microsoft.com/office/drawing/2014/main" val="1136379242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3307024861"/>
                    </a:ext>
                  </a:extLst>
                </a:gridCol>
                <a:gridCol w="858405">
                  <a:extLst>
                    <a:ext uri="{9D8B030D-6E8A-4147-A177-3AD203B41FA5}">
                      <a16:colId xmlns:a16="http://schemas.microsoft.com/office/drawing/2014/main" val="545858589"/>
                    </a:ext>
                  </a:extLst>
                </a:gridCol>
                <a:gridCol w="1607820">
                  <a:extLst>
                    <a:ext uri="{9D8B030D-6E8A-4147-A177-3AD203B41FA5}">
                      <a16:colId xmlns:a16="http://schemas.microsoft.com/office/drawing/2014/main" val="185415245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b="0" u="none" strike="noStrike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600" b="0" i="0" u="none" strike="noStrike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Vacunados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Predios Atendidos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Interfase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Predios Atendidos Interfase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34938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297254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12863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9334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66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85849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</a:t>
                      </a:r>
                      <a:r>
                        <a:rPr lang="es-EC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  <a:sym typeface="Arial"/>
                        </a:rPr>
                        <a:t>83768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3859 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3228 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20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48260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19693 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1771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637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76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01281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157692 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13289 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3127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203 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8349984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B762BE0-A5B3-670A-BD6D-D1CFC820EE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5575"/>
              </p:ext>
            </p:extLst>
          </p:nvPr>
        </p:nvGraphicFramePr>
        <p:xfrm>
          <a:off x="6713220" y="1443012"/>
          <a:ext cx="4579620" cy="151066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803442">
                  <a:extLst>
                    <a:ext uri="{9D8B030D-6E8A-4147-A177-3AD203B41FA5}">
                      <a16:colId xmlns:a16="http://schemas.microsoft.com/office/drawing/2014/main" val="2052520211"/>
                    </a:ext>
                  </a:extLst>
                </a:gridCol>
                <a:gridCol w="1901480">
                  <a:extLst>
                    <a:ext uri="{9D8B030D-6E8A-4147-A177-3AD203B41FA5}">
                      <a16:colId xmlns:a16="http://schemas.microsoft.com/office/drawing/2014/main" val="557146446"/>
                    </a:ext>
                  </a:extLst>
                </a:gridCol>
                <a:gridCol w="1874698">
                  <a:extLst>
                    <a:ext uri="{9D8B030D-6E8A-4147-A177-3AD203B41FA5}">
                      <a16:colId xmlns:a16="http://schemas.microsoft.com/office/drawing/2014/main" val="4112619289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b="0" u="none" strike="noStrike"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0" u="none" strike="noStrike" dirty="0">
                          <a:effectLst/>
                          <a:latin typeface="Barlow Condensed Medium" panose="00000606000000000000" pitchFamily="2" charset="0"/>
                        </a:rPr>
                        <a:t>Numero de Eventos 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0" u="none" strike="noStrike" dirty="0">
                          <a:effectLst/>
                          <a:latin typeface="Barlow Condensed Medium" panose="00000606000000000000" pitchFamily="2" charset="0"/>
                        </a:rPr>
                        <a:t>Número de personas capacitadas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904418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13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181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53130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173 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20973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92284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228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9022211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62E18663-9490-0523-4FF8-18948189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727557"/>
              </p:ext>
            </p:extLst>
          </p:nvPr>
        </p:nvGraphicFramePr>
        <p:xfrm>
          <a:off x="404279" y="4057839"/>
          <a:ext cx="5778500" cy="15106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61582">
                  <a:extLst>
                    <a:ext uri="{9D8B030D-6E8A-4147-A177-3AD203B41FA5}">
                      <a16:colId xmlns:a16="http://schemas.microsoft.com/office/drawing/2014/main" val="1529882459"/>
                    </a:ext>
                  </a:extLst>
                </a:gridCol>
                <a:gridCol w="1285169">
                  <a:extLst>
                    <a:ext uri="{9D8B030D-6E8A-4147-A177-3AD203B41FA5}">
                      <a16:colId xmlns:a16="http://schemas.microsoft.com/office/drawing/2014/main" val="1694156579"/>
                    </a:ext>
                  </a:extLst>
                </a:gridCol>
                <a:gridCol w="2157814">
                  <a:extLst>
                    <a:ext uri="{9D8B030D-6E8A-4147-A177-3AD203B41FA5}">
                      <a16:colId xmlns:a16="http://schemas.microsoft.com/office/drawing/2014/main" val="2906287342"/>
                    </a:ext>
                  </a:extLst>
                </a:gridCol>
                <a:gridCol w="1573935">
                  <a:extLst>
                    <a:ext uri="{9D8B030D-6E8A-4147-A177-3AD203B41FA5}">
                      <a16:colId xmlns:a16="http://schemas.microsoft.com/office/drawing/2014/main" val="409782187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0" u="none" strike="noStrike"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effectLst/>
                          <a:latin typeface="Barlow Condensed Medium" panose="00000606000000000000" pitchFamily="2" charset="0"/>
                        </a:rPr>
                        <a:t>No. Dosis Aplicadas 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effectLst/>
                          <a:latin typeface="Barlow Condensed Medium" panose="00000606000000000000" pitchFamily="2" charset="0"/>
                        </a:rPr>
                        <a:t>No. de Predios Atendidos Traspatio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effectLst/>
                          <a:latin typeface="Barlow Condensed Medium" panose="00000606000000000000" pitchFamily="2" charset="0"/>
                        </a:rPr>
                        <a:t>No. Predios Autoservicios 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681394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311341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6875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12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22563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200980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4158 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000306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22579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1092 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29872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83247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15756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134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96443665"/>
                  </a:ext>
                </a:extLst>
              </a:tr>
            </a:tbl>
          </a:graphicData>
        </a:graphic>
      </p:graphicFrame>
      <p:sp>
        <p:nvSpPr>
          <p:cNvPr id="9" name="Google Shape;93;p14">
            <a:extLst>
              <a:ext uri="{FF2B5EF4-FFF2-40B4-BE49-F238E27FC236}">
                <a16:creationId xmlns:a16="http://schemas.microsoft.com/office/drawing/2014/main" id="{B17BB1F9-FCA9-4C22-8D0E-0743ED02332F}"/>
              </a:ext>
            </a:extLst>
          </p:cNvPr>
          <p:cNvSpPr txBox="1"/>
          <p:nvPr/>
        </p:nvSpPr>
        <p:spPr>
          <a:xfrm>
            <a:off x="8335613" y="3675146"/>
            <a:ext cx="808387" cy="59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71</a:t>
            </a:r>
            <a:endParaRPr lang="es-EC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Google Shape;93;p14">
            <a:extLst>
              <a:ext uri="{FF2B5EF4-FFF2-40B4-BE49-F238E27FC236}">
                <a16:creationId xmlns:a16="http://schemas.microsoft.com/office/drawing/2014/main" id="{83E31D80-1A48-4769-A0FA-C04A5796487D}"/>
              </a:ext>
            </a:extLst>
          </p:cNvPr>
          <p:cNvSpPr txBox="1"/>
          <p:nvPr/>
        </p:nvSpPr>
        <p:spPr>
          <a:xfrm>
            <a:off x="7669532" y="3692692"/>
            <a:ext cx="1003935" cy="458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Guayas:</a:t>
            </a:r>
            <a:endParaRPr lang="es-EC" sz="16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Google Shape;93;p14">
            <a:extLst>
              <a:ext uri="{FF2B5EF4-FFF2-40B4-BE49-F238E27FC236}">
                <a16:creationId xmlns:a16="http://schemas.microsoft.com/office/drawing/2014/main" id="{150AAA91-4E31-485E-9480-DED9467FE8D6}"/>
              </a:ext>
            </a:extLst>
          </p:cNvPr>
          <p:cNvSpPr txBox="1"/>
          <p:nvPr/>
        </p:nvSpPr>
        <p:spPr>
          <a:xfrm>
            <a:off x="7669532" y="4126039"/>
            <a:ext cx="1003935" cy="458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Los Ríos</a:t>
            </a:r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EC" sz="16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93;p14">
            <a:extLst>
              <a:ext uri="{FF2B5EF4-FFF2-40B4-BE49-F238E27FC236}">
                <a16:creationId xmlns:a16="http://schemas.microsoft.com/office/drawing/2014/main" id="{E8475690-FCFB-4D22-9163-0E8A1776DE64}"/>
              </a:ext>
            </a:extLst>
          </p:cNvPr>
          <p:cNvSpPr txBox="1"/>
          <p:nvPr/>
        </p:nvSpPr>
        <p:spPr>
          <a:xfrm>
            <a:off x="7735748" y="4448425"/>
            <a:ext cx="1408252" cy="59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Santa Elena</a:t>
            </a:r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24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endParaRPr lang="es-EC" sz="16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93;p14">
            <a:extLst>
              <a:ext uri="{FF2B5EF4-FFF2-40B4-BE49-F238E27FC236}">
                <a16:creationId xmlns:a16="http://schemas.microsoft.com/office/drawing/2014/main" id="{3CD22477-0892-434E-9CDC-EA2B8B5F44E6}"/>
              </a:ext>
            </a:extLst>
          </p:cNvPr>
          <p:cNvSpPr txBox="1"/>
          <p:nvPr/>
        </p:nvSpPr>
        <p:spPr>
          <a:xfrm>
            <a:off x="7669532" y="4956633"/>
            <a:ext cx="1003935" cy="458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Bolívar</a:t>
            </a:r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EC" sz="16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93;p14">
            <a:extLst>
              <a:ext uri="{FF2B5EF4-FFF2-40B4-BE49-F238E27FC236}">
                <a16:creationId xmlns:a16="http://schemas.microsoft.com/office/drawing/2014/main" id="{B90FE65F-D141-7B32-74B6-3E036AF47064}"/>
              </a:ext>
            </a:extLst>
          </p:cNvPr>
          <p:cNvSpPr txBox="1"/>
          <p:nvPr/>
        </p:nvSpPr>
        <p:spPr>
          <a:xfrm>
            <a:off x="7402126" y="3346896"/>
            <a:ext cx="4079960" cy="49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s-ES" sz="18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Operativo de Carretero Movilización de Animales</a:t>
            </a:r>
            <a:r>
              <a:rPr lang="es-ES" sz="18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C" sz="18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Google Shape;93;p14">
            <a:extLst>
              <a:ext uri="{FF2B5EF4-FFF2-40B4-BE49-F238E27FC236}">
                <a16:creationId xmlns:a16="http://schemas.microsoft.com/office/drawing/2014/main" id="{33177697-4318-8798-04DF-B6A046E0A12D}"/>
              </a:ext>
            </a:extLst>
          </p:cNvPr>
          <p:cNvSpPr txBox="1"/>
          <p:nvPr/>
        </p:nvSpPr>
        <p:spPr>
          <a:xfrm>
            <a:off x="8443806" y="4051188"/>
            <a:ext cx="808387" cy="59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125</a:t>
            </a:r>
            <a:endParaRPr lang="es-EC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93;p14">
            <a:extLst>
              <a:ext uri="{FF2B5EF4-FFF2-40B4-BE49-F238E27FC236}">
                <a16:creationId xmlns:a16="http://schemas.microsoft.com/office/drawing/2014/main" id="{8382D156-8475-052C-B249-B5692790CF52}"/>
              </a:ext>
            </a:extLst>
          </p:cNvPr>
          <p:cNvSpPr txBox="1"/>
          <p:nvPr/>
        </p:nvSpPr>
        <p:spPr>
          <a:xfrm>
            <a:off x="8598836" y="4931707"/>
            <a:ext cx="808387" cy="59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arlow Condensed Medium" panose="00000606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193</a:t>
            </a:r>
            <a:endParaRPr lang="es-EC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arlow Condensed Medium" panose="00000606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56B103AD-9C6E-7CC1-0C6D-B641A35E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>
            <a:extLst>
              <a:ext uri="{FF2B5EF4-FFF2-40B4-BE49-F238E27FC236}">
                <a16:creationId xmlns:a16="http://schemas.microsoft.com/office/drawing/2014/main" id="{DE4523FA-1B9D-B872-0474-8B58EE5A2B09}"/>
              </a:ext>
            </a:extLst>
          </p:cNvPr>
          <p:cNvSpPr txBox="1"/>
          <p:nvPr/>
        </p:nvSpPr>
        <p:spPr>
          <a:xfrm>
            <a:off x="312158" y="348716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Ralstonia solanasearum R2 y FOC R4T</a:t>
            </a:r>
            <a:endParaRPr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9" name="Google Shape;93;p14">
            <a:extLst>
              <a:ext uri="{FF2B5EF4-FFF2-40B4-BE49-F238E27FC236}">
                <a16:creationId xmlns:a16="http://schemas.microsoft.com/office/drawing/2014/main" id="{398498DC-A30C-30E7-60FB-7E5239EB3F68}"/>
              </a:ext>
            </a:extLst>
          </p:cNvPr>
          <p:cNvSpPr txBox="1"/>
          <p:nvPr/>
        </p:nvSpPr>
        <p:spPr>
          <a:xfrm>
            <a:off x="312158" y="825729"/>
            <a:ext cx="438477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Número de monitoreos a musáceas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E6A174DC-B96E-E66D-79DD-8CF22EA5E1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973126"/>
              </p:ext>
            </p:extLst>
          </p:nvPr>
        </p:nvGraphicFramePr>
        <p:xfrm>
          <a:off x="5782310" y="1156047"/>
          <a:ext cx="5702300" cy="16535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93959">
                  <a:extLst>
                    <a:ext uri="{9D8B030D-6E8A-4147-A177-3AD203B41FA5}">
                      <a16:colId xmlns:a16="http://schemas.microsoft.com/office/drawing/2014/main" val="4091336231"/>
                    </a:ext>
                  </a:extLst>
                </a:gridCol>
                <a:gridCol w="1306645">
                  <a:extLst>
                    <a:ext uri="{9D8B030D-6E8A-4147-A177-3AD203B41FA5}">
                      <a16:colId xmlns:a16="http://schemas.microsoft.com/office/drawing/2014/main" val="1261837281"/>
                    </a:ext>
                  </a:extLst>
                </a:gridCol>
                <a:gridCol w="1018041">
                  <a:extLst>
                    <a:ext uri="{9D8B030D-6E8A-4147-A177-3AD203B41FA5}">
                      <a16:colId xmlns:a16="http://schemas.microsoft.com/office/drawing/2014/main" val="1957525893"/>
                    </a:ext>
                  </a:extLst>
                </a:gridCol>
                <a:gridCol w="1141729">
                  <a:extLst>
                    <a:ext uri="{9D8B030D-6E8A-4147-A177-3AD203B41FA5}">
                      <a16:colId xmlns:a16="http://schemas.microsoft.com/office/drawing/2014/main" val="4093547416"/>
                    </a:ext>
                  </a:extLst>
                </a:gridCol>
                <a:gridCol w="941926">
                  <a:extLst>
                    <a:ext uri="{9D8B030D-6E8A-4147-A177-3AD203B41FA5}">
                      <a16:colId xmlns:a16="http://schemas.microsoft.com/office/drawing/2014/main" val="229661135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400" b="1" i="0" u="none" strike="noStrike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N° DE CAPACITACIONES MOKO</a:t>
                      </a:r>
                      <a:endParaRPr lang="es-EC" sz="1400" b="1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N° PERSONAS CAPACITADAS MOKO</a:t>
                      </a:r>
                      <a:endParaRPr lang="es-EC" sz="1400" b="1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N° DE CAPACITACIONES FOC R4T</a:t>
                      </a:r>
                      <a:endParaRPr lang="pt-BR" sz="1400" b="1" i="0" u="none" strike="noStrike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N° PERSONAS CAPACITADAS FOC R4T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73740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6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108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747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50794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38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304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220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3075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33928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9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72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28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365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32896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30 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463 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36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553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4932617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8CB7C8E-DFA5-4CB4-96CD-2D951A61E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638244"/>
              </p:ext>
            </p:extLst>
          </p:nvPr>
        </p:nvGraphicFramePr>
        <p:xfrm>
          <a:off x="415029" y="3482886"/>
          <a:ext cx="3460417" cy="17145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152656">
                  <a:extLst>
                    <a:ext uri="{9D8B030D-6E8A-4147-A177-3AD203B41FA5}">
                      <a16:colId xmlns:a16="http://schemas.microsoft.com/office/drawing/2014/main" val="2736811577"/>
                    </a:ext>
                  </a:extLst>
                </a:gridCol>
                <a:gridCol w="1307761">
                  <a:extLst>
                    <a:ext uri="{9D8B030D-6E8A-4147-A177-3AD203B41FA5}">
                      <a16:colId xmlns:a16="http://schemas.microsoft.com/office/drawing/2014/main" val="3118129308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TIPOS DE DESINFECCIÓN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901165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Arcos de Desinfección (contenedores)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558.084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4159694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Desinfección de Calzado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1.608.827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661076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Desinfección de Maquinarias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255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533234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7DE98D1B-1D77-4DB5-80F4-9DADA61FB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351424"/>
              </p:ext>
            </p:extLst>
          </p:nvPr>
        </p:nvGraphicFramePr>
        <p:xfrm>
          <a:off x="7905810" y="3449783"/>
          <a:ext cx="3871161" cy="1247775"/>
        </p:xfrm>
        <a:graphic>
          <a:graphicData uri="http://schemas.openxmlformats.org/drawingml/2006/table">
            <a:tbl>
              <a:tblPr firstRow="1">
                <a:tableStyleId>{FABFCF23-3B69-468F-B69F-88F6DE6A72F2}</a:tableStyleId>
              </a:tblPr>
              <a:tblGrid>
                <a:gridCol w="1384254">
                  <a:extLst>
                    <a:ext uri="{9D8B030D-6E8A-4147-A177-3AD203B41FA5}">
                      <a16:colId xmlns:a16="http://schemas.microsoft.com/office/drawing/2014/main" val="1066008203"/>
                    </a:ext>
                  </a:extLst>
                </a:gridCol>
                <a:gridCol w="1397825">
                  <a:extLst>
                    <a:ext uri="{9D8B030D-6E8A-4147-A177-3AD203B41FA5}">
                      <a16:colId xmlns:a16="http://schemas.microsoft.com/office/drawing/2014/main" val="4141192991"/>
                    </a:ext>
                  </a:extLst>
                </a:gridCol>
                <a:gridCol w="1089082">
                  <a:extLst>
                    <a:ext uri="{9D8B030D-6E8A-4147-A177-3AD203B41FA5}">
                      <a16:colId xmlns:a16="http://schemas.microsoft.com/office/drawing/2014/main" val="2669700328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PLAGAS ESPECIFICAS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N° DE ALERTAS ATENDIDAS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RESULTADOS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969966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Ralstonia solanasearum R2</a:t>
                      </a:r>
                      <a:endParaRPr lang="es-EC" sz="1600" b="1" i="1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3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NEGATIVO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95569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Foc R4T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NEGATIVO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850022"/>
                  </a:ext>
                </a:extLst>
              </a:tr>
            </a:tbl>
          </a:graphicData>
        </a:graphic>
      </p:graphicFrame>
      <p:sp>
        <p:nvSpPr>
          <p:cNvPr id="12" name="Google Shape;93;p14">
            <a:extLst>
              <a:ext uri="{FF2B5EF4-FFF2-40B4-BE49-F238E27FC236}">
                <a16:creationId xmlns:a16="http://schemas.microsoft.com/office/drawing/2014/main" id="{9AED66F4-ED36-4E1A-B80A-43B6E4E1968A}"/>
              </a:ext>
            </a:extLst>
          </p:cNvPr>
          <p:cNvSpPr txBox="1"/>
          <p:nvPr/>
        </p:nvSpPr>
        <p:spPr>
          <a:xfrm>
            <a:off x="7783162" y="3173305"/>
            <a:ext cx="276595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Alertas Fitosanitarias atendidas</a:t>
            </a:r>
          </a:p>
        </p:txBody>
      </p:sp>
      <p:sp>
        <p:nvSpPr>
          <p:cNvPr id="13" name="Google Shape;93;p14">
            <a:extLst>
              <a:ext uri="{FF2B5EF4-FFF2-40B4-BE49-F238E27FC236}">
                <a16:creationId xmlns:a16="http://schemas.microsoft.com/office/drawing/2014/main" id="{79D7DC54-70E2-42A7-9A90-2225256A0F19}"/>
              </a:ext>
            </a:extLst>
          </p:cNvPr>
          <p:cNvSpPr txBox="1"/>
          <p:nvPr/>
        </p:nvSpPr>
        <p:spPr>
          <a:xfrm>
            <a:off x="415029" y="3182957"/>
            <a:ext cx="383898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Desinfecciones para prevención de </a:t>
            </a:r>
            <a:r>
              <a:rPr kumimoji="0" lang="es-EC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Foc</a:t>
            </a:r>
            <a:r>
              <a:rPr kumimoji="0" lang="es-EC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R4T</a:t>
            </a:r>
          </a:p>
        </p:txBody>
      </p:sp>
      <p:sp>
        <p:nvSpPr>
          <p:cNvPr id="14" name="Google Shape;93;p14">
            <a:extLst>
              <a:ext uri="{FF2B5EF4-FFF2-40B4-BE49-F238E27FC236}">
                <a16:creationId xmlns:a16="http://schemas.microsoft.com/office/drawing/2014/main" id="{E6F2811A-9AE3-49ED-9C0F-F29DC83EC82A}"/>
              </a:ext>
            </a:extLst>
          </p:cNvPr>
          <p:cNvSpPr txBox="1"/>
          <p:nvPr/>
        </p:nvSpPr>
        <p:spPr>
          <a:xfrm>
            <a:off x="4651697" y="3205927"/>
            <a:ext cx="248062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Número de kits de Bioseguridad</a:t>
            </a:r>
            <a:endParaRPr kumimoji="0" lang="es-EC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5B7C3EE-0622-43A8-94C7-8BEEA26720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288121"/>
              </p:ext>
            </p:extLst>
          </p:nvPr>
        </p:nvGraphicFramePr>
        <p:xfrm>
          <a:off x="529893" y="1290260"/>
          <a:ext cx="4526202" cy="16802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32742">
                  <a:extLst>
                    <a:ext uri="{9D8B030D-6E8A-4147-A177-3AD203B41FA5}">
                      <a16:colId xmlns:a16="http://schemas.microsoft.com/office/drawing/2014/main" val="3464646245"/>
                    </a:ext>
                  </a:extLst>
                </a:gridCol>
                <a:gridCol w="901839">
                  <a:extLst>
                    <a:ext uri="{9D8B030D-6E8A-4147-A177-3AD203B41FA5}">
                      <a16:colId xmlns:a16="http://schemas.microsoft.com/office/drawing/2014/main" val="1431915489"/>
                    </a:ext>
                  </a:extLst>
                </a:gridCol>
                <a:gridCol w="1285615">
                  <a:extLst>
                    <a:ext uri="{9D8B030D-6E8A-4147-A177-3AD203B41FA5}">
                      <a16:colId xmlns:a16="http://schemas.microsoft.com/office/drawing/2014/main" val="1734075135"/>
                    </a:ext>
                  </a:extLst>
                </a:gridCol>
                <a:gridCol w="688722">
                  <a:extLst>
                    <a:ext uri="{9D8B030D-6E8A-4147-A177-3AD203B41FA5}">
                      <a16:colId xmlns:a16="http://schemas.microsoft.com/office/drawing/2014/main" val="3160094442"/>
                    </a:ext>
                  </a:extLst>
                </a:gridCol>
                <a:gridCol w="817284">
                  <a:extLst>
                    <a:ext uri="{9D8B030D-6E8A-4147-A177-3AD203B41FA5}">
                      <a16:colId xmlns:a16="http://schemas.microsoft.com/office/drawing/2014/main" val="531145228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500" u="none" strike="noStrike"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5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500" u="none" strike="noStrike">
                          <a:effectLst/>
                          <a:latin typeface="Barlow Condensed Medium" panose="00000606000000000000" pitchFamily="2" charset="0"/>
                        </a:rPr>
                        <a:t>MONITOREOS MUSÁCEAS</a:t>
                      </a:r>
                      <a:endParaRPr lang="es-EC" sz="15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500" u="none" strike="noStrike" dirty="0" err="1">
                          <a:effectLst/>
                          <a:latin typeface="Barlow Condensed Medium" panose="00000606000000000000" pitchFamily="2" charset="0"/>
                        </a:rPr>
                        <a:t>Ralstonia</a:t>
                      </a:r>
                      <a:r>
                        <a:rPr lang="es-EC" sz="1500" u="none" strike="noStrike" dirty="0">
                          <a:effectLst/>
                          <a:latin typeface="Barlow Condensed Medium" panose="00000606000000000000" pitchFamily="2" charset="0"/>
                        </a:rPr>
                        <a:t> </a:t>
                      </a:r>
                      <a:r>
                        <a:rPr lang="es-EC" sz="1500" u="none" strike="noStrike" dirty="0" err="1">
                          <a:effectLst/>
                          <a:latin typeface="Barlow Condensed Medium" panose="00000606000000000000" pitchFamily="2" charset="0"/>
                        </a:rPr>
                        <a:t>Solanasearum</a:t>
                      </a:r>
                      <a:r>
                        <a:rPr lang="es-EC" sz="1500" u="none" strike="noStrike" dirty="0">
                          <a:effectLst/>
                          <a:latin typeface="Barlow Condensed Medium" panose="00000606000000000000" pitchFamily="2" charset="0"/>
                        </a:rPr>
                        <a:t> R2</a:t>
                      </a:r>
                      <a:endParaRPr lang="es-EC" sz="15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500" u="none" strike="noStrike">
                          <a:effectLst/>
                          <a:latin typeface="Barlow Condensed Medium" panose="00000606000000000000" pitchFamily="2" charset="0"/>
                        </a:rPr>
                        <a:t>FOC R4T</a:t>
                      </a:r>
                      <a:endParaRPr lang="es-EC" sz="15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500" u="none" strike="noStrike" dirty="0">
                          <a:effectLst/>
                          <a:latin typeface="Barlow Condensed Medium" panose="00000606000000000000" pitchFamily="2" charset="0"/>
                        </a:rPr>
                        <a:t>OTROS</a:t>
                      </a:r>
                      <a:endParaRPr lang="es-EC" sz="15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491999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35376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6855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9290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19231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145471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11925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445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11388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92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716386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1981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482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1499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472007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3650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703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2186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783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9029700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738CEA58-D359-4429-A294-504B8389B1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743247"/>
              </p:ext>
            </p:extLst>
          </p:nvPr>
        </p:nvGraphicFramePr>
        <p:xfrm>
          <a:off x="4633721" y="3513663"/>
          <a:ext cx="2885211" cy="19335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0149">
                  <a:extLst>
                    <a:ext uri="{9D8B030D-6E8A-4147-A177-3AD203B41FA5}">
                      <a16:colId xmlns:a16="http://schemas.microsoft.com/office/drawing/2014/main" val="3194129004"/>
                    </a:ext>
                  </a:extLst>
                </a:gridCol>
                <a:gridCol w="950259">
                  <a:extLst>
                    <a:ext uri="{9D8B030D-6E8A-4147-A177-3AD203B41FA5}">
                      <a16:colId xmlns:a16="http://schemas.microsoft.com/office/drawing/2014/main" val="3587331845"/>
                    </a:ext>
                  </a:extLst>
                </a:gridCol>
                <a:gridCol w="1064803">
                  <a:extLst>
                    <a:ext uri="{9D8B030D-6E8A-4147-A177-3AD203B41FA5}">
                      <a16:colId xmlns:a16="http://schemas.microsoft.com/office/drawing/2014/main" val="422399036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6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N° DE EVENTOS</a:t>
                      </a:r>
                      <a:endParaRPr lang="es-EC" sz="16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N° DE KITS ENTREGADO</a:t>
                      </a:r>
                      <a:endParaRPr lang="es-EC" sz="16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8080556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400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98358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327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758242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38185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124 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205689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 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 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8239448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8E0D8AF-4247-F7A8-DB8F-D920696F70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865206"/>
              </p:ext>
            </p:extLst>
          </p:nvPr>
        </p:nvGraphicFramePr>
        <p:xfrm>
          <a:off x="7905809" y="4753900"/>
          <a:ext cx="3871161" cy="1247775"/>
        </p:xfrm>
        <a:graphic>
          <a:graphicData uri="http://schemas.openxmlformats.org/drawingml/2006/table">
            <a:tbl>
              <a:tblPr firstRow="1">
                <a:tableStyleId>{FABFCF23-3B69-468F-B69F-88F6DE6A72F2}</a:tableStyleId>
              </a:tblPr>
              <a:tblGrid>
                <a:gridCol w="1384254">
                  <a:extLst>
                    <a:ext uri="{9D8B030D-6E8A-4147-A177-3AD203B41FA5}">
                      <a16:colId xmlns:a16="http://schemas.microsoft.com/office/drawing/2014/main" val="1066008203"/>
                    </a:ext>
                  </a:extLst>
                </a:gridCol>
                <a:gridCol w="1397825">
                  <a:extLst>
                    <a:ext uri="{9D8B030D-6E8A-4147-A177-3AD203B41FA5}">
                      <a16:colId xmlns:a16="http://schemas.microsoft.com/office/drawing/2014/main" val="4141192991"/>
                    </a:ext>
                  </a:extLst>
                </a:gridCol>
                <a:gridCol w="1089082">
                  <a:extLst>
                    <a:ext uri="{9D8B030D-6E8A-4147-A177-3AD203B41FA5}">
                      <a16:colId xmlns:a16="http://schemas.microsoft.com/office/drawing/2014/main" val="2669700328"/>
                    </a:ext>
                  </a:extLst>
                </a:gridCol>
              </a:tblGrid>
              <a:tr h="407783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PLAGAS ESPECIFICAS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N° DE ALERTAS ATENDIDAS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RESULTADOS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9699667"/>
                  </a:ext>
                </a:extLst>
              </a:tr>
              <a:tr h="40778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Ralstonia solanasearum R2</a:t>
                      </a:r>
                      <a:endParaRPr lang="es-EC" sz="1600" b="1" i="1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POSITIVO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9556986"/>
                  </a:ext>
                </a:extLst>
              </a:tr>
              <a:tr h="207797">
                <a:tc>
                  <a:txBody>
                    <a:bodyPr/>
                    <a:lstStyle/>
                    <a:p>
                      <a:pPr algn="l" fontAlgn="b"/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85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716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56B103AD-9C6E-7CC1-0C6D-B641A35E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>
            <a:extLst>
              <a:ext uri="{FF2B5EF4-FFF2-40B4-BE49-F238E27FC236}">
                <a16:creationId xmlns:a16="http://schemas.microsoft.com/office/drawing/2014/main" id="{DE4523FA-1B9D-B872-0474-8B58EE5A2B09}"/>
              </a:ext>
            </a:extLst>
          </p:cNvPr>
          <p:cNvSpPr txBox="1"/>
          <p:nvPr/>
        </p:nvSpPr>
        <p:spPr>
          <a:xfrm>
            <a:off x="312158" y="348716"/>
            <a:ext cx="8350579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Intersecciones de plagas, trámites atendidos, monitoreos y certificaciones</a:t>
            </a:r>
            <a:endParaRPr lang="es-EC" sz="25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9" name="Google Shape;93;p14">
            <a:extLst>
              <a:ext uri="{FF2B5EF4-FFF2-40B4-BE49-F238E27FC236}">
                <a16:creationId xmlns:a16="http://schemas.microsoft.com/office/drawing/2014/main" id="{398498DC-A30C-30E7-60FB-7E5239EB3F68}"/>
              </a:ext>
            </a:extLst>
          </p:cNvPr>
          <p:cNvSpPr txBox="1"/>
          <p:nvPr/>
        </p:nvSpPr>
        <p:spPr>
          <a:xfrm>
            <a:off x="8445504" y="1174645"/>
            <a:ext cx="343433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Intercepciones de plagas en productos vegetales en puntos de control</a:t>
            </a:r>
            <a:endParaRPr kumimoji="0" lang="es-EC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D12A74E-7BC3-4EDA-8456-B27A64D9F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513476"/>
              </p:ext>
            </p:extLst>
          </p:nvPr>
        </p:nvGraphicFramePr>
        <p:xfrm>
          <a:off x="8575173" y="1642413"/>
          <a:ext cx="2603500" cy="106489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37761858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25567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PUNTO DE CONTROL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N° DE INTERCEPCIONES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422289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PUERTO MARÍTIMO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125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38667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AEROPUERTO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5415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5974223"/>
                  </a:ext>
                </a:extLst>
              </a:tr>
            </a:tbl>
          </a:graphicData>
        </a:graphic>
      </p:graphicFrame>
      <p:sp>
        <p:nvSpPr>
          <p:cNvPr id="7" name="Google Shape;93;p14">
            <a:extLst>
              <a:ext uri="{FF2B5EF4-FFF2-40B4-BE49-F238E27FC236}">
                <a16:creationId xmlns:a16="http://schemas.microsoft.com/office/drawing/2014/main" id="{12EC0CAD-0240-46FE-BA59-C0F65AA1D6D7}"/>
              </a:ext>
            </a:extLst>
          </p:cNvPr>
          <p:cNvSpPr txBox="1"/>
          <p:nvPr/>
        </p:nvSpPr>
        <p:spPr>
          <a:xfrm>
            <a:off x="3928648" y="1174645"/>
            <a:ext cx="345439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EC" sz="1200" i="1" dirty="0"/>
              <a:t>T</a:t>
            </a:r>
            <a:r>
              <a:rPr kumimoji="0" lang="es-EC" sz="1200" b="0" i="1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rámites atendidos por servicios automatizados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48D7090-8C3F-4BC3-B695-44EF6F879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087312"/>
              </p:ext>
            </p:extLst>
          </p:nvPr>
        </p:nvGraphicFramePr>
        <p:xfrm>
          <a:off x="4058317" y="1541449"/>
          <a:ext cx="3454399" cy="126682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170499">
                  <a:extLst>
                    <a:ext uri="{9D8B030D-6E8A-4147-A177-3AD203B41FA5}">
                      <a16:colId xmlns:a16="http://schemas.microsoft.com/office/drawing/2014/main" val="3575573143"/>
                    </a:ext>
                  </a:extLst>
                </a:gridCol>
                <a:gridCol w="761300">
                  <a:extLst>
                    <a:ext uri="{9D8B030D-6E8A-4147-A177-3AD203B41FA5}">
                      <a16:colId xmlns:a16="http://schemas.microsoft.com/office/drawing/2014/main" val="1811632122"/>
                    </a:ext>
                  </a:extLst>
                </a:gridCol>
                <a:gridCol w="761300">
                  <a:extLst>
                    <a:ext uri="{9D8B030D-6E8A-4147-A177-3AD203B41FA5}">
                      <a16:colId xmlns:a16="http://schemas.microsoft.com/office/drawing/2014/main" val="544081354"/>
                    </a:ext>
                  </a:extLst>
                </a:gridCol>
                <a:gridCol w="761300">
                  <a:extLst>
                    <a:ext uri="{9D8B030D-6E8A-4147-A177-3AD203B41FA5}">
                      <a16:colId xmlns:a16="http://schemas.microsoft.com/office/drawing/2014/main" val="130700684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 PFI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 CFE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 PFM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35627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5949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102575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68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915747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-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1145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684711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-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50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210050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-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-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109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1148148"/>
                  </a:ext>
                </a:extLst>
              </a:tr>
            </a:tbl>
          </a:graphicData>
        </a:graphic>
      </p:graphicFrame>
      <p:sp>
        <p:nvSpPr>
          <p:cNvPr id="10" name="Google Shape;93;p14">
            <a:extLst>
              <a:ext uri="{FF2B5EF4-FFF2-40B4-BE49-F238E27FC236}">
                <a16:creationId xmlns:a16="http://schemas.microsoft.com/office/drawing/2014/main" id="{A3587F67-5686-424A-9091-1F66BFAAF1BF}"/>
              </a:ext>
            </a:extLst>
          </p:cNvPr>
          <p:cNvSpPr txBox="1"/>
          <p:nvPr/>
        </p:nvSpPr>
        <p:spPr>
          <a:xfrm>
            <a:off x="312158" y="1174645"/>
            <a:ext cx="321710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1200" b="0" i="1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Monitoreo realizados en cultivos principales</a:t>
            </a:r>
          </a:p>
        </p:txBody>
      </p:sp>
      <p:sp>
        <p:nvSpPr>
          <p:cNvPr id="12" name="Google Shape;93;p14">
            <a:extLst>
              <a:ext uri="{FF2B5EF4-FFF2-40B4-BE49-F238E27FC236}">
                <a16:creationId xmlns:a16="http://schemas.microsoft.com/office/drawing/2014/main" id="{256E07EF-20BB-41EE-A84B-4CA7AA2EF91C}"/>
              </a:ext>
            </a:extLst>
          </p:cNvPr>
          <p:cNvSpPr txBox="1"/>
          <p:nvPr/>
        </p:nvSpPr>
        <p:spPr>
          <a:xfrm>
            <a:off x="325882" y="4903998"/>
            <a:ext cx="3693694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ES" sz="1200" i="1" dirty="0"/>
              <a:t>Certificaciones macro en (escamas y cochinillas)</a:t>
            </a:r>
            <a:endParaRPr kumimoji="0" lang="es-EC" sz="1200" b="0" i="1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2D5823B-D414-4958-9463-DD26C2460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035156"/>
              </p:ext>
            </p:extLst>
          </p:nvPr>
        </p:nvGraphicFramePr>
        <p:xfrm>
          <a:off x="425119" y="5230694"/>
          <a:ext cx="2324100" cy="126682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304925">
                  <a:extLst>
                    <a:ext uri="{9D8B030D-6E8A-4147-A177-3AD203B41FA5}">
                      <a16:colId xmlns:a16="http://schemas.microsoft.com/office/drawing/2014/main" val="2980038647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496247314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CERTIFICACIONES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5293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701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20056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282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03815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21533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6181840"/>
                  </a:ext>
                </a:extLst>
              </a:tr>
            </a:tbl>
          </a:graphicData>
        </a:graphic>
      </p:graphicFrame>
      <p:sp>
        <p:nvSpPr>
          <p:cNvPr id="13" name="Google Shape;93;p14">
            <a:extLst>
              <a:ext uri="{FF2B5EF4-FFF2-40B4-BE49-F238E27FC236}">
                <a16:creationId xmlns:a16="http://schemas.microsoft.com/office/drawing/2014/main" id="{55A2936D-D071-4FDD-A659-6D0A8502B9B0}"/>
              </a:ext>
            </a:extLst>
          </p:cNvPr>
          <p:cNvSpPr txBox="1"/>
          <p:nvPr/>
        </p:nvSpPr>
        <p:spPr>
          <a:xfrm>
            <a:off x="8842543" y="3650077"/>
            <a:ext cx="321710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ES" sz="1200" i="1" dirty="0"/>
              <a:t>Hectáreas monitoreadas con drones (Julio)</a:t>
            </a:r>
            <a:endParaRPr kumimoji="0" lang="es-EC" sz="1200" b="0" i="1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7953D733-7882-4A6E-ACD1-33EF076FF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192500"/>
              </p:ext>
            </p:extLst>
          </p:nvPr>
        </p:nvGraphicFramePr>
        <p:xfrm>
          <a:off x="9289046" y="4115143"/>
          <a:ext cx="2324100" cy="25336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306315">
                  <a:extLst>
                    <a:ext uri="{9D8B030D-6E8A-4147-A177-3AD203B41FA5}">
                      <a16:colId xmlns:a16="http://schemas.microsoft.com/office/drawing/2014/main" val="1175553439"/>
                    </a:ext>
                  </a:extLst>
                </a:gridCol>
                <a:gridCol w="1017785">
                  <a:extLst>
                    <a:ext uri="{9D8B030D-6E8A-4147-A177-3AD203B41FA5}">
                      <a16:colId xmlns:a16="http://schemas.microsoft.com/office/drawing/2014/main" val="87437476"/>
                    </a:ext>
                  </a:extLst>
                </a:gridCol>
              </a:tblGrid>
              <a:tr h="85071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2700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281164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6B6F4B47-B24A-450E-9AF0-4BC2E270D043}"/>
              </a:ext>
            </a:extLst>
          </p:cNvPr>
          <p:cNvSpPr txBox="1"/>
          <p:nvPr/>
        </p:nvSpPr>
        <p:spPr>
          <a:xfrm>
            <a:off x="361444" y="4284366"/>
            <a:ext cx="31185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i="1" dirty="0">
                <a:latin typeface="Barlow Condensed Medium" panose="00000606000000000000" pitchFamily="2" charset="0"/>
              </a:rPr>
              <a:t>Se realizaron 237 monitoreos de cochinilla rosada, detectada en el año 2023 en las áreas verdes de la ciudad.</a:t>
            </a:r>
            <a:endParaRPr lang="es-EC" sz="1100" i="1" dirty="0">
              <a:latin typeface="Barlow Condensed Medium" panose="00000606000000000000" pitchFamily="2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ECA75F2-370C-4626-B56A-9723E851BE09}"/>
              </a:ext>
            </a:extLst>
          </p:cNvPr>
          <p:cNvSpPr txBox="1"/>
          <p:nvPr/>
        </p:nvSpPr>
        <p:spPr>
          <a:xfrm>
            <a:off x="8445504" y="2717518"/>
            <a:ext cx="3614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i="1" dirty="0">
                <a:latin typeface="Barlow Condensed Medium" panose="00000606000000000000" pitchFamily="2" charset="0"/>
              </a:rPr>
              <a:t>Se reportaron 2 plagas cuarentenarias </a:t>
            </a:r>
            <a:r>
              <a:rPr lang="es-ES" sz="1200" i="1" dirty="0" err="1">
                <a:latin typeface="Barlow Condensed Medium" panose="00000606000000000000" pitchFamily="2" charset="0"/>
              </a:rPr>
              <a:t>Cryptolesres</a:t>
            </a:r>
            <a:r>
              <a:rPr lang="es-ES" sz="1200" i="1" dirty="0">
                <a:latin typeface="Barlow Condensed Medium" panose="00000606000000000000" pitchFamily="2" charset="0"/>
              </a:rPr>
              <a:t> y </a:t>
            </a:r>
            <a:r>
              <a:rPr lang="es-ES" sz="1200" i="1" dirty="0" err="1">
                <a:latin typeface="Barlow Condensed Medium" panose="00000606000000000000" pitchFamily="2" charset="0"/>
              </a:rPr>
              <a:t>Helicoverpa</a:t>
            </a:r>
            <a:r>
              <a:rPr lang="es-ES" sz="1200" i="1" dirty="0">
                <a:latin typeface="Barlow Condensed Medium" panose="00000606000000000000" pitchFamily="2" charset="0"/>
              </a:rPr>
              <a:t>.</a:t>
            </a:r>
            <a:endParaRPr lang="es-EC" sz="1200" i="1" dirty="0">
              <a:latin typeface="Barlow Condensed Medium" panose="00000606000000000000" pitchFamily="2" charset="0"/>
            </a:endParaRPr>
          </a:p>
        </p:txBody>
      </p:sp>
      <p:sp>
        <p:nvSpPr>
          <p:cNvPr id="18" name="Google Shape;93;p14">
            <a:extLst>
              <a:ext uri="{FF2B5EF4-FFF2-40B4-BE49-F238E27FC236}">
                <a16:creationId xmlns:a16="http://schemas.microsoft.com/office/drawing/2014/main" id="{C9A8EC82-D2D5-452F-86AE-6C8E759C81A9}"/>
              </a:ext>
            </a:extLst>
          </p:cNvPr>
          <p:cNvSpPr txBox="1"/>
          <p:nvPr/>
        </p:nvSpPr>
        <p:spPr>
          <a:xfrm>
            <a:off x="4047293" y="3016597"/>
            <a:ext cx="321710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ES" sz="1200" i="1" dirty="0"/>
              <a:t>Mosca de la Fruta</a:t>
            </a:r>
            <a:endParaRPr kumimoji="0" lang="es-EC" sz="1200" b="0" i="1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FF1BA84C-129A-4798-B178-29E1EFF4B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32458"/>
              </p:ext>
            </p:extLst>
          </p:nvPr>
        </p:nvGraphicFramePr>
        <p:xfrm>
          <a:off x="4132537" y="3293556"/>
          <a:ext cx="4628772" cy="199251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157193">
                  <a:extLst>
                    <a:ext uri="{9D8B030D-6E8A-4147-A177-3AD203B41FA5}">
                      <a16:colId xmlns:a16="http://schemas.microsoft.com/office/drawing/2014/main" val="1273469985"/>
                    </a:ext>
                  </a:extLst>
                </a:gridCol>
                <a:gridCol w="1157193">
                  <a:extLst>
                    <a:ext uri="{9D8B030D-6E8A-4147-A177-3AD203B41FA5}">
                      <a16:colId xmlns:a16="http://schemas.microsoft.com/office/drawing/2014/main" val="3770732866"/>
                    </a:ext>
                  </a:extLst>
                </a:gridCol>
                <a:gridCol w="1157193">
                  <a:extLst>
                    <a:ext uri="{9D8B030D-6E8A-4147-A177-3AD203B41FA5}">
                      <a16:colId xmlns:a16="http://schemas.microsoft.com/office/drawing/2014/main" val="2462355165"/>
                    </a:ext>
                  </a:extLst>
                </a:gridCol>
                <a:gridCol w="1157193">
                  <a:extLst>
                    <a:ext uri="{9D8B030D-6E8A-4147-A177-3AD203B41FA5}">
                      <a16:colId xmlns:a16="http://schemas.microsoft.com/office/drawing/2014/main" val="2730540781"/>
                    </a:ext>
                  </a:extLst>
                </a:gridCol>
              </a:tblGrid>
              <a:tr h="393164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CULTIVOS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 dirty="0">
                          <a:effectLst/>
                          <a:latin typeface="Barlow Condensed Medium" panose="00000606000000000000" pitchFamily="2" charset="0"/>
                        </a:rPr>
                        <a:t>TRAMPAS MCPHAIL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TRAMPAS JACKSON</a:t>
                      </a:r>
                      <a:endParaRPr lang="es-EC" sz="14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 dirty="0"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extLst>
                  <a:ext uri="{0D108BD9-81ED-4DB2-BD59-A6C34878D82A}">
                    <a16:rowId xmlns:a16="http://schemas.microsoft.com/office/drawing/2014/main" val="1048637389"/>
                  </a:ext>
                </a:extLst>
              </a:tr>
              <a:tr h="221721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MANGO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1.384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1.384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2.684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extLst>
                  <a:ext uri="{0D108BD9-81ED-4DB2-BD59-A6C34878D82A}">
                    <a16:rowId xmlns:a16="http://schemas.microsoft.com/office/drawing/2014/main" val="1244766554"/>
                  </a:ext>
                </a:extLst>
              </a:tr>
              <a:tr h="221721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PITAHAYA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 dirty="0">
                          <a:effectLst/>
                          <a:latin typeface="Barlow Condensed Medium" panose="00000606000000000000" pitchFamily="2" charset="0"/>
                        </a:rPr>
                        <a:t>533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 dirty="0">
                          <a:effectLst/>
                          <a:latin typeface="Barlow Condensed Medium" panose="00000606000000000000" pitchFamily="2" charset="0"/>
                        </a:rPr>
                        <a:t>498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 dirty="0">
                          <a:effectLst/>
                          <a:latin typeface="Barlow Condensed Medium" panose="00000606000000000000" pitchFamily="2" charset="0"/>
                        </a:rPr>
                        <a:t>1031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extLst>
                  <a:ext uri="{0D108BD9-81ED-4DB2-BD59-A6C34878D82A}">
                    <a16:rowId xmlns:a16="http://schemas.microsoft.com/office/drawing/2014/main" val="848846756"/>
                  </a:ext>
                </a:extLst>
              </a:tr>
              <a:tr h="221721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BANANO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0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220</a:t>
                      </a: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 dirty="0">
                          <a:effectLst/>
                          <a:latin typeface="Barlow Condensed Medium" panose="00000606000000000000" pitchFamily="2" charset="0"/>
                        </a:rPr>
                        <a:t>220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extLst>
                  <a:ext uri="{0D108BD9-81ED-4DB2-BD59-A6C34878D82A}">
                    <a16:rowId xmlns:a16="http://schemas.microsoft.com/office/drawing/2014/main" val="449223109"/>
                  </a:ext>
                </a:extLst>
              </a:tr>
              <a:tr h="221839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GUANABANA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19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19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38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extLst>
                  <a:ext uri="{0D108BD9-81ED-4DB2-BD59-A6C34878D82A}">
                    <a16:rowId xmlns:a16="http://schemas.microsoft.com/office/drawing/2014/main" val="2441547399"/>
                  </a:ext>
                </a:extLst>
              </a:tr>
              <a:tr h="228552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TOMATE DE ÁRBOL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6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6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12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extLst>
                  <a:ext uri="{0D108BD9-81ED-4DB2-BD59-A6C34878D82A}">
                    <a16:rowId xmlns:a16="http://schemas.microsoft.com/office/drawing/2014/main" val="352097896"/>
                  </a:ext>
                </a:extLst>
              </a:tr>
              <a:tr h="18956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GUANABANA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19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19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38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extLst>
                  <a:ext uri="{0D108BD9-81ED-4DB2-BD59-A6C34878D82A}">
                    <a16:rowId xmlns:a16="http://schemas.microsoft.com/office/drawing/2014/main" val="736939391"/>
                  </a:ext>
                </a:extLst>
              </a:tr>
              <a:tr h="18956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ORITO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 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>
                          <a:effectLst/>
                          <a:latin typeface="Barlow Condensed Medium" panose="00000606000000000000" pitchFamily="2" charset="0"/>
                        </a:rPr>
                        <a:t>4</a:t>
                      </a:r>
                      <a:endParaRPr lang="es-EC" sz="14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400" u="none" strike="noStrike" dirty="0">
                          <a:effectLst/>
                          <a:latin typeface="Barlow Condensed Medium" panose="00000606000000000000" pitchFamily="2" charset="0"/>
                        </a:rPr>
                        <a:t>4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7840" marR="7840" marT="7840" marB="0" anchor="ctr"/>
                </a:tc>
                <a:extLst>
                  <a:ext uri="{0D108BD9-81ED-4DB2-BD59-A6C34878D82A}">
                    <a16:rowId xmlns:a16="http://schemas.microsoft.com/office/drawing/2014/main" val="3659453205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3142087-4C8B-7885-6B6F-751FF575A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300516"/>
              </p:ext>
            </p:extLst>
          </p:nvPr>
        </p:nvGraphicFramePr>
        <p:xfrm>
          <a:off x="425119" y="1451604"/>
          <a:ext cx="2828326" cy="28155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14163">
                  <a:extLst>
                    <a:ext uri="{9D8B030D-6E8A-4147-A177-3AD203B41FA5}">
                      <a16:colId xmlns:a16="http://schemas.microsoft.com/office/drawing/2014/main" val="2506913732"/>
                    </a:ext>
                  </a:extLst>
                </a:gridCol>
                <a:gridCol w="1414163">
                  <a:extLst>
                    <a:ext uri="{9D8B030D-6E8A-4147-A177-3AD203B41FA5}">
                      <a16:colId xmlns:a16="http://schemas.microsoft.com/office/drawing/2014/main" val="2937827798"/>
                    </a:ext>
                  </a:extLst>
                </a:gridCol>
              </a:tblGrid>
              <a:tr h="377196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CULTIVOS</a:t>
                      </a:r>
                      <a:endParaRPr lang="es-EC" sz="16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MONITOREOS</a:t>
                      </a:r>
                      <a:endParaRPr lang="es-EC" sz="16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299133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ARROZ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531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008863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CACAO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2461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700696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MAIZ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707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832862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NARANJA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124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24059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PAPA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133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909407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MANGO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877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4603076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OTROS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1965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522067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6798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4236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796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180473" y="349661"/>
            <a:ext cx="532907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INOCUIDAD DE LOS ALIME</a:t>
            </a:r>
            <a:r>
              <a:rPr lang="es-EC" sz="32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N</a:t>
            </a:r>
            <a:r>
              <a:rPr lang="es-EC" sz="32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TOS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C9D4B305-59BF-4214-83CB-F99BAFFA73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07014"/>
              </p:ext>
            </p:extLst>
          </p:nvPr>
        </p:nvGraphicFramePr>
        <p:xfrm>
          <a:off x="966952" y="1682473"/>
          <a:ext cx="4792718" cy="1746526"/>
        </p:xfrm>
        <a:graphic>
          <a:graphicData uri="http://schemas.openxmlformats.org/drawingml/2006/table">
            <a:tbl>
              <a:tblPr firstRow="1" bandCol="1">
                <a:tableStyleId>{FABFCF23-3B69-468F-B69F-88F6DE6A72F2}</a:tableStyleId>
              </a:tblPr>
              <a:tblGrid>
                <a:gridCol w="1103586">
                  <a:extLst>
                    <a:ext uri="{9D8B030D-6E8A-4147-A177-3AD203B41FA5}">
                      <a16:colId xmlns:a16="http://schemas.microsoft.com/office/drawing/2014/main" val="2482974048"/>
                    </a:ext>
                  </a:extLst>
                </a:gridCol>
                <a:gridCol w="1965434">
                  <a:extLst>
                    <a:ext uri="{9D8B030D-6E8A-4147-A177-3AD203B41FA5}">
                      <a16:colId xmlns:a16="http://schemas.microsoft.com/office/drawing/2014/main" val="141661525"/>
                    </a:ext>
                  </a:extLst>
                </a:gridCol>
                <a:gridCol w="1723698">
                  <a:extLst>
                    <a:ext uri="{9D8B030D-6E8A-4147-A177-3AD203B41FA5}">
                      <a16:colId xmlns:a16="http://schemas.microsoft.com/office/drawing/2014/main" val="4053019471"/>
                    </a:ext>
                  </a:extLst>
                </a:gridCol>
              </a:tblGrid>
              <a:tr h="574834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Numero de Eventos 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Número de capacitadas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9829117"/>
                  </a:ext>
                </a:extLst>
              </a:tr>
              <a:tr h="29292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9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199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1794712"/>
                  </a:ext>
                </a:extLst>
              </a:tr>
              <a:tr h="29292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22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476 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029805"/>
                  </a:ext>
                </a:extLst>
              </a:tr>
              <a:tr h="29292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9 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238 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8273894"/>
                  </a:ext>
                </a:extLst>
              </a:tr>
              <a:tr h="29292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 7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223 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1695075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6588764-CACA-4529-956F-EABAC4C61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945362"/>
              </p:ext>
            </p:extLst>
          </p:nvPr>
        </p:nvGraphicFramePr>
        <p:xfrm>
          <a:off x="6789683" y="1109948"/>
          <a:ext cx="5055476" cy="187642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77158">
                  <a:extLst>
                    <a:ext uri="{9D8B030D-6E8A-4147-A177-3AD203B41FA5}">
                      <a16:colId xmlns:a16="http://schemas.microsoft.com/office/drawing/2014/main" val="3299811566"/>
                    </a:ext>
                  </a:extLst>
                </a:gridCol>
                <a:gridCol w="1229711">
                  <a:extLst>
                    <a:ext uri="{9D8B030D-6E8A-4147-A177-3AD203B41FA5}">
                      <a16:colId xmlns:a16="http://schemas.microsoft.com/office/drawing/2014/main" val="3351282990"/>
                    </a:ext>
                  </a:extLst>
                </a:gridCol>
                <a:gridCol w="1292772">
                  <a:extLst>
                    <a:ext uri="{9D8B030D-6E8A-4147-A177-3AD203B41FA5}">
                      <a16:colId xmlns:a16="http://schemas.microsoft.com/office/drawing/2014/main" val="906640466"/>
                    </a:ext>
                  </a:extLst>
                </a:gridCol>
                <a:gridCol w="1355835">
                  <a:extLst>
                    <a:ext uri="{9D8B030D-6E8A-4147-A177-3AD203B41FA5}">
                      <a16:colId xmlns:a16="http://schemas.microsoft.com/office/drawing/2014/main" val="2171517912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Provincias</a:t>
                      </a:r>
                      <a:endParaRPr lang="es-EC" sz="1600" b="0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#Certificados equivalencias</a:t>
                      </a:r>
                      <a:endParaRPr lang="es-EC" sz="1600" b="0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#Certificados BPA</a:t>
                      </a:r>
                      <a:endParaRPr lang="es-EC" sz="1600" b="0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#Certificados </a:t>
                      </a:r>
                    </a:p>
                    <a:p>
                      <a:pPr algn="ctr" rtl="0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BPP</a:t>
                      </a:r>
                      <a:endParaRPr lang="es-EC" sz="1600" b="0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64815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109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3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9953753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98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114937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657795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3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5481020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19BAB23A-D23C-431A-AB3E-55BFDBBD47D8}"/>
              </a:ext>
            </a:extLst>
          </p:cNvPr>
          <p:cNvSpPr txBox="1"/>
          <p:nvPr/>
        </p:nvSpPr>
        <p:spPr>
          <a:xfrm>
            <a:off x="142457" y="1109948"/>
            <a:ext cx="39846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1600" dirty="0"/>
              <a:t>#Buenas Prácticas Agropecuarias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C3289A3-126E-4A56-9E4C-056C8F08FB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403842"/>
              </p:ext>
            </p:extLst>
          </p:nvPr>
        </p:nvGraphicFramePr>
        <p:xfrm>
          <a:off x="8377010" y="3678336"/>
          <a:ext cx="2070100" cy="1876425"/>
        </p:xfrm>
        <a:graphic>
          <a:graphicData uri="http://schemas.openxmlformats.org/drawingml/2006/table">
            <a:tbl>
              <a:tblPr firstRow="1" bandCol="1">
                <a:tableStyleId>{7DF18680-E054-41AD-8BC1-D1AEF772440D}</a:tableStyleId>
              </a:tblPr>
              <a:tblGrid>
                <a:gridCol w="979573">
                  <a:extLst>
                    <a:ext uri="{9D8B030D-6E8A-4147-A177-3AD203B41FA5}">
                      <a16:colId xmlns:a16="http://schemas.microsoft.com/office/drawing/2014/main" val="713439622"/>
                    </a:ext>
                  </a:extLst>
                </a:gridCol>
                <a:gridCol w="1090527">
                  <a:extLst>
                    <a:ext uri="{9D8B030D-6E8A-4147-A177-3AD203B41FA5}">
                      <a16:colId xmlns:a16="http://schemas.microsoft.com/office/drawing/2014/main" val="3674319870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Provincias</a:t>
                      </a:r>
                      <a:endParaRPr lang="es-EC" sz="1600" b="0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#UPAS Auditadas</a:t>
                      </a:r>
                      <a:endParaRPr lang="es-EC" sz="1600" b="0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7333816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207903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823404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813676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9821162"/>
                  </a:ext>
                </a:extLst>
              </a:tr>
            </a:tbl>
          </a:graphicData>
        </a:graphic>
      </p:graphicFrame>
      <p:sp>
        <p:nvSpPr>
          <p:cNvPr id="10" name="Google Shape;93;p14">
            <a:extLst>
              <a:ext uri="{FF2B5EF4-FFF2-40B4-BE49-F238E27FC236}">
                <a16:creationId xmlns:a16="http://schemas.microsoft.com/office/drawing/2014/main" id="{3B8B32F3-BDA2-4D67-9F08-65799B3F2730}"/>
              </a:ext>
            </a:extLst>
          </p:cNvPr>
          <p:cNvSpPr txBox="1"/>
          <p:nvPr/>
        </p:nvSpPr>
        <p:spPr>
          <a:xfrm>
            <a:off x="8377010" y="3362456"/>
            <a:ext cx="178965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1200" b="0" i="1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Seguimiento #BPA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9709406-C279-4291-B3A1-6117709A6D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042847"/>
              </p:ext>
            </p:extLst>
          </p:nvPr>
        </p:nvGraphicFramePr>
        <p:xfrm>
          <a:off x="1198179" y="4287936"/>
          <a:ext cx="4116408" cy="126682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900581">
                  <a:extLst>
                    <a:ext uri="{9D8B030D-6E8A-4147-A177-3AD203B41FA5}">
                      <a16:colId xmlns:a16="http://schemas.microsoft.com/office/drawing/2014/main" val="3472128252"/>
                    </a:ext>
                  </a:extLst>
                </a:gridCol>
                <a:gridCol w="1020659">
                  <a:extLst>
                    <a:ext uri="{9D8B030D-6E8A-4147-A177-3AD203B41FA5}">
                      <a16:colId xmlns:a16="http://schemas.microsoft.com/office/drawing/2014/main" val="2454727979"/>
                    </a:ext>
                  </a:extLst>
                </a:gridCol>
                <a:gridCol w="1159499">
                  <a:extLst>
                    <a:ext uri="{9D8B030D-6E8A-4147-A177-3AD203B41FA5}">
                      <a16:colId xmlns:a16="http://schemas.microsoft.com/office/drawing/2014/main" val="4117475626"/>
                    </a:ext>
                  </a:extLst>
                </a:gridCol>
                <a:gridCol w="1035669">
                  <a:extLst>
                    <a:ext uri="{9D8B030D-6E8A-4147-A177-3AD203B41FA5}">
                      <a16:colId xmlns:a16="http://schemas.microsoft.com/office/drawing/2014/main" val="375915267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Provincias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BPA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BPP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TOTAL UPAS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985415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137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27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164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115964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103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105 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98984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0 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80815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5 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4 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9 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7686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5639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56B103AD-9C6E-7CC1-0C6D-B641A35E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>
            <a:extLst>
              <a:ext uri="{FF2B5EF4-FFF2-40B4-BE49-F238E27FC236}">
                <a16:creationId xmlns:a16="http://schemas.microsoft.com/office/drawing/2014/main" id="{DE4523FA-1B9D-B872-0474-8B58EE5A2B09}"/>
              </a:ext>
            </a:extLst>
          </p:cNvPr>
          <p:cNvSpPr txBox="1"/>
          <p:nvPr/>
        </p:nvSpPr>
        <p:spPr>
          <a:xfrm>
            <a:off x="312158" y="348716"/>
            <a:ext cx="8350579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CERTIFICACIONES </a:t>
            </a:r>
          </a:p>
        </p:txBody>
      </p:sp>
      <p:sp>
        <p:nvSpPr>
          <p:cNvPr id="12" name="Google Shape;93;p14">
            <a:extLst>
              <a:ext uri="{FF2B5EF4-FFF2-40B4-BE49-F238E27FC236}">
                <a16:creationId xmlns:a16="http://schemas.microsoft.com/office/drawing/2014/main" id="{844D2FE5-C95C-4297-915E-329EA5ABB773}"/>
              </a:ext>
            </a:extLst>
          </p:cNvPr>
          <p:cNvSpPr txBox="1"/>
          <p:nvPr/>
        </p:nvSpPr>
        <p:spPr>
          <a:xfrm>
            <a:off x="610994" y="3055097"/>
            <a:ext cx="321710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1200" b="0" i="1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Operativos de control a Orgánicos</a:t>
            </a: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F8855D85-B90A-4332-ACA6-FD81F6C3D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688260"/>
              </p:ext>
            </p:extLst>
          </p:nvPr>
        </p:nvGraphicFramePr>
        <p:xfrm>
          <a:off x="636308" y="3312453"/>
          <a:ext cx="4671415" cy="1510665"/>
        </p:xfrm>
        <a:graphic>
          <a:graphicData uri="http://schemas.openxmlformats.org/drawingml/2006/table">
            <a:tbl>
              <a:tblPr firstRow="1" bandCol="1">
                <a:tableStyleId>{7DF18680-E054-41AD-8BC1-D1AEF772440D}</a:tableStyleId>
              </a:tblPr>
              <a:tblGrid>
                <a:gridCol w="1167854">
                  <a:extLst>
                    <a:ext uri="{9D8B030D-6E8A-4147-A177-3AD203B41FA5}">
                      <a16:colId xmlns:a16="http://schemas.microsoft.com/office/drawing/2014/main" val="1774895001"/>
                    </a:ext>
                  </a:extLst>
                </a:gridCol>
                <a:gridCol w="1829637">
                  <a:extLst>
                    <a:ext uri="{9D8B030D-6E8A-4147-A177-3AD203B41FA5}">
                      <a16:colId xmlns:a16="http://schemas.microsoft.com/office/drawing/2014/main" val="1839775263"/>
                    </a:ext>
                  </a:extLst>
                </a:gridCol>
                <a:gridCol w="1673924">
                  <a:extLst>
                    <a:ext uri="{9D8B030D-6E8A-4147-A177-3AD203B41FA5}">
                      <a16:colId xmlns:a16="http://schemas.microsoft.com/office/drawing/2014/main" val="469111893"/>
                    </a:ext>
                  </a:extLst>
                </a:gridCol>
              </a:tblGrid>
              <a:tr h="238749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#Operativos de Control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 Operadores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7115357"/>
                  </a:ext>
                </a:extLst>
              </a:tr>
              <a:tr h="238749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5688632"/>
                  </a:ext>
                </a:extLst>
              </a:tr>
              <a:tr h="238749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3365816"/>
                  </a:ext>
                </a:extLst>
              </a:tr>
              <a:tr h="238749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8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8866887"/>
                  </a:ext>
                </a:extLst>
              </a:tr>
              <a:tr h="468523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N/A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N/A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  <a:p>
                      <a:pPr algn="ctr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6128930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D7020BB8-F2E2-4B0E-A982-C343F18CB456}"/>
              </a:ext>
            </a:extLst>
          </p:cNvPr>
          <p:cNvSpPr txBox="1"/>
          <p:nvPr/>
        </p:nvSpPr>
        <p:spPr>
          <a:xfrm>
            <a:off x="523445" y="820703"/>
            <a:ext cx="15331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dirty="0">
                <a:latin typeface="Barlow Condensed Medium" panose="00000606000000000000" pitchFamily="2" charset="0"/>
              </a:rPr>
              <a:t>Orgánicos</a:t>
            </a: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9EF0A0E5-A227-430C-826D-D4F0207EA2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702574"/>
              </p:ext>
            </p:extLst>
          </p:nvPr>
        </p:nvGraphicFramePr>
        <p:xfrm>
          <a:off x="623026" y="1133471"/>
          <a:ext cx="4267784" cy="1876425"/>
        </p:xfrm>
        <a:graphic>
          <a:graphicData uri="http://schemas.openxmlformats.org/drawingml/2006/table">
            <a:tbl>
              <a:tblPr firstRow="1" bandCol="1">
                <a:tableStyleId>{7DF18680-E054-41AD-8BC1-D1AEF772440D}</a:tableStyleId>
              </a:tblPr>
              <a:tblGrid>
                <a:gridCol w="999297">
                  <a:extLst>
                    <a:ext uri="{9D8B030D-6E8A-4147-A177-3AD203B41FA5}">
                      <a16:colId xmlns:a16="http://schemas.microsoft.com/office/drawing/2014/main" val="3441587257"/>
                    </a:ext>
                  </a:extLst>
                </a:gridCol>
                <a:gridCol w="1514167">
                  <a:extLst>
                    <a:ext uri="{9D8B030D-6E8A-4147-A177-3AD203B41FA5}">
                      <a16:colId xmlns:a16="http://schemas.microsoft.com/office/drawing/2014/main" val="3955821237"/>
                    </a:ext>
                  </a:extLst>
                </a:gridCol>
                <a:gridCol w="1754320">
                  <a:extLst>
                    <a:ext uri="{9D8B030D-6E8A-4147-A177-3AD203B41FA5}">
                      <a16:colId xmlns:a16="http://schemas.microsoft.com/office/drawing/2014/main" val="3565070682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Provincias</a:t>
                      </a:r>
                      <a:endParaRPr lang="es-EC" sz="1600" b="0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Numero de Eventos / ferias </a:t>
                      </a:r>
                      <a:endParaRPr lang="es-EC" sz="1600" b="0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Número de capacitadas</a:t>
                      </a:r>
                      <a:endParaRPr lang="es-EC" sz="1600" b="0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0667678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3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2168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368079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175991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13 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2806068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25 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4148554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C9AD22C-C880-4650-BBCA-1E2A7182BA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584897"/>
              </p:ext>
            </p:extLst>
          </p:nvPr>
        </p:nvGraphicFramePr>
        <p:xfrm>
          <a:off x="610994" y="5185367"/>
          <a:ext cx="4254501" cy="126682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930793">
                  <a:extLst>
                    <a:ext uri="{9D8B030D-6E8A-4147-A177-3AD203B41FA5}">
                      <a16:colId xmlns:a16="http://schemas.microsoft.com/office/drawing/2014/main" val="1000060262"/>
                    </a:ext>
                  </a:extLst>
                </a:gridCol>
                <a:gridCol w="1054899">
                  <a:extLst>
                    <a:ext uri="{9D8B030D-6E8A-4147-A177-3AD203B41FA5}">
                      <a16:colId xmlns:a16="http://schemas.microsoft.com/office/drawing/2014/main" val="351388658"/>
                    </a:ext>
                  </a:extLst>
                </a:gridCol>
                <a:gridCol w="1198397">
                  <a:extLst>
                    <a:ext uri="{9D8B030D-6E8A-4147-A177-3AD203B41FA5}">
                      <a16:colId xmlns:a16="http://schemas.microsoft.com/office/drawing/2014/main" val="3261559150"/>
                    </a:ext>
                  </a:extLst>
                </a:gridCol>
                <a:gridCol w="1070412">
                  <a:extLst>
                    <a:ext uri="{9D8B030D-6E8A-4147-A177-3AD203B41FA5}">
                      <a16:colId xmlns:a16="http://schemas.microsoft.com/office/drawing/2014/main" val="384978801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Provincias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Ha. Orgánicas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Transición Ha.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 Operadores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76576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11 280,97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2 361,94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222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1545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1482.96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27 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90332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2511,54 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51,70 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7361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8,5 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0 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7141691"/>
                  </a:ext>
                </a:extLst>
              </a:tr>
            </a:tbl>
          </a:graphicData>
        </a:graphic>
      </p:graphicFrame>
      <p:sp>
        <p:nvSpPr>
          <p:cNvPr id="23" name="Google Shape;93;p14">
            <a:extLst>
              <a:ext uri="{FF2B5EF4-FFF2-40B4-BE49-F238E27FC236}">
                <a16:creationId xmlns:a16="http://schemas.microsoft.com/office/drawing/2014/main" id="{BCC29EE1-8621-4891-9E0B-2EB6F58C49FA}"/>
              </a:ext>
            </a:extLst>
          </p:cNvPr>
          <p:cNvSpPr txBox="1"/>
          <p:nvPr/>
        </p:nvSpPr>
        <p:spPr>
          <a:xfrm>
            <a:off x="537803" y="4908408"/>
            <a:ext cx="178965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C" sz="1200" b="0" i="1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Operadores orgánicos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C0B7DA1-7111-3111-CDBF-7BAE1E193467}"/>
              </a:ext>
            </a:extLst>
          </p:cNvPr>
          <p:cNvSpPr txBox="1"/>
          <p:nvPr/>
        </p:nvSpPr>
        <p:spPr>
          <a:xfrm>
            <a:off x="6373653" y="3312451"/>
            <a:ext cx="2549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i="1" dirty="0">
                <a:latin typeface="Barlow Condensed Medium" panose="00000606000000000000" pitchFamily="2" charset="0"/>
              </a:rPr>
              <a:t>Número de litros controlados de leche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587D04E-CE5F-2F8E-EDB9-C4824BBD3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056408"/>
              </p:ext>
            </p:extLst>
          </p:nvPr>
        </p:nvGraphicFramePr>
        <p:xfrm>
          <a:off x="6250329" y="3620228"/>
          <a:ext cx="3771234" cy="2204085"/>
        </p:xfrm>
        <a:graphic>
          <a:graphicData uri="http://schemas.openxmlformats.org/drawingml/2006/table">
            <a:tbl>
              <a:tblPr firstRow="1" bandCol="1">
                <a:tableStyleId>{7DF18680-E054-41AD-8BC1-D1AEF772440D}</a:tableStyleId>
              </a:tblPr>
              <a:tblGrid>
                <a:gridCol w="817322">
                  <a:extLst>
                    <a:ext uri="{9D8B030D-6E8A-4147-A177-3AD203B41FA5}">
                      <a16:colId xmlns:a16="http://schemas.microsoft.com/office/drawing/2014/main" val="1774895001"/>
                    </a:ext>
                  </a:extLst>
                </a:gridCol>
                <a:gridCol w="1043864">
                  <a:extLst>
                    <a:ext uri="{9D8B030D-6E8A-4147-A177-3AD203B41FA5}">
                      <a16:colId xmlns:a16="http://schemas.microsoft.com/office/drawing/2014/main" val="1839775263"/>
                    </a:ext>
                  </a:extLst>
                </a:gridCol>
                <a:gridCol w="955024">
                  <a:extLst>
                    <a:ext uri="{9D8B030D-6E8A-4147-A177-3AD203B41FA5}">
                      <a16:colId xmlns:a16="http://schemas.microsoft.com/office/drawing/2014/main" val="469111893"/>
                    </a:ext>
                  </a:extLst>
                </a:gridCol>
                <a:gridCol w="955024">
                  <a:extLst>
                    <a:ext uri="{9D8B030D-6E8A-4147-A177-3AD203B41FA5}">
                      <a16:colId xmlns:a16="http://schemas.microsoft.com/office/drawing/2014/main" val="337052512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#Operativos de Control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Litros controlados en Industria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Litros controlados en finca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  <a:p>
                      <a:pPr algn="ctr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711535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1 370 136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23816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568863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40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33658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17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461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886688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65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 81174 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6635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6128930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31491B0-E174-3A00-9AD0-9675DBECB4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623102"/>
              </p:ext>
            </p:extLst>
          </p:nvPr>
        </p:nvGraphicFramePr>
        <p:xfrm>
          <a:off x="6373653" y="1092361"/>
          <a:ext cx="4126179" cy="1716405"/>
        </p:xfrm>
        <a:graphic>
          <a:graphicData uri="http://schemas.openxmlformats.org/drawingml/2006/table">
            <a:tbl>
              <a:tblPr firstRow="1" bandCol="1">
                <a:tableStyleId>{7DF18680-E054-41AD-8BC1-D1AEF772440D}</a:tableStyleId>
              </a:tblPr>
              <a:tblGrid>
                <a:gridCol w="725237">
                  <a:extLst>
                    <a:ext uri="{9D8B030D-6E8A-4147-A177-3AD203B41FA5}">
                      <a16:colId xmlns:a16="http://schemas.microsoft.com/office/drawing/2014/main" val="1774895001"/>
                    </a:ext>
                  </a:extLst>
                </a:gridCol>
                <a:gridCol w="786769">
                  <a:extLst>
                    <a:ext uri="{9D8B030D-6E8A-4147-A177-3AD203B41FA5}">
                      <a16:colId xmlns:a16="http://schemas.microsoft.com/office/drawing/2014/main" val="469111893"/>
                    </a:ext>
                  </a:extLst>
                </a:gridCol>
                <a:gridCol w="871391">
                  <a:extLst>
                    <a:ext uri="{9D8B030D-6E8A-4147-A177-3AD203B41FA5}">
                      <a16:colId xmlns:a16="http://schemas.microsoft.com/office/drawing/2014/main" val="3512171263"/>
                    </a:ext>
                  </a:extLst>
                </a:gridCol>
                <a:gridCol w="871391">
                  <a:extLst>
                    <a:ext uri="{9D8B030D-6E8A-4147-A177-3AD203B41FA5}">
                      <a16:colId xmlns:a16="http://schemas.microsoft.com/office/drawing/2014/main" val="3907728534"/>
                    </a:ext>
                  </a:extLst>
                </a:gridCol>
                <a:gridCol w="871391">
                  <a:extLst>
                    <a:ext uri="{9D8B030D-6E8A-4147-A177-3AD203B41FA5}">
                      <a16:colId xmlns:a16="http://schemas.microsoft.com/office/drawing/2014/main" val="92339198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# Artesanal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C" sz="16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  <a:sym typeface="Arial"/>
                        </a:rPr>
                        <a:t>Industrial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C" sz="16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  <a:sym typeface="Arial"/>
                        </a:rPr>
                        <a:t>Municipal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C" sz="16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Barlow Condensed Medium" panose="00000606000000000000" pitchFamily="2" charset="0"/>
                          <a:ea typeface="+mn-ea"/>
                          <a:cs typeface="+mn-cs"/>
                          <a:sym typeface="Arial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711535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568863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33658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S.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10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886688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 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6128930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4D65FA60-5686-13C1-C3B4-296B72D5A8C4}"/>
              </a:ext>
            </a:extLst>
          </p:cNvPr>
          <p:cNvSpPr txBox="1"/>
          <p:nvPr/>
        </p:nvSpPr>
        <p:spPr>
          <a:xfrm>
            <a:off x="5307724" y="717041"/>
            <a:ext cx="30795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s-EC" sz="1400" u="none" strike="noStrike" dirty="0">
                <a:effectLst/>
                <a:latin typeface="Barlow Condensed Medium" panose="00000606000000000000" pitchFamily="2" charset="0"/>
              </a:rPr>
              <a:t>MABIO</a:t>
            </a:r>
            <a:endParaRPr lang="es-EC" sz="1400" b="0" i="0" u="none" strike="noStrike" dirty="0">
              <a:solidFill>
                <a:srgbClr val="000000"/>
              </a:solidFill>
              <a:effectLst/>
              <a:latin typeface="Barlow Condensed Medium" panose="00000606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237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180473" y="349661"/>
            <a:ext cx="579922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Registros de Insumos Agropecuarios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1CF1D20-6374-4D64-AFBA-20CD52E4C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245671"/>
              </p:ext>
            </p:extLst>
          </p:nvPr>
        </p:nvGraphicFramePr>
        <p:xfrm>
          <a:off x="365874" y="1200541"/>
          <a:ext cx="3075157" cy="1513433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932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312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Registro de operadores por tipo de producto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Número 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57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Agrícolas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18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57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Pecuarias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23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057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Fertilizantes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145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057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186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9BB936B3-52B2-45BE-9021-0CB3EB13CF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587523"/>
              </p:ext>
            </p:extLst>
          </p:nvPr>
        </p:nvGraphicFramePr>
        <p:xfrm>
          <a:off x="3908586" y="1201561"/>
          <a:ext cx="3657860" cy="157866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912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33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Control a la calidad de la formulación 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Cantidad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3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Veterinario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41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33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Agrícola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33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Fertilizante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33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57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51EF353E-A441-4242-83E7-194A87EDB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276323"/>
              </p:ext>
            </p:extLst>
          </p:nvPr>
        </p:nvGraphicFramePr>
        <p:xfrm>
          <a:off x="7769307" y="1200541"/>
          <a:ext cx="4157999" cy="175268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401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8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9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Permisos de Importación autorizados por tipo de producto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Año 2022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Año 2023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Fertilizantes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266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1116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Plaguicidas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1655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1432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Pecuarias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1043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847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rtl="0" fontAlgn="b"/>
                      <a:r>
                        <a:rPr lang="es-EC" sz="1600" b="1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1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2964</a:t>
                      </a:r>
                      <a:endParaRPr lang="es-EC" sz="16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600" b="1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3395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F74E45FF-A7C8-48D8-9CD7-CCA877945F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467765"/>
              </p:ext>
            </p:extLst>
          </p:nvPr>
        </p:nvGraphicFramePr>
        <p:xfrm>
          <a:off x="365874" y="3263936"/>
          <a:ext cx="2870579" cy="1824143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731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8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6011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Número de trámites atendidos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Cantidad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53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Veterinario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262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53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Agrícola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342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53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Fertilizante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588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533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1192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4AA3B521-CAED-4A77-986C-7E5160C0F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976027"/>
              </p:ext>
            </p:extLst>
          </p:nvPr>
        </p:nvGraphicFramePr>
        <p:xfrm>
          <a:off x="3624458" y="3263936"/>
          <a:ext cx="2997200" cy="151066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08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6052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Atención a usuarios y citas técnicas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Cantidad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Veterinario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870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Agrícola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350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Fertilizante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300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1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1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1520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412BD8FA-8406-466C-9FC5-BE3754D5D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560332"/>
              </p:ext>
            </p:extLst>
          </p:nvPr>
        </p:nvGraphicFramePr>
        <p:xfrm>
          <a:off x="7227706" y="3301494"/>
          <a:ext cx="3713563" cy="125681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17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258"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Número de denuncias y operativos atendidos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chemeClr val="bg1"/>
                          </a:solidFill>
                          <a:effectLst/>
                          <a:latin typeface="Barlow Condensed Medium" panose="00000606000000000000" pitchFamily="2" charset="0"/>
                        </a:rPr>
                        <a:t>Cantidad</a:t>
                      </a:r>
                      <a:endParaRPr lang="es-EC" sz="1600" b="0" i="0" u="none" strike="noStrike" dirty="0">
                        <a:solidFill>
                          <a:schemeClr val="bg1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806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Veterinario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4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806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Fertilizantes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b="0" u="none" strike="noStrike" dirty="0">
                          <a:solidFill>
                            <a:srgbClr val="000000"/>
                          </a:solidFill>
                          <a:effectLst/>
                          <a:latin typeface="Barlow Condensed Medium" panose="00000606000000000000" pitchFamily="2" charset="0"/>
                        </a:rPr>
                        <a:t>3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56D163E7-6803-4BBD-9DD5-37387109AB24}"/>
              </a:ext>
            </a:extLst>
          </p:cNvPr>
          <p:cNvSpPr txBox="1"/>
          <p:nvPr/>
        </p:nvSpPr>
        <p:spPr>
          <a:xfrm>
            <a:off x="252662" y="5299487"/>
            <a:ext cx="39846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1600" dirty="0"/>
              <a:t>Datos Relevantes</a:t>
            </a:r>
          </a:p>
        </p:txBody>
      </p:sp>
      <p:sp>
        <p:nvSpPr>
          <p:cNvPr id="22" name="CuadroTexto 8">
            <a:extLst>
              <a:ext uri="{FF2B5EF4-FFF2-40B4-BE49-F238E27FC236}">
                <a16:creationId xmlns:a16="http://schemas.microsoft.com/office/drawing/2014/main" id="{E1B3A93A-EF5F-435C-8CB0-7D034C54D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334" y="5612965"/>
            <a:ext cx="10912363" cy="5078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es-ES" altLang="es-EC" sz="1350" dirty="0">
                <a:solidFill>
                  <a:srgbClr val="202A5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realizaron </a:t>
            </a:r>
            <a:r>
              <a:rPr lang="es-ES" altLang="es-EC" sz="135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</a:t>
            </a:r>
            <a:r>
              <a:rPr lang="es-ES" altLang="es-EC" sz="1350" dirty="0">
                <a:solidFill>
                  <a:srgbClr val="202A5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altLang="es-EC" sz="1350" b="1" dirty="0">
                <a:solidFill>
                  <a:srgbClr val="202A5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eventos de capacitación </a:t>
            </a:r>
            <a:r>
              <a:rPr lang="es-ES" altLang="es-EC" sz="1350" dirty="0">
                <a:solidFill>
                  <a:srgbClr val="202A5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productores agropecuarios, estudiantes agropecuarios,  empresas y responsables técnicos de almacenes sobre uso seguro y manejo responsable de insumos agropecuarios, con un total de </a:t>
            </a:r>
            <a:r>
              <a:rPr lang="es-ES" altLang="es-EC" sz="135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546 capacitados</a:t>
            </a:r>
            <a:r>
              <a:rPr lang="es-ES" altLang="es-EC" sz="1350" dirty="0">
                <a:solidFill>
                  <a:srgbClr val="202A5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7843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0" y="276359"/>
            <a:ext cx="346572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LABORATORIOS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D451A8D-BE20-490D-9352-3B4B94B335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099249"/>
              </p:ext>
            </p:extLst>
          </p:nvPr>
        </p:nvGraphicFramePr>
        <p:xfrm>
          <a:off x="796436" y="2142174"/>
          <a:ext cx="4267200" cy="2332605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1967036">
                  <a:extLst>
                    <a:ext uri="{9D8B030D-6E8A-4147-A177-3AD203B41FA5}">
                      <a16:colId xmlns:a16="http://schemas.microsoft.com/office/drawing/2014/main" val="72980535"/>
                    </a:ext>
                  </a:extLst>
                </a:gridCol>
                <a:gridCol w="1091388">
                  <a:extLst>
                    <a:ext uri="{9D8B030D-6E8A-4147-A177-3AD203B41FA5}">
                      <a16:colId xmlns:a16="http://schemas.microsoft.com/office/drawing/2014/main" val="660527099"/>
                    </a:ext>
                  </a:extLst>
                </a:gridCol>
                <a:gridCol w="1208776">
                  <a:extLst>
                    <a:ext uri="{9D8B030D-6E8A-4147-A177-3AD203B41FA5}">
                      <a16:colId xmlns:a16="http://schemas.microsoft.com/office/drawing/2014/main" val="223206801"/>
                    </a:ext>
                  </a:extLst>
                </a:gridCol>
              </a:tblGrid>
              <a:tr h="30978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Área Analítica 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Año 2022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Año 2023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12090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Entomología y Malacología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8111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6569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75857896"/>
                  </a:ext>
                </a:extLst>
              </a:tr>
              <a:tr h="258795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Fitopatología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845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909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29754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Control de calidad de semillas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1527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1945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48396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Diagnóstico animal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1834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2521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9320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Calidad de Leche 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47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44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09537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LDR Puerto marítimo 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248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340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91510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12612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12328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79803944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64FA4DB0-D6EA-4B03-AFCF-FBA560578164}"/>
              </a:ext>
            </a:extLst>
          </p:cNvPr>
          <p:cNvSpPr txBox="1"/>
          <p:nvPr/>
        </p:nvSpPr>
        <p:spPr>
          <a:xfrm>
            <a:off x="4953258" y="1123852"/>
            <a:ext cx="6870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>
                <a:latin typeface="Barlow Condensed Medium" panose="00000606000000000000" pitchFamily="2" charset="0"/>
              </a:rPr>
              <a:t>Plagas cuarentenarias no presentes en el país identificadas en el Laboratorio de Diagnóstico Rápido área de Entomología y Malacología ubicado en el punto de control Puerto Marítimo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FB14B39-B692-45A1-BD32-B4D0295D2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301" y="2736519"/>
            <a:ext cx="5300304" cy="12745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279979" y="1027453"/>
            <a:ext cx="36465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Atención a trámites – Definición étnica </a:t>
            </a:r>
            <a:endParaRPr lang="es-ES" sz="20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2519FF2-A0D8-418D-90CE-AA5EE253D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2015"/>
              </p:ext>
            </p:extLst>
          </p:nvPr>
        </p:nvGraphicFramePr>
        <p:xfrm>
          <a:off x="314836" y="1427522"/>
          <a:ext cx="7223409" cy="3243670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878226">
                  <a:extLst>
                    <a:ext uri="{9D8B030D-6E8A-4147-A177-3AD203B41FA5}">
                      <a16:colId xmlns:a16="http://schemas.microsoft.com/office/drawing/2014/main" val="1306009932"/>
                    </a:ext>
                  </a:extLst>
                </a:gridCol>
                <a:gridCol w="878226">
                  <a:extLst>
                    <a:ext uri="{9D8B030D-6E8A-4147-A177-3AD203B41FA5}">
                      <a16:colId xmlns:a16="http://schemas.microsoft.com/office/drawing/2014/main" val="1247523001"/>
                    </a:ext>
                  </a:extLst>
                </a:gridCol>
                <a:gridCol w="878226">
                  <a:extLst>
                    <a:ext uri="{9D8B030D-6E8A-4147-A177-3AD203B41FA5}">
                      <a16:colId xmlns:a16="http://schemas.microsoft.com/office/drawing/2014/main" val="1165443310"/>
                    </a:ext>
                  </a:extLst>
                </a:gridCol>
                <a:gridCol w="878226">
                  <a:extLst>
                    <a:ext uri="{9D8B030D-6E8A-4147-A177-3AD203B41FA5}">
                      <a16:colId xmlns:a16="http://schemas.microsoft.com/office/drawing/2014/main" val="4136624734"/>
                    </a:ext>
                  </a:extLst>
                </a:gridCol>
                <a:gridCol w="878226">
                  <a:extLst>
                    <a:ext uri="{9D8B030D-6E8A-4147-A177-3AD203B41FA5}">
                      <a16:colId xmlns:a16="http://schemas.microsoft.com/office/drawing/2014/main" val="3250652571"/>
                    </a:ext>
                  </a:extLst>
                </a:gridCol>
                <a:gridCol w="1218539">
                  <a:extLst>
                    <a:ext uri="{9D8B030D-6E8A-4147-A177-3AD203B41FA5}">
                      <a16:colId xmlns:a16="http://schemas.microsoft.com/office/drawing/2014/main" val="788519022"/>
                    </a:ext>
                  </a:extLst>
                </a:gridCol>
                <a:gridCol w="1613740">
                  <a:extLst>
                    <a:ext uri="{9D8B030D-6E8A-4147-A177-3AD203B41FA5}">
                      <a16:colId xmlns:a16="http://schemas.microsoft.com/office/drawing/2014/main" val="91959186"/>
                    </a:ext>
                  </a:extLst>
                </a:gridCol>
              </a:tblGrid>
              <a:tr h="8728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800" u="none" strike="noStrike" dirty="0">
                          <a:effectLst/>
                          <a:latin typeface="Barlow Condensed Medium" panose="00000606000000000000" pitchFamily="2" charset="0"/>
                        </a:rPr>
                        <a:t>PROVINCIA</a:t>
                      </a:r>
                      <a:endParaRPr lang="es-EC" sz="18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800" u="none" strike="noStrike" dirty="0">
                          <a:effectLst/>
                          <a:latin typeface="Barlow Condensed Medium" panose="00000606000000000000" pitchFamily="2" charset="0"/>
                        </a:rPr>
                        <a:t>HOMBRES</a:t>
                      </a:r>
                      <a:endParaRPr lang="es-EC" sz="18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800" u="none" strike="noStrike">
                          <a:effectLst/>
                          <a:latin typeface="Barlow Condensed Medium" panose="00000606000000000000" pitchFamily="2" charset="0"/>
                        </a:rPr>
                        <a:t>%H</a:t>
                      </a:r>
                      <a:endParaRPr lang="es-EC" sz="18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800" u="none" strike="noStrike" dirty="0">
                          <a:effectLst/>
                          <a:latin typeface="Barlow Condensed Medium" panose="00000606000000000000" pitchFamily="2" charset="0"/>
                        </a:rPr>
                        <a:t>MUJERES</a:t>
                      </a:r>
                      <a:endParaRPr lang="es-EC" sz="18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800" u="none" strike="noStrike" dirty="0">
                          <a:effectLst/>
                          <a:latin typeface="Barlow Condensed Medium" panose="00000606000000000000" pitchFamily="2" charset="0"/>
                        </a:rPr>
                        <a:t>%M</a:t>
                      </a:r>
                      <a:endParaRPr lang="es-EC" sz="18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800" u="none" strike="noStrike" dirty="0">
                          <a:effectLst/>
                          <a:latin typeface="Barlow Condensed Medium" panose="00000606000000000000" pitchFamily="2" charset="0"/>
                        </a:rPr>
                        <a:t>USUARIOS ATENDIDOS</a:t>
                      </a:r>
                      <a:endParaRPr lang="es-EC" sz="18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1800" u="none" strike="noStrike" dirty="0">
                          <a:effectLst/>
                          <a:latin typeface="Barlow Condensed Medium" panose="00000606000000000000" pitchFamily="2" charset="0"/>
                        </a:rPr>
                        <a:t>DEFINICIÓN ÉTNICA</a:t>
                      </a:r>
                      <a:endParaRPr lang="es-EC" sz="18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extLst>
                  <a:ext uri="{0D108BD9-81ED-4DB2-BD59-A6C34878D82A}">
                    <a16:rowId xmlns:a16="http://schemas.microsoft.com/office/drawing/2014/main" val="549375592"/>
                  </a:ext>
                </a:extLst>
              </a:tr>
              <a:tr h="4004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69634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80,31%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17077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19,69%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86711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s-EC" sz="1800" u="none" strike="noStrike" dirty="0">
                          <a:effectLst/>
                          <a:latin typeface="Barlow Condensed Medium" panose="00000606000000000000" pitchFamily="2" charset="0"/>
                        </a:rPr>
                        <a:t>Montubios, afroecuatorianos, pueblo indígena, cholos, mestizos, </a:t>
                      </a:r>
                      <a:r>
                        <a:rPr lang="es-EC" sz="1800" u="none" strike="noStrike" dirty="0" err="1">
                          <a:effectLst/>
                          <a:latin typeface="Barlow Condensed Medium" panose="00000606000000000000" pitchFamily="2" charset="0"/>
                        </a:rPr>
                        <a:t>wichwa</a:t>
                      </a:r>
                      <a:r>
                        <a:rPr lang="es-EC" sz="1800" u="none" strike="noStrike" dirty="0">
                          <a:effectLst/>
                          <a:latin typeface="Barlow Condensed Medium" panose="00000606000000000000" pitchFamily="2" charset="0"/>
                        </a:rPr>
                        <a:t>, </a:t>
                      </a:r>
                      <a:r>
                        <a:rPr lang="es-EC" sz="1800" u="none" strike="noStrike" dirty="0" err="1">
                          <a:effectLst/>
                          <a:latin typeface="Barlow Condensed Medium" panose="00000606000000000000" pitchFamily="2" charset="0"/>
                        </a:rPr>
                        <a:t>kichuas</a:t>
                      </a:r>
                      <a:r>
                        <a:rPr lang="es-EC" sz="1800" u="none" strike="noStrike" dirty="0">
                          <a:effectLst/>
                          <a:latin typeface="Barlow Condensed Medium" panose="00000606000000000000" pitchFamily="2" charset="0"/>
                        </a:rPr>
                        <a:t>, Shuar.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2005" marR="132005" marT="66002" marB="66002" anchor="ctr"/>
                </a:tc>
                <a:extLst>
                  <a:ext uri="{0D108BD9-81ED-4DB2-BD59-A6C34878D82A}">
                    <a16:rowId xmlns:a16="http://schemas.microsoft.com/office/drawing/2014/main" val="3580463787"/>
                  </a:ext>
                </a:extLst>
              </a:tr>
              <a:tr h="55658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SANTA ELENA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3140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74,74%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1061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25,26%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4201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10432"/>
                  </a:ext>
                </a:extLst>
              </a:tr>
              <a:tr h="4313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LOS RÍOS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5549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61,65%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3452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38,35%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9001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574764"/>
                  </a:ext>
                </a:extLst>
              </a:tr>
              <a:tr h="3491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BOLÍVAR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15787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47,13%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17711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52,87%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33498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152134"/>
                  </a:ext>
                </a:extLst>
              </a:tr>
              <a:tr h="283425"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20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94110</a:t>
                      </a:r>
                      <a:endParaRPr lang="es-EC" sz="20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65,96%</a:t>
                      </a:r>
                      <a:endParaRPr lang="es-EC" sz="20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39301</a:t>
                      </a:r>
                      <a:endParaRPr lang="es-EC" sz="20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34,04%</a:t>
                      </a:r>
                      <a:endParaRPr lang="es-EC" sz="20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>
                          <a:effectLst/>
                          <a:latin typeface="Barlow Condensed Medium" panose="00000606000000000000" pitchFamily="2" charset="0"/>
                        </a:rPr>
                        <a:t>133411</a:t>
                      </a:r>
                      <a:endParaRPr lang="es-EC" sz="2000" b="1" i="0" u="none" strike="noStrike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000" u="none" strike="noStrike" dirty="0">
                          <a:effectLst/>
                          <a:latin typeface="Barlow Condensed Medium" panose="00000606000000000000" pitchFamily="2" charset="0"/>
                        </a:rPr>
                        <a:t>ZONA 5</a:t>
                      </a:r>
                      <a:endParaRPr lang="es-EC" sz="2000" b="1" i="0" u="none" strike="noStrike" dirty="0">
                        <a:solidFill>
                          <a:srgbClr val="FFFFFF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13751" marR="13751" marT="13751" marB="0" anchor="ctr"/>
                </a:tc>
                <a:extLst>
                  <a:ext uri="{0D108BD9-81ED-4DB2-BD59-A6C34878D82A}">
                    <a16:rowId xmlns:a16="http://schemas.microsoft.com/office/drawing/2014/main" val="3043195347"/>
                  </a:ext>
                </a:extLst>
              </a:tr>
            </a:tbl>
          </a:graphicData>
        </a:graphic>
      </p:graphicFrame>
      <p:sp>
        <p:nvSpPr>
          <p:cNvPr id="4" name="Google Shape;93;p14">
            <a:extLst>
              <a:ext uri="{FF2B5EF4-FFF2-40B4-BE49-F238E27FC236}">
                <a16:creationId xmlns:a16="http://schemas.microsoft.com/office/drawing/2014/main" id="{1BD5986A-AB1E-41D0-9795-403C91F7113F}"/>
              </a:ext>
            </a:extLst>
          </p:cNvPr>
          <p:cNvSpPr txBox="1"/>
          <p:nvPr/>
        </p:nvSpPr>
        <p:spPr>
          <a:xfrm>
            <a:off x="0" y="284596"/>
            <a:ext cx="44845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3200" b="1" i="0" u="none" strike="noStrike" cap="none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APORTE A LA SOCIEDAD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5" name="Google Shape;93;p14">
            <a:extLst>
              <a:ext uri="{FF2B5EF4-FFF2-40B4-BE49-F238E27FC236}">
                <a16:creationId xmlns:a16="http://schemas.microsoft.com/office/drawing/2014/main" id="{ED87EACD-546C-4766-9BA3-3F234C555DAF}"/>
              </a:ext>
            </a:extLst>
          </p:cNvPr>
          <p:cNvSpPr txBox="1"/>
          <p:nvPr/>
        </p:nvSpPr>
        <p:spPr>
          <a:xfrm>
            <a:off x="172402" y="4792630"/>
            <a:ext cx="283973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Convenios con la academia</a:t>
            </a:r>
            <a:endParaRPr lang="es-ES" sz="20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6" name="Google Shape;93;p14">
            <a:extLst>
              <a:ext uri="{FF2B5EF4-FFF2-40B4-BE49-F238E27FC236}">
                <a16:creationId xmlns:a16="http://schemas.microsoft.com/office/drawing/2014/main" id="{1D905935-3FE4-4A37-92C6-2DFF717F9FA6}"/>
              </a:ext>
            </a:extLst>
          </p:cNvPr>
          <p:cNvSpPr txBox="1"/>
          <p:nvPr/>
        </p:nvSpPr>
        <p:spPr>
          <a:xfrm>
            <a:off x="9208826" y="1335496"/>
            <a:ext cx="13426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Pasantes</a:t>
            </a:r>
            <a:endParaRPr lang="es-ES" sz="20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B032022-AFDB-4A87-A829-109AD1868C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659287"/>
              </p:ext>
            </p:extLst>
          </p:nvPr>
        </p:nvGraphicFramePr>
        <p:xfrm>
          <a:off x="7744759" y="1825563"/>
          <a:ext cx="4115547" cy="157564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175123">
                  <a:extLst>
                    <a:ext uri="{9D8B030D-6E8A-4147-A177-3AD203B41FA5}">
                      <a16:colId xmlns:a16="http://schemas.microsoft.com/office/drawing/2014/main" val="3058883819"/>
                    </a:ext>
                  </a:extLst>
                </a:gridCol>
                <a:gridCol w="905436">
                  <a:extLst>
                    <a:ext uri="{9D8B030D-6E8A-4147-A177-3AD203B41FA5}">
                      <a16:colId xmlns:a16="http://schemas.microsoft.com/office/drawing/2014/main" val="1088077506"/>
                    </a:ext>
                  </a:extLst>
                </a:gridCol>
                <a:gridCol w="833717">
                  <a:extLst>
                    <a:ext uri="{9D8B030D-6E8A-4147-A177-3AD203B41FA5}">
                      <a16:colId xmlns:a16="http://schemas.microsoft.com/office/drawing/2014/main" val="161295961"/>
                    </a:ext>
                  </a:extLst>
                </a:gridCol>
                <a:gridCol w="1201271">
                  <a:extLst>
                    <a:ext uri="{9D8B030D-6E8A-4147-A177-3AD203B41FA5}">
                      <a16:colId xmlns:a16="http://schemas.microsoft.com/office/drawing/2014/main" val="4279806037"/>
                    </a:ext>
                  </a:extLst>
                </a:gridCol>
              </a:tblGrid>
              <a:tr h="278341">
                <a:tc>
                  <a:txBody>
                    <a:bodyPr/>
                    <a:lstStyle/>
                    <a:p>
                      <a:pPr algn="l" fontAlgn="ctr"/>
                      <a:r>
                        <a:rPr lang="es-EC" sz="1500" u="none" strike="noStrike" dirty="0">
                          <a:effectLst/>
                          <a:latin typeface="Barlow Condensed Medium" panose="00000606000000000000" pitchFamily="2" charset="0"/>
                        </a:rPr>
                        <a:t>PROVINCIAS</a:t>
                      </a:r>
                      <a:endParaRPr lang="es-EC" sz="15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500" u="none" strike="noStrike">
                          <a:effectLst/>
                          <a:latin typeface="Barlow Condensed Medium" panose="00000606000000000000" pitchFamily="2" charset="0"/>
                        </a:rPr>
                        <a:t>MASCULINO</a:t>
                      </a:r>
                      <a:endParaRPr lang="es-EC" sz="15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500" u="none" strike="noStrike">
                          <a:effectLst/>
                          <a:latin typeface="Barlow Condensed Medium" panose="00000606000000000000" pitchFamily="2" charset="0"/>
                        </a:rPr>
                        <a:t>FEMENINO</a:t>
                      </a:r>
                      <a:endParaRPr lang="es-EC" sz="15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500" u="none" strike="noStrike" dirty="0">
                          <a:effectLst/>
                          <a:latin typeface="Barlow Condensed Medium" panose="00000606000000000000" pitchFamily="2" charset="0"/>
                        </a:rPr>
                        <a:t># DE PASANTES</a:t>
                      </a:r>
                      <a:endParaRPr lang="es-EC" sz="15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588819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GUAYAS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80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120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200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05588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LOS RIOS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8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10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18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570233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SANTA ELENA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12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16361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BOLIVAR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12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12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600" u="none" strike="noStrike">
                          <a:effectLst/>
                          <a:latin typeface="Barlow Condensed Medium" panose="00000606000000000000" pitchFamily="2" charset="0"/>
                        </a:rPr>
                        <a:t>24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4550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u="none" strike="noStrike" dirty="0">
                          <a:effectLst/>
                          <a:latin typeface="Barlow Condensed Medium" panose="00000606000000000000" pitchFamily="2" charset="0"/>
                        </a:rPr>
                        <a:t>TOTAL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Barlow Condensed Medium" panose="00000606000000000000" pitchFamily="2" charset="0"/>
                        </a:rPr>
                        <a:t>106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Barlow Condensed Medium" panose="00000606000000000000" pitchFamily="2" charset="0"/>
                        </a:rPr>
                        <a:t>148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  <a:latin typeface="Barlow Condensed Medium" panose="00000606000000000000" pitchFamily="2" charset="0"/>
                        </a:rPr>
                        <a:t>254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Barlow Condensed Medium" panose="00000606000000000000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4273589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2A46F0AD-DE4D-469D-8E00-EE1CDB662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98126"/>
              </p:ext>
            </p:extLst>
          </p:nvPr>
        </p:nvGraphicFramePr>
        <p:xfrm>
          <a:off x="445994" y="5192699"/>
          <a:ext cx="4038600" cy="9525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741706">
                  <a:extLst>
                    <a:ext uri="{9D8B030D-6E8A-4147-A177-3AD203B41FA5}">
                      <a16:colId xmlns:a16="http://schemas.microsoft.com/office/drawing/2014/main" val="2946704880"/>
                    </a:ext>
                  </a:extLst>
                </a:gridCol>
                <a:gridCol w="2296894">
                  <a:extLst>
                    <a:ext uri="{9D8B030D-6E8A-4147-A177-3AD203B41FA5}">
                      <a16:colId xmlns:a16="http://schemas.microsoft.com/office/drawing/2014/main" val="277540437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Provincia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 dirty="0">
                          <a:effectLst/>
                        </a:rPr>
                        <a:t>Números de Convenios Vigentes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69362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800" u="none" strike="noStrike">
                          <a:effectLst/>
                        </a:rPr>
                        <a:t>GUAYAS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6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8834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800" u="none" strike="noStrike">
                          <a:effectLst/>
                        </a:rPr>
                        <a:t>LOS RIOS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93392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800" u="none" strike="noStrike">
                          <a:effectLst/>
                        </a:rPr>
                        <a:t>SANTA ELENA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059959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800" u="none" strike="noStrike">
                          <a:effectLst/>
                        </a:rPr>
                        <a:t>BOLIVAR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 dirty="0">
                          <a:effectLst/>
                        </a:rPr>
                        <a:t>1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41813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547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189186" y="822897"/>
            <a:ext cx="346572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3200" b="1" dirty="0">
                <a:solidFill>
                  <a:srgbClr val="4D4D4D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Acciones 2024</a:t>
            </a:r>
            <a:endParaRPr sz="3200" b="1" i="0" u="none" strike="noStrike" cap="none" dirty="0">
              <a:solidFill>
                <a:srgbClr val="4D4D4D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4FA4DB0-D6EA-4B03-AFCF-FBA560578164}"/>
              </a:ext>
            </a:extLst>
          </p:cNvPr>
          <p:cNvSpPr txBox="1"/>
          <p:nvPr/>
        </p:nvSpPr>
        <p:spPr>
          <a:xfrm>
            <a:off x="813897" y="1883318"/>
            <a:ext cx="52821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s-EC" sz="1800" dirty="0">
                <a:latin typeface="Barlow Condensed Light" pitchFamily="2" charset="77"/>
              </a:rPr>
              <a:t>Proyecto de Vacunación contra la Brucelosis Bovina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EC" sz="1800" dirty="0">
                <a:latin typeface="Barlow Condensed Light" pitchFamily="2" charset="77"/>
              </a:rPr>
              <a:t>Solicitud de Análisis de Laboratorio en línea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MX" sz="1800" kern="100" dirty="0">
                <a:effectLst/>
                <a:latin typeface="Barlow Condensed Ligh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Avances en la construcción del laboratorio</a:t>
            </a:r>
            <a:endParaRPr lang="es-EC" sz="1800" kern="100" dirty="0">
              <a:latin typeface="Barlow Condensed Ligh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MX" sz="1800" kern="100" dirty="0">
                <a:effectLst/>
                <a:latin typeface="Barlow Condensed Ligh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Continuar con las capacitaciones en temas de bioseguridad agropecuaria (FOC r4T, AFTOSA; PPA, PPC, etc)</a:t>
            </a:r>
            <a:endParaRPr lang="es-EC" sz="1800" kern="100" dirty="0">
              <a:latin typeface="Barlow Condensed Ligh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MX" sz="1800" kern="100" dirty="0">
                <a:effectLst/>
                <a:latin typeface="Barlow Condensed Ligh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Mantener el Estatus Fito y Zoosanitario</a:t>
            </a:r>
            <a:endParaRPr lang="es-EC" sz="1800" kern="100" dirty="0">
              <a:latin typeface="Barlow Condensed Ligh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MX" sz="1800" kern="100" dirty="0">
                <a:effectLst/>
                <a:latin typeface="Barlow Condensed Ligh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Mantener los estándares ISO 9001-2015</a:t>
            </a:r>
            <a:endParaRPr lang="es-EC" sz="1800" kern="100" dirty="0">
              <a:latin typeface="Barlow Condensed Ligh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MX" sz="1800" kern="100" dirty="0">
                <a:effectLst/>
                <a:latin typeface="Barlow Condensed Ligh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Implementación de BPA en Arroz</a:t>
            </a:r>
            <a:endParaRPr lang="es-EC" sz="1800" kern="100" dirty="0">
              <a:effectLst/>
              <a:latin typeface="Barlow Condensed Ligh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C" sz="1600" dirty="0">
              <a:latin typeface="Barlow Condensed Medium" panose="00000606000000000000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6F25D0A-A236-4E43-297A-27E658779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553" y="655846"/>
            <a:ext cx="3875033" cy="516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72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2472</Words>
  <Application>Microsoft Macintosh PowerPoint</Application>
  <PresentationFormat>Panorámica</PresentationFormat>
  <Paragraphs>803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Arial</vt:lpstr>
      <vt:lpstr>Barlow Condensed Light</vt:lpstr>
      <vt:lpstr>Barlow Condensed Medium</vt:lpstr>
      <vt:lpstr>Calibri</vt:lpstr>
      <vt:lpstr>Open Sans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Wilson Wong</dc:creator>
  <cp:lastModifiedBy>Microsoft Office User</cp:lastModifiedBy>
  <cp:revision>76</cp:revision>
  <dcterms:modified xsi:type="dcterms:W3CDTF">2024-02-22T18:45:44Z</dcterms:modified>
</cp:coreProperties>
</file>