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7" r:id="rId3"/>
    <p:sldId id="261" r:id="rId4"/>
    <p:sldId id="262" r:id="rId5"/>
    <p:sldId id="264" r:id="rId6"/>
    <p:sldId id="265" r:id="rId7"/>
    <p:sldId id="266" r:id="rId8"/>
    <p:sldId id="267" r:id="rId9"/>
    <p:sldId id="263" r:id="rId10"/>
    <p:sldId id="269" r:id="rId11"/>
    <p:sldId id="271" r:id="rId12"/>
    <p:sldId id="272" r:id="rId13"/>
    <p:sldId id="273" r:id="rId14"/>
    <p:sldId id="277" r:id="rId15"/>
    <p:sldId id="278" r:id="rId16"/>
    <p:sldId id="279" r:id="rId17"/>
    <p:sldId id="280" r:id="rId18"/>
    <p:sldId id="281" r:id="rId19"/>
    <p:sldId id="283" r:id="rId20"/>
    <p:sldId id="284" r:id="rId21"/>
    <p:sldId id="285" r:id="rId22"/>
    <p:sldId id="259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9B1595-5E6D-4F75-981B-7BBDE390112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565533ED-42C5-4B21-AB19-2DFCF4C7FDA4}">
      <dgm:prSet phldrT="[Texto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 algn="l"/>
          <a:r>
            <a:rPr lang="es-ES" sz="1600" b="0" i="0" spc="-5" dirty="0">
              <a:solidFill>
                <a:sysClr val="windowText" lastClr="000000"/>
              </a:solidFill>
              <a:latin typeface="Barlow Condensed Medium" pitchFamily="2" charset="77"/>
              <a:cs typeface="Calibri"/>
            </a:rPr>
            <a:t>201 Operativos de Control de Carne en fase primaria de producción</a:t>
          </a:r>
          <a:endParaRPr lang="es-EC" sz="1600" b="0" i="0" dirty="0">
            <a:solidFill>
              <a:sysClr val="windowText" lastClr="000000"/>
            </a:solidFill>
            <a:latin typeface="Barlow Condensed Medium" pitchFamily="2" charset="77"/>
          </a:endParaRPr>
        </a:p>
      </dgm:t>
    </dgm:pt>
    <dgm:pt modelId="{A24F20A2-A4EB-4C9C-937D-F986A7BCD980}" type="parTrans" cxnId="{BE616467-54F4-44EA-9AF5-68E144963C2D}">
      <dgm:prSet/>
      <dgm:spPr/>
      <dgm:t>
        <a:bodyPr/>
        <a:lstStyle/>
        <a:p>
          <a:endParaRPr lang="es-EC"/>
        </a:p>
      </dgm:t>
    </dgm:pt>
    <dgm:pt modelId="{FD585D59-6E50-4423-B3DC-3B03E40942BD}" type="sibTrans" cxnId="{BE616467-54F4-44EA-9AF5-68E144963C2D}">
      <dgm:prSet/>
      <dgm:spPr/>
      <dgm:t>
        <a:bodyPr/>
        <a:lstStyle/>
        <a:p>
          <a:endParaRPr lang="es-EC"/>
        </a:p>
      </dgm:t>
    </dgm:pt>
    <dgm:pt modelId="{60018CF3-B27F-4D75-B7F2-970459C92204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MX" sz="1600" b="0" i="0" dirty="0">
              <a:solidFill>
                <a:sysClr val="windowText" lastClr="000000"/>
              </a:solidFill>
              <a:latin typeface="Barlow Condensed Medium" pitchFamily="2" charset="77"/>
              <a:cs typeface="Calibri"/>
            </a:rPr>
            <a:t>7.934 Kg. de carne decomisada</a:t>
          </a:r>
          <a:endParaRPr lang="es-EC" sz="1600" b="0" i="0" dirty="0">
            <a:solidFill>
              <a:sysClr val="windowText" lastClr="000000"/>
            </a:solidFill>
            <a:latin typeface="Barlow Condensed Medium" pitchFamily="2" charset="77"/>
            <a:cs typeface="Calibri"/>
          </a:endParaRPr>
        </a:p>
      </dgm:t>
    </dgm:pt>
    <dgm:pt modelId="{294DE3F2-5805-4F7A-BA8D-09DAAE83E3CC}" type="parTrans" cxnId="{8042C6F3-B724-45C9-BE0A-03DD9CA6092D}">
      <dgm:prSet/>
      <dgm:spPr/>
      <dgm:t>
        <a:bodyPr/>
        <a:lstStyle/>
        <a:p>
          <a:endParaRPr lang="es-EC"/>
        </a:p>
      </dgm:t>
    </dgm:pt>
    <dgm:pt modelId="{72AB0107-107D-40B5-9D44-4264066F7B4A}" type="sibTrans" cxnId="{8042C6F3-B724-45C9-BE0A-03DD9CA6092D}">
      <dgm:prSet/>
      <dgm:spPr/>
      <dgm:t>
        <a:bodyPr/>
        <a:lstStyle/>
        <a:p>
          <a:endParaRPr lang="es-EC"/>
        </a:p>
      </dgm:t>
    </dgm:pt>
    <dgm:pt modelId="{1B340EA2-6C52-4A12-8F98-9FC76172B753}" type="pres">
      <dgm:prSet presAssocID="{E39B1595-5E6D-4F75-981B-7BBDE3901126}" presName="Name0" presStyleCnt="0">
        <dgm:presLayoutVars>
          <dgm:chMax val="7"/>
          <dgm:chPref val="7"/>
          <dgm:dir/>
        </dgm:presLayoutVars>
      </dgm:prSet>
      <dgm:spPr/>
    </dgm:pt>
    <dgm:pt modelId="{DC3A3E21-8086-48CF-92EF-F49DE28F6306}" type="pres">
      <dgm:prSet presAssocID="{E39B1595-5E6D-4F75-981B-7BBDE3901126}" presName="Name1" presStyleCnt="0"/>
      <dgm:spPr/>
    </dgm:pt>
    <dgm:pt modelId="{1D257BC9-964F-42A7-B2DA-EB2F8ECD6E15}" type="pres">
      <dgm:prSet presAssocID="{E39B1595-5E6D-4F75-981B-7BBDE3901126}" presName="cycle" presStyleCnt="0"/>
      <dgm:spPr/>
    </dgm:pt>
    <dgm:pt modelId="{30C27AAB-C058-48FD-A49A-8AB196874DF6}" type="pres">
      <dgm:prSet presAssocID="{E39B1595-5E6D-4F75-981B-7BBDE3901126}" presName="srcNode" presStyleLbl="node1" presStyleIdx="0" presStyleCnt="2"/>
      <dgm:spPr/>
    </dgm:pt>
    <dgm:pt modelId="{D69C1245-5729-4A61-89B5-ED9D7A165E8F}" type="pres">
      <dgm:prSet presAssocID="{E39B1595-5E6D-4F75-981B-7BBDE3901126}" presName="conn" presStyleLbl="parChTrans1D2" presStyleIdx="0" presStyleCnt="1" custScaleX="63860" custScaleY="71194" custLinFactNeighborX="156" custLinFactNeighborY="1318"/>
      <dgm:spPr/>
    </dgm:pt>
    <dgm:pt modelId="{179E387E-15D9-452C-A981-EF52E9DE8E3E}" type="pres">
      <dgm:prSet presAssocID="{E39B1595-5E6D-4F75-981B-7BBDE3901126}" presName="extraNode" presStyleLbl="node1" presStyleIdx="0" presStyleCnt="2"/>
      <dgm:spPr/>
    </dgm:pt>
    <dgm:pt modelId="{AB66FD05-4F4B-4FD7-88D7-4A22E567CA45}" type="pres">
      <dgm:prSet presAssocID="{E39B1595-5E6D-4F75-981B-7BBDE3901126}" presName="dstNode" presStyleLbl="node1" presStyleIdx="0" presStyleCnt="2"/>
      <dgm:spPr/>
    </dgm:pt>
    <dgm:pt modelId="{33486FC8-9A88-432D-BE78-9AB3AA5CA05B}" type="pres">
      <dgm:prSet presAssocID="{565533ED-42C5-4B21-AB19-2DFCF4C7FDA4}" presName="text_1" presStyleLbl="node1" presStyleIdx="0" presStyleCnt="2" custScaleY="138583" custLinFactNeighborX="-162" custLinFactNeighborY="23883">
        <dgm:presLayoutVars>
          <dgm:bulletEnabled val="1"/>
        </dgm:presLayoutVars>
      </dgm:prSet>
      <dgm:spPr/>
    </dgm:pt>
    <dgm:pt modelId="{1CC8C26C-F343-4D0F-8756-EAF83A7325AD}" type="pres">
      <dgm:prSet presAssocID="{565533ED-42C5-4B21-AB19-2DFCF4C7FDA4}" presName="accent_1" presStyleCnt="0"/>
      <dgm:spPr/>
    </dgm:pt>
    <dgm:pt modelId="{D7177561-94E3-48E4-92CB-E6E4B264D282}" type="pres">
      <dgm:prSet presAssocID="{565533ED-42C5-4B21-AB19-2DFCF4C7FDA4}" presName="accentRepeatNode" presStyleLbl="solidFgAcc1" presStyleIdx="0" presStyleCnt="2" custLinFactNeighborX="-2714" custLinFactNeighborY="19535"/>
      <dgm:spPr>
        <a:blipFill rotWithShape="0">
          <a:blip xmlns:r="http://schemas.openxmlformats.org/officeDocument/2006/relationships"/>
          <a:srcRect/>
          <a:stretch>
            <a:fillRect/>
          </a:stretch>
        </a:blipFill>
      </dgm:spPr>
    </dgm:pt>
    <dgm:pt modelId="{D436ED7B-1020-48B3-95EB-C01053F8F88D}" type="pres">
      <dgm:prSet presAssocID="{60018CF3-B27F-4D75-B7F2-970459C92204}" presName="text_2" presStyleLbl="node1" presStyleIdx="1" presStyleCnt="2" custScaleY="122485" custLinFactNeighborX="3161" custLinFactNeighborY="52004">
        <dgm:presLayoutVars>
          <dgm:bulletEnabled val="1"/>
        </dgm:presLayoutVars>
      </dgm:prSet>
      <dgm:spPr/>
    </dgm:pt>
    <dgm:pt modelId="{79AB9802-B6B4-4E1A-A1BB-D4422834E7EE}" type="pres">
      <dgm:prSet presAssocID="{60018CF3-B27F-4D75-B7F2-970459C92204}" presName="accent_2" presStyleCnt="0"/>
      <dgm:spPr/>
    </dgm:pt>
    <dgm:pt modelId="{D6A15C0B-CBB6-4797-9828-5D9198AA905C}" type="pres">
      <dgm:prSet presAssocID="{60018CF3-B27F-4D75-B7F2-970459C92204}" presName="accentRepeatNode" presStyleLbl="solidFgAcc1" presStyleIdx="1" presStyleCnt="2" custLinFactNeighborX="-4914" custLinFactNeighborY="41601"/>
      <dgm:spPr/>
    </dgm:pt>
  </dgm:ptLst>
  <dgm:cxnLst>
    <dgm:cxn modelId="{C4C76255-22D8-4B35-9039-787421D95CB7}" type="presOf" srcId="{E39B1595-5E6D-4F75-981B-7BBDE3901126}" destId="{1B340EA2-6C52-4A12-8F98-9FC76172B753}" srcOrd="0" destOrd="0" presId="urn:microsoft.com/office/officeart/2008/layout/VerticalCurvedList"/>
    <dgm:cxn modelId="{BE616467-54F4-44EA-9AF5-68E144963C2D}" srcId="{E39B1595-5E6D-4F75-981B-7BBDE3901126}" destId="{565533ED-42C5-4B21-AB19-2DFCF4C7FDA4}" srcOrd="0" destOrd="0" parTransId="{A24F20A2-A4EB-4C9C-937D-F986A7BCD980}" sibTransId="{FD585D59-6E50-4423-B3DC-3B03E40942BD}"/>
    <dgm:cxn modelId="{3435FE97-264A-496B-90BB-315DABFA9A2C}" type="presOf" srcId="{565533ED-42C5-4B21-AB19-2DFCF4C7FDA4}" destId="{33486FC8-9A88-432D-BE78-9AB3AA5CA05B}" srcOrd="0" destOrd="0" presId="urn:microsoft.com/office/officeart/2008/layout/VerticalCurvedList"/>
    <dgm:cxn modelId="{C2290AA8-B0D8-4603-BFB3-4C36C13F4500}" type="presOf" srcId="{FD585D59-6E50-4423-B3DC-3B03E40942BD}" destId="{D69C1245-5729-4A61-89B5-ED9D7A165E8F}" srcOrd="0" destOrd="0" presId="urn:microsoft.com/office/officeart/2008/layout/VerticalCurvedList"/>
    <dgm:cxn modelId="{AE7916BB-5539-43EA-82EF-6FE93733AD6D}" type="presOf" srcId="{60018CF3-B27F-4D75-B7F2-970459C92204}" destId="{D436ED7B-1020-48B3-95EB-C01053F8F88D}" srcOrd="0" destOrd="0" presId="urn:microsoft.com/office/officeart/2008/layout/VerticalCurvedList"/>
    <dgm:cxn modelId="{8042C6F3-B724-45C9-BE0A-03DD9CA6092D}" srcId="{E39B1595-5E6D-4F75-981B-7BBDE3901126}" destId="{60018CF3-B27F-4D75-B7F2-970459C92204}" srcOrd="1" destOrd="0" parTransId="{294DE3F2-5805-4F7A-BA8D-09DAAE83E3CC}" sibTransId="{72AB0107-107D-40B5-9D44-4264066F7B4A}"/>
    <dgm:cxn modelId="{510C22B4-53BE-4587-834D-BB879C53EDED}" type="presParOf" srcId="{1B340EA2-6C52-4A12-8F98-9FC76172B753}" destId="{DC3A3E21-8086-48CF-92EF-F49DE28F6306}" srcOrd="0" destOrd="0" presId="urn:microsoft.com/office/officeart/2008/layout/VerticalCurvedList"/>
    <dgm:cxn modelId="{BC3C37B9-5A00-44FF-B13E-799B2B3FEAA0}" type="presParOf" srcId="{DC3A3E21-8086-48CF-92EF-F49DE28F6306}" destId="{1D257BC9-964F-42A7-B2DA-EB2F8ECD6E15}" srcOrd="0" destOrd="0" presId="urn:microsoft.com/office/officeart/2008/layout/VerticalCurvedList"/>
    <dgm:cxn modelId="{F2E14AD8-2BA2-4507-ABD6-1115C6F392DF}" type="presParOf" srcId="{1D257BC9-964F-42A7-B2DA-EB2F8ECD6E15}" destId="{30C27AAB-C058-48FD-A49A-8AB196874DF6}" srcOrd="0" destOrd="0" presId="urn:microsoft.com/office/officeart/2008/layout/VerticalCurvedList"/>
    <dgm:cxn modelId="{36385F85-7807-4C15-B747-19488C1C09F2}" type="presParOf" srcId="{1D257BC9-964F-42A7-B2DA-EB2F8ECD6E15}" destId="{D69C1245-5729-4A61-89B5-ED9D7A165E8F}" srcOrd="1" destOrd="0" presId="urn:microsoft.com/office/officeart/2008/layout/VerticalCurvedList"/>
    <dgm:cxn modelId="{D666055D-D12D-4177-A511-6C460997489E}" type="presParOf" srcId="{1D257BC9-964F-42A7-B2DA-EB2F8ECD6E15}" destId="{179E387E-15D9-452C-A981-EF52E9DE8E3E}" srcOrd="2" destOrd="0" presId="urn:microsoft.com/office/officeart/2008/layout/VerticalCurvedList"/>
    <dgm:cxn modelId="{92E241AF-975A-44E7-B2D5-6AFF6F88825C}" type="presParOf" srcId="{1D257BC9-964F-42A7-B2DA-EB2F8ECD6E15}" destId="{AB66FD05-4F4B-4FD7-88D7-4A22E567CA45}" srcOrd="3" destOrd="0" presId="urn:microsoft.com/office/officeart/2008/layout/VerticalCurvedList"/>
    <dgm:cxn modelId="{F7292813-6818-4823-B723-D69B29802315}" type="presParOf" srcId="{DC3A3E21-8086-48CF-92EF-F49DE28F6306}" destId="{33486FC8-9A88-432D-BE78-9AB3AA5CA05B}" srcOrd="1" destOrd="0" presId="urn:microsoft.com/office/officeart/2008/layout/VerticalCurvedList"/>
    <dgm:cxn modelId="{FB97FC90-E58E-48F3-BD6A-D675C96FFBA4}" type="presParOf" srcId="{DC3A3E21-8086-48CF-92EF-F49DE28F6306}" destId="{1CC8C26C-F343-4D0F-8756-EAF83A7325AD}" srcOrd="2" destOrd="0" presId="urn:microsoft.com/office/officeart/2008/layout/VerticalCurvedList"/>
    <dgm:cxn modelId="{3269F0D0-1C6F-4207-8978-5B08EE2548B1}" type="presParOf" srcId="{1CC8C26C-F343-4D0F-8756-EAF83A7325AD}" destId="{D7177561-94E3-48E4-92CB-E6E4B264D282}" srcOrd="0" destOrd="0" presId="urn:microsoft.com/office/officeart/2008/layout/VerticalCurvedList"/>
    <dgm:cxn modelId="{6958EE20-C775-475D-8E41-EA1F74600CEC}" type="presParOf" srcId="{DC3A3E21-8086-48CF-92EF-F49DE28F6306}" destId="{D436ED7B-1020-48B3-95EB-C01053F8F88D}" srcOrd="3" destOrd="0" presId="urn:microsoft.com/office/officeart/2008/layout/VerticalCurvedList"/>
    <dgm:cxn modelId="{8ABEA33D-8B04-4370-83EC-BB835CC55BF6}" type="presParOf" srcId="{DC3A3E21-8086-48CF-92EF-F49DE28F6306}" destId="{79AB9802-B6B4-4E1A-A1BB-D4422834E7EE}" srcOrd="4" destOrd="0" presId="urn:microsoft.com/office/officeart/2008/layout/VerticalCurvedList"/>
    <dgm:cxn modelId="{3E4CD1DC-A7DC-4999-895F-4D339515DE82}" type="presParOf" srcId="{79AB9802-B6B4-4E1A-A1BB-D4422834E7EE}" destId="{D6A15C0B-CBB6-4797-9828-5D9198AA90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9C1245-5729-4A61-89B5-ED9D7A165E8F}">
      <dsp:nvSpPr>
        <dsp:cNvPr id="0" name=""/>
        <dsp:cNvSpPr/>
      </dsp:nvSpPr>
      <dsp:spPr>
        <a:xfrm>
          <a:off x="-3165405" y="656902"/>
          <a:ext cx="3105237" cy="3461858"/>
        </a:xfrm>
        <a:prstGeom prst="blockArc">
          <a:avLst>
            <a:gd name="adj1" fmla="val 18900000"/>
            <a:gd name="adj2" fmla="val 2700000"/>
            <a:gd name="adj3" fmla="val 44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486FC8-9A88-432D-BE78-9AB3AA5CA05B}">
      <dsp:nvSpPr>
        <dsp:cNvPr id="0" name=""/>
        <dsp:cNvSpPr/>
      </dsp:nvSpPr>
      <dsp:spPr>
        <a:xfrm>
          <a:off x="660026" y="1081838"/>
          <a:ext cx="2205317" cy="1429192"/>
        </a:xfrm>
        <a:prstGeom prst="rect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8587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0" i="0" kern="1200" spc="-5" dirty="0">
              <a:solidFill>
                <a:sysClr val="windowText" lastClr="000000"/>
              </a:solidFill>
              <a:latin typeface="Barlow Condensed Medium" pitchFamily="2" charset="77"/>
              <a:cs typeface="Calibri"/>
            </a:rPr>
            <a:t>201 Operativos de Control de Carne en fase primaria de producción</a:t>
          </a:r>
          <a:endParaRPr lang="es-EC" sz="1600" b="0" i="0" kern="1200" dirty="0">
            <a:solidFill>
              <a:sysClr val="windowText" lastClr="000000"/>
            </a:solidFill>
            <a:latin typeface="Barlow Condensed Medium" pitchFamily="2" charset="77"/>
          </a:endParaRPr>
        </a:p>
      </dsp:txBody>
      <dsp:txXfrm>
        <a:off x="660026" y="1081838"/>
        <a:ext cx="2205317" cy="1429192"/>
      </dsp:txXfrm>
    </dsp:sp>
    <dsp:sp modelId="{D7177561-94E3-48E4-92CB-E6E4B264D282}">
      <dsp:nvSpPr>
        <dsp:cNvPr id="0" name=""/>
        <dsp:cNvSpPr/>
      </dsp:nvSpPr>
      <dsp:spPr>
        <a:xfrm>
          <a:off x="0" y="1157403"/>
          <a:ext cx="1289112" cy="1289112"/>
        </a:xfrm>
        <a:prstGeom prst="ellipse">
          <a:avLst/>
        </a:prstGeom>
        <a:blipFill rotWithShape="0">
          <a:blip xmlns:r="http://schemas.openxmlformats.org/officeDocument/2006/relationships"/>
          <a:srcRect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36ED7B-1020-48B3-95EB-C01053F8F88D}">
      <dsp:nvSpPr>
        <dsp:cNvPr id="0" name=""/>
        <dsp:cNvSpPr/>
      </dsp:nvSpPr>
      <dsp:spPr>
        <a:xfrm>
          <a:off x="682641" y="3002079"/>
          <a:ext cx="2205317" cy="1263175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8587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0" i="0" kern="1200" dirty="0">
              <a:solidFill>
                <a:sysClr val="windowText" lastClr="000000"/>
              </a:solidFill>
              <a:latin typeface="Barlow Condensed Medium" pitchFamily="2" charset="77"/>
              <a:cs typeface="Calibri"/>
            </a:rPr>
            <a:t>7.934 Kg. de carne decomisada</a:t>
          </a:r>
          <a:endParaRPr lang="es-EC" sz="1600" b="0" i="0" kern="1200" dirty="0">
            <a:solidFill>
              <a:sysClr val="windowText" lastClr="000000"/>
            </a:solidFill>
            <a:latin typeface="Barlow Condensed Medium" pitchFamily="2" charset="77"/>
            <a:cs typeface="Calibri"/>
          </a:endParaRPr>
        </a:p>
      </dsp:txBody>
      <dsp:txXfrm>
        <a:off x="682641" y="3002079"/>
        <a:ext cx="2205317" cy="1263175"/>
      </dsp:txXfrm>
    </dsp:sp>
    <dsp:sp modelId="{D6A15C0B-CBB6-4797-9828-5D9198AA905C}">
      <dsp:nvSpPr>
        <dsp:cNvPr id="0" name=""/>
        <dsp:cNvSpPr/>
      </dsp:nvSpPr>
      <dsp:spPr>
        <a:xfrm>
          <a:off x="0" y="2989082"/>
          <a:ext cx="1289112" cy="12891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Barlow Condensed Medium" pitchFamily="2" charset="77"/>
                <a:ea typeface="Barlow Condensed Medium" pitchFamily="2" charset="77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s-EC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Barlow Condensed Medium" pitchFamily="2" charset="77"/>
                <a:ea typeface="Barlow Condensed Medium" pitchFamily="2" charset="77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s-EC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Barlow Condensed Medium" pitchFamily="2" charset="77"/>
                <a:ea typeface="Barlow Condensed Medium" pitchFamily="2" charset="77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s-EC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 b="0" i="0">
                <a:latin typeface="Barlow Condensed Medium" pitchFamily="2" charset="77"/>
              </a:defRPr>
            </a:lvl1pPr>
          </a:lstStyle>
          <a:p>
            <a:pPr algn="r">
              <a:buSzPts val="1200"/>
            </a:pPr>
            <a:fld id="{00000000-1234-1234-1234-123412341234}" type="slidenum">
              <a:rPr lang="es-EC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>
                <a:buSzPts val="1200"/>
              </a:pPr>
              <a:t>‹Nº›</a:t>
            </a:fld>
            <a:endParaRPr lang="es-EC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Barlow Condensed Medium" pitchFamily="2" charset="77"/>
        <a:ea typeface="Barlow Condensed Medium" pitchFamily="2" charset="77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>
                <a:latin typeface="Barlow Condensed Medium" pitchFamily="2" charset="77"/>
              </a:rPr>
              <a:t>PORTADA 1: SOLO AGREGAR EL TÍTULO DE LA PRESENTACIÓN Y CAMBIAR EL NOMBRE DE LA INSTITUCIÓN</a:t>
            </a:r>
            <a:endParaRPr dirty="0">
              <a:latin typeface="Barlow Condensed Medium" pitchFamily="2" charset="77"/>
            </a:endParaRPr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>
                <a:latin typeface="Barlow Condensed Medium" pitchFamily="2" charset="77"/>
              </a:rPr>
              <a:t>SUBTÍTULOS O SEPARADORES: SE PUEDE CAMBIAR LA FOTOGRAFÍA POR UNA REFERENTE AL TEMA A EXPONER. CUIDAR QUE LA FOTOGRAFÍA TENGA TODOS LOS ATRIBUTOS DE COMPOSICIÓN</a:t>
            </a:r>
            <a:endParaRPr dirty="0">
              <a:latin typeface="Barlow Condensed Medium" pitchFamily="2" charset="77"/>
            </a:endParaRPr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5D2D3596-E8D7-E9B8-B5CE-5EBD70545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64E46027-AD6D-DB25-7967-9BB6CDECA1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>
                <a:latin typeface="Barlow Condensed Medium" pitchFamily="2" charset="77"/>
              </a:rPr>
              <a:t>SUBTÍTULOS O SEPARADORES: SE PUEDE CAMBIAR LA FOTOGRAFÍA POR UNA REFERENTE AL TEMA A EXPONER. CUIDAR QUE LA FOTOGRAFÍA TENGA TODOS LOS ATRIBUTOS DE COMPOSICIÓN</a:t>
            </a:r>
            <a:endParaRPr dirty="0">
              <a:latin typeface="Barlow Condensed Medium" pitchFamily="2" charset="77"/>
            </a:endParaRPr>
          </a:p>
        </p:txBody>
      </p:sp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3C2E8719-0A5C-4040-A6E0-5B5D0034DB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82209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6CA3E570-DB37-141F-704B-8EB3BA5BB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76CF8AFA-AE9D-BEFE-56E8-5779BF15D4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>
                <a:latin typeface="Barlow Condensed Medium" pitchFamily="2" charset="77"/>
              </a:rPr>
              <a:t>SUBTÍTULOS O SEPARADORES: SE PUEDE CAMBIAR LA FOTOGRAFÍA POR UNA REFERENTE AL TEMA A EXPONER. CUIDAR QUE LA FOTOGRAFÍA TENGA TODOS LOS ATRIBUTOS DE COMPOSICIÓN</a:t>
            </a:r>
            <a:endParaRPr dirty="0">
              <a:latin typeface="Barlow Condensed Medium" pitchFamily="2" charset="77"/>
            </a:endParaRPr>
          </a:p>
        </p:txBody>
      </p:sp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D7E9BA1B-8821-240B-2D2F-6B93FD6689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47649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7C3DA5FE-678E-4245-E22F-4C33F7195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B6B2312A-A79D-D267-A6A3-22E5D6896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>
                <a:latin typeface="Barlow Condensed Medium" pitchFamily="2" charset="77"/>
              </a:rPr>
              <a:t>SUBTÍTULOS O SEPARADORES: SE PUEDE CAMBIAR LA FOTOGRAFÍA POR UNA REFERENTE AL TEMA A EXPONER. CUIDAR QUE LA FOTOGRAFÍA TENGA TODOS LOS ATRIBUTOS DE COMPOSICIÓN</a:t>
            </a:r>
            <a:endParaRPr dirty="0">
              <a:latin typeface="Barlow Condensed Medium" pitchFamily="2" charset="77"/>
            </a:endParaRPr>
          </a:p>
        </p:txBody>
      </p:sp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57A369EA-186B-953C-281C-A7B0934E6D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485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BF5B7AF5-C878-D2F6-40EB-B51EFD8F5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BFBA0D25-AEDB-2402-7D85-67D96C61B5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>
                <a:latin typeface="Barlow Condensed Medium" pitchFamily="2" charset="77"/>
              </a:rPr>
              <a:t>SUBTÍTULOS O SEPARADORES: SE PUEDE CAMBIAR LA FOTOGRAFÍA POR UNA REFERENTE AL TEMA A EXPONER. CUIDAR QUE LA FOTOGRAFÍA TENGA TODOS LOS ATRIBUTOS DE COMPOSICIÓN</a:t>
            </a:r>
            <a:endParaRPr dirty="0">
              <a:latin typeface="Barlow Condensed Medium" pitchFamily="2" charset="77"/>
            </a:endParaRPr>
          </a:p>
        </p:txBody>
      </p:sp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939A67B5-D342-593F-8010-E1DACC983D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0293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EDE0C6BF-B0F7-7E89-71EF-EA800D472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92246091-9B7B-DAD6-221B-64FBA2D58F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>
                <a:latin typeface="Barlow Condensed Medium" pitchFamily="2" charset="77"/>
              </a:rPr>
              <a:t>SUBTÍTULOS O SEPARADORES: SE PUEDE CAMBIAR LA FOTOGRAFÍA POR UNA REFERENTE AL TEMA A EXPONER. CUIDAR QUE LA FOTOGRAFÍA TENGA TODOS LOS ATRIBUTOS DE COMPOSICIÓN</a:t>
            </a:r>
            <a:endParaRPr dirty="0">
              <a:latin typeface="Barlow Condensed Medium" pitchFamily="2" charset="77"/>
            </a:endParaRPr>
          </a:p>
        </p:txBody>
      </p:sp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48BECBE0-228B-5EFA-5680-903740B102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41950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>
                <a:latin typeface="Barlow Condensed Medium" pitchFamily="2" charset="77"/>
              </a:rPr>
              <a:t>CONTENIDO: DIAGRAMACIÓN DE DIAPOSITIVA LIBRE. CAMBIAR EL NOMBRE DE LA INSTITUCIÓN</a:t>
            </a:r>
            <a:endParaRPr dirty="0">
              <a:latin typeface="Barlow Condensed Medium" pitchFamily="2" charset="77"/>
            </a:endParaRPr>
          </a:p>
        </p:txBody>
      </p:sp>
      <p:sp>
        <p:nvSpPr>
          <p:cNvPr id="97" name="Google Shape;9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27510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>
                <a:latin typeface="Barlow Condensed Medium" pitchFamily="2" charset="77"/>
              </a:rPr>
              <a:t>CONTENIDO: DIAGRAMACIÓN DE DIAPOSITIVA LIBRE. CAMBIAR EL NOMBRE DE LA INSTITUCIÓN</a:t>
            </a:r>
            <a:endParaRPr dirty="0">
              <a:latin typeface="Barlow Condensed Medium" pitchFamily="2" charset="77"/>
            </a:endParaRPr>
          </a:p>
        </p:txBody>
      </p:sp>
      <p:sp>
        <p:nvSpPr>
          <p:cNvPr id="97" name="Google Shape;9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06688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>
                <a:latin typeface="Barlow Condensed Medium" pitchFamily="2" charset="77"/>
              </a:rPr>
              <a:t>CONTENIDO: DIAGRAMACIÓN DE DIAPOSITIVA LIBRE. CAMBIAR EL NOMBRE DE LA INSTITUCIÓN</a:t>
            </a:r>
            <a:endParaRPr dirty="0">
              <a:latin typeface="Barlow Condensed Medium" pitchFamily="2" charset="77"/>
            </a:endParaRPr>
          </a:p>
        </p:txBody>
      </p:sp>
      <p:sp>
        <p:nvSpPr>
          <p:cNvPr id="97" name="Google Shape;9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21205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>
                <a:latin typeface="Barlow Condensed Medium" pitchFamily="2" charset="77"/>
              </a:rPr>
              <a:t>CIERRE: EL CIERRE DEBERÁ SER DISEÑADO POR CADA INSTITUCIÓN DE ACUERDO AL MODELO</a:t>
            </a:r>
            <a:endParaRPr dirty="0">
              <a:latin typeface="Barlow Condensed Medium" pitchFamily="2" charset="77"/>
            </a:endParaRPr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>
                <a:latin typeface="Barlow Condensed Medium" pitchFamily="2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Barlow Condensed Medium" pitchFamily="2" charset="77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Barlow Condensed Medium" pitchFamily="2" charset="77"/>
                <a:ea typeface="Barlow Condensed Medium" pitchFamily="2" charset="77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Barlow Condensed Medium" pitchFamily="2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Barlow Condensed Medium" pitchFamily="2" charset="77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Barlow Condensed Medium" pitchFamily="2" charset="77"/>
                <a:ea typeface="Barlow Condensed Medium" pitchFamily="2" charset="77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>
                <a:latin typeface="Barlow Condensed Medium" pitchFamily="2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 b="0" i="0">
                <a:solidFill>
                  <a:srgbClr val="888888"/>
                </a:solidFill>
                <a:latin typeface="Barlow Condensed Medium" pitchFamily="2" charset="77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Barlow Condensed Medium" pitchFamily="2" charset="77"/>
                <a:ea typeface="Barlow Condensed Medium" pitchFamily="2" charset="77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Barlow Condensed Medium" pitchFamily="2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Barlow Condensed Medium" pitchFamily="2" charset="77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Barlow Condensed Medium" pitchFamily="2" charset="77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Barlow Condensed Medium" pitchFamily="2" charset="77"/>
                <a:ea typeface="Barlow Condensed Medium" pitchFamily="2" charset="77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Barlow Condensed Medium" pitchFamily="2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Barlow Condensed Medium" pitchFamily="2" charset="77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Barlow Condensed Medium" pitchFamily="2" charset="77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Barlow Condensed Medium" pitchFamily="2" charset="77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Barlow Condensed Medium" pitchFamily="2" charset="77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Barlow Condensed Medium" pitchFamily="2" charset="77"/>
                <a:ea typeface="Barlow Condensed Medium" pitchFamily="2" charset="77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Barlow Condensed Medium" pitchFamily="2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Barlow Condensed Medium" pitchFamily="2" charset="77"/>
                <a:ea typeface="Barlow Condensed Medium" pitchFamily="2" charset="77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Barlow Condensed Medium" pitchFamily="2" charset="77"/>
                <a:ea typeface="Barlow Condensed Medium" pitchFamily="2" charset="77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>
                <a:latin typeface="Barlow Condensed Medium" pitchFamily="2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 b="0" i="0">
                <a:latin typeface="Barlow Condensed Medium" pitchFamily="2" charset="77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Barlow Condensed Medium" pitchFamily="2" charset="77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Barlow Condensed Medium" pitchFamily="2" charset="77"/>
                <a:ea typeface="Barlow Condensed Medium" pitchFamily="2" charset="77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>
                <a:latin typeface="Barlow Condensed Medium" pitchFamily="2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Barlow Condensed Medium" pitchFamily="2" charset="77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Barlow Condensed Medium" pitchFamily="2" charset="77"/>
                <a:ea typeface="Barlow Condensed Medium" pitchFamily="2" charset="77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Barlow Condensed Medium" pitchFamily="2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Barlow Condensed Medium" pitchFamily="2" charset="77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Barlow Condensed Medium" pitchFamily="2" charset="77"/>
                <a:ea typeface="Barlow Condensed Medium" pitchFamily="2" charset="77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Barlow Condensed Medium" pitchFamily="2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Barlow Condensed Medium" pitchFamily="2" charset="77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s-EC" dirty="0"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Barlow Condensed Medium" pitchFamily="2" charset="77"/>
                <a:ea typeface="Barlow Condensed Medium" pitchFamily="2" charset="77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470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Barlow Condensed Medium" pitchFamily="2" charset="77"/>
                <a:ea typeface="Barlow Condensed Medium" pitchFamily="2" charset="77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s-EC" dirty="0"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Barlow Condensed Medium" pitchFamily="2" charset="77"/>
                <a:ea typeface="Barlow Condensed Medium" pitchFamily="2" charset="77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s-EC" dirty="0"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Barlow Condensed Medium" pitchFamily="2" charset="77"/>
                <a:ea typeface="Barlow Condensed Medium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Barlow Condensed Medium" pitchFamily="2" charset="77"/>
          <a:ea typeface="Barlow Condensed Medium" pitchFamily="2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Barlow Condensed Medium" pitchFamily="2" charset="77"/>
          <a:ea typeface="Barlow Condensed Medium" pitchFamily="2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emf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openxmlformats.org/officeDocument/2006/relationships/image" Target="../media/image38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37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2875330" y="2459524"/>
            <a:ext cx="6441339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4000" b="1" i="0" u="none" strike="noStrike" cap="none" dirty="0">
                <a:solidFill>
                  <a:srgbClr val="595959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INFORMACIÓN FINANCIERA ZONA 3 COTOPAXI, CHIMBORAZO, PASTAZA Y TUNGURAHUA</a:t>
            </a:r>
            <a:endParaRPr sz="4000" b="1" i="0" u="none" strike="noStrike" cap="none" dirty="0">
              <a:solidFill>
                <a:srgbClr val="595959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27457" y="267566"/>
            <a:ext cx="7941900" cy="634769"/>
          </a:xfrm>
        </p:spPr>
        <p:txBody>
          <a:bodyPr>
            <a:normAutofit/>
          </a:bodyPr>
          <a:lstStyle/>
          <a:p>
            <a:r>
              <a:rPr lang="es-MX" sz="2400" dirty="0">
                <a:solidFill>
                  <a:srgbClr val="595959"/>
                </a:solidFill>
                <a:latin typeface="Barlow Condensed Medium" panose="00000606000000000000" pitchFamily="2" charset="0"/>
                <a:ea typeface="+mn-ea"/>
                <a:cs typeface="+mn-cs"/>
              </a:rPr>
              <a:t>INFORMACIÓN PRESUPUESTARIA DE LA ZONA 3 – GASTO CORRIENTE</a:t>
            </a:r>
            <a:endParaRPr lang="es-EC" sz="2400" dirty="0">
              <a:solidFill>
                <a:srgbClr val="595959"/>
              </a:solidFill>
              <a:latin typeface="Barlow Condensed Medium" panose="00000606000000000000" pitchFamily="2" charset="0"/>
              <a:ea typeface="+mn-ea"/>
              <a:cs typeface="+mn-cs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100817"/>
              </p:ext>
            </p:extLst>
          </p:nvPr>
        </p:nvGraphicFramePr>
        <p:xfrm>
          <a:off x="2559698" y="994797"/>
          <a:ext cx="7072603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5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83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94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9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8020">
                <a:tc>
                  <a:txBody>
                    <a:bodyPr/>
                    <a:lstStyle/>
                    <a:p>
                      <a:pPr algn="ctr"/>
                      <a:r>
                        <a:rPr lang="es-EC" sz="1600" b="1" i="0" kern="1200" dirty="0">
                          <a:solidFill>
                            <a:schemeClr val="tx1"/>
                          </a:solidFill>
                          <a:effectLst/>
                          <a:latin typeface="Barlow Condensed Medium" panose="00000606000000000000" pitchFamily="2" charset="0"/>
                          <a:ea typeface="+mn-ea"/>
                          <a:cs typeface="+mn-cs"/>
                        </a:rPr>
                        <a:t>DISTRITALES</a:t>
                      </a:r>
                      <a:endParaRPr lang="es-EC" sz="1600" dirty="0">
                        <a:solidFill>
                          <a:schemeClr val="tx1"/>
                        </a:solidFill>
                        <a:latin typeface="Barlow Condensed Medium" panose="00000606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i="0" kern="1200" dirty="0">
                          <a:solidFill>
                            <a:schemeClr val="tx1"/>
                          </a:solidFill>
                          <a:effectLst/>
                          <a:latin typeface="Barlow Condensed Medium" panose="00000606000000000000" pitchFamily="2" charset="0"/>
                          <a:ea typeface="+mn-ea"/>
                          <a:cs typeface="+mn-cs"/>
                        </a:rPr>
                        <a:t>ASIGNACION</a:t>
                      </a:r>
                    </a:p>
                    <a:p>
                      <a:pPr algn="ctr"/>
                      <a:r>
                        <a:rPr lang="es-EC" sz="1600" b="1" i="0" kern="1200" dirty="0">
                          <a:solidFill>
                            <a:schemeClr val="tx1"/>
                          </a:solidFill>
                          <a:effectLst/>
                          <a:latin typeface="Barlow Condensed Medium" panose="00000606000000000000" pitchFamily="2" charset="0"/>
                          <a:ea typeface="+mn-ea"/>
                          <a:cs typeface="+mn-cs"/>
                        </a:rPr>
                        <a:t>PRESUPUESTARIA</a:t>
                      </a:r>
                      <a:r>
                        <a:rPr lang="es-EC" sz="1600" dirty="0">
                          <a:solidFill>
                            <a:schemeClr val="tx1"/>
                          </a:solidFill>
                          <a:latin typeface="Barlow Condensed Medium" panose="00000606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i="0" kern="1200" dirty="0">
                          <a:solidFill>
                            <a:schemeClr val="tx1"/>
                          </a:solidFill>
                          <a:effectLst/>
                          <a:latin typeface="Barlow Condensed Medium" panose="00000606000000000000" pitchFamily="2" charset="0"/>
                          <a:ea typeface="+mn-ea"/>
                          <a:cs typeface="+mn-cs"/>
                        </a:rPr>
                        <a:t>DEVENGADO</a:t>
                      </a:r>
                      <a:r>
                        <a:rPr lang="es-EC" sz="1600" dirty="0">
                          <a:solidFill>
                            <a:schemeClr val="tx1"/>
                          </a:solidFill>
                          <a:latin typeface="Barlow Condensed Medium" panose="00000606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i="0" kern="1200" dirty="0">
                          <a:solidFill>
                            <a:schemeClr val="tx1"/>
                          </a:solidFill>
                          <a:effectLst/>
                          <a:latin typeface="Barlow Condensed Medium" panose="00000606000000000000" pitchFamily="2" charset="0"/>
                          <a:ea typeface="+mn-ea"/>
                          <a:cs typeface="+mn-cs"/>
                        </a:rPr>
                        <a:t>PORCENTAJE DE EJECUCIÓN</a:t>
                      </a:r>
                      <a:r>
                        <a:rPr lang="es-EC" sz="1600" dirty="0">
                          <a:solidFill>
                            <a:schemeClr val="tx1"/>
                          </a:solidFill>
                          <a:latin typeface="Barlow Condensed Medium" panose="00000606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272">
                <a:tc>
                  <a:txBody>
                    <a:bodyPr/>
                    <a:lstStyle/>
                    <a:p>
                      <a:r>
                        <a:rPr lang="es-EC" sz="1200" b="0" i="0" kern="1200" dirty="0">
                          <a:solidFill>
                            <a:schemeClr val="dk1"/>
                          </a:solidFill>
                          <a:effectLst/>
                          <a:latin typeface="Barlow Condensed Medium" panose="00000606000000000000" pitchFamily="2" charset="0"/>
                          <a:ea typeface="+mn-ea"/>
                          <a:cs typeface="+mn-cs"/>
                        </a:rPr>
                        <a:t>TUNGURAHUA</a:t>
                      </a:r>
                    </a:p>
                    <a:p>
                      <a:r>
                        <a:rPr lang="es-EC" sz="1200" b="0" i="0" kern="1200" dirty="0">
                          <a:solidFill>
                            <a:schemeClr val="dk1"/>
                          </a:solidFill>
                          <a:effectLst/>
                          <a:latin typeface="Barlow Condensed Medium" panose="00000606000000000000" pitchFamily="2" charset="0"/>
                          <a:ea typeface="+mn-ea"/>
                          <a:cs typeface="+mn-cs"/>
                        </a:rPr>
                        <a:t>COTOPAXI </a:t>
                      </a:r>
                      <a:r>
                        <a:rPr lang="es-EC" sz="1200" dirty="0">
                          <a:latin typeface="Barlow Condensed Medium" panose="00000606000000000000" pitchFamily="2" charset="0"/>
                        </a:rPr>
                        <a:t> </a:t>
                      </a:r>
                    </a:p>
                    <a:p>
                      <a:r>
                        <a:rPr lang="es-EC" sz="1200" b="0" i="0" kern="1200" dirty="0">
                          <a:solidFill>
                            <a:schemeClr val="dk1"/>
                          </a:solidFill>
                          <a:effectLst/>
                          <a:latin typeface="Barlow Condensed Medium" panose="00000606000000000000" pitchFamily="2" charset="0"/>
                          <a:ea typeface="+mn-ea"/>
                          <a:cs typeface="+mn-cs"/>
                        </a:rPr>
                        <a:t>CHIMBORAZO</a:t>
                      </a:r>
                    </a:p>
                    <a:p>
                      <a:r>
                        <a:rPr lang="es-EC" sz="1200" b="0" i="0" kern="1200" dirty="0">
                          <a:solidFill>
                            <a:schemeClr val="dk1"/>
                          </a:solidFill>
                          <a:effectLst/>
                          <a:latin typeface="Barlow Condensed Medium" panose="00000606000000000000" pitchFamily="2" charset="0"/>
                          <a:ea typeface="+mn-ea"/>
                          <a:cs typeface="+mn-cs"/>
                        </a:rPr>
                        <a:t> PASTAZA </a:t>
                      </a:r>
                      <a:endParaRPr lang="es-EC" sz="1200" dirty="0">
                        <a:latin typeface="Barlow Condensed Medium" panose="00000606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C" sz="1600" u="none" strike="noStrike" dirty="0">
                        <a:effectLst/>
                        <a:latin typeface="Barlow Condensed Medium" panose="00000606000000000000" pitchFamily="2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385.904,77 </a:t>
                      </a:r>
                      <a:endParaRPr lang="es-EC" sz="1600" dirty="0">
                        <a:latin typeface="Barlow Condensed Medium" panose="00000606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EC" sz="1600" u="none" strike="noStrike" dirty="0">
                        <a:effectLst/>
                        <a:latin typeface="Barlow Condensed Medium" panose="00000606000000000000" pitchFamily="2" charset="0"/>
                      </a:endParaRPr>
                    </a:p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385.823,75 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  <a:p>
                      <a:pPr algn="ctr"/>
                      <a:endParaRPr lang="es-EC" sz="1600" dirty="0">
                        <a:latin typeface="Barlow Condensed Medium" panose="00000606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C" sz="1600" u="none" strike="noStrike" dirty="0">
                        <a:effectLst/>
                        <a:latin typeface="Barlow Condensed Medium" panose="00000606000000000000" pitchFamily="2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99,98%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  <a:p>
                      <a:pPr algn="ctr"/>
                      <a:endParaRPr lang="es-EC" sz="1600" dirty="0">
                        <a:latin typeface="Barlow Condensed Medium" panose="00000606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789993"/>
              </p:ext>
            </p:extLst>
          </p:nvPr>
        </p:nvGraphicFramePr>
        <p:xfrm>
          <a:off x="756943" y="2832564"/>
          <a:ext cx="4427684" cy="91051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13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3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360">
                <a:tc gridSpan="2">
                  <a:txBody>
                    <a:bodyPr/>
                    <a:lstStyle/>
                    <a:p>
                      <a:pPr algn="ctr"/>
                      <a:r>
                        <a:rPr lang="es-MX" sz="1600" dirty="0">
                          <a:latin typeface="Barlow Condensed Medium" panose="00000606000000000000" pitchFamily="2" charset="0"/>
                        </a:rPr>
                        <a:t>PROCESOS</a:t>
                      </a:r>
                      <a:r>
                        <a:rPr lang="es-MX" sz="1600" baseline="0" dirty="0">
                          <a:latin typeface="Barlow Condensed Medium" panose="00000606000000000000" pitchFamily="2" charset="0"/>
                        </a:rPr>
                        <a:t> REALIZADOS</a:t>
                      </a:r>
                      <a:endParaRPr lang="es-EC" sz="1600" dirty="0">
                        <a:latin typeface="Barlow Condensed Medium" panose="00000606000000000000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8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200" b="1" u="none" strike="noStrike" dirty="0">
                          <a:effectLst/>
                          <a:latin typeface="Barlow Condensed Medium" panose="00000606000000000000" pitchFamily="2" charset="0"/>
                        </a:rPr>
                        <a:t>TOTALES PLANIFICADOS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200" b="1" u="none" strike="noStrike" dirty="0">
                          <a:effectLst/>
                          <a:latin typeface="Barlow Condensed Medium" panose="00000606000000000000" pitchFamily="2" charset="0"/>
                        </a:rPr>
                        <a:t>TOTALES PLANIFICADOS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288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latin typeface="Barlow Condensed Medium" panose="00000606000000000000" pitchFamily="2" charset="0"/>
                        </a:rPr>
                        <a:t>89</a:t>
                      </a:r>
                      <a:endParaRPr lang="es-EC" sz="1200" dirty="0">
                        <a:latin typeface="Barlow Condensed Medium" panose="00000606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latin typeface="Barlow Condensed Medium" panose="00000606000000000000" pitchFamily="2" charset="0"/>
                        </a:rPr>
                        <a:t>89</a:t>
                      </a:r>
                      <a:endParaRPr lang="es-EC" sz="1200" dirty="0">
                        <a:latin typeface="Barlow Condensed Medium" panose="00000606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53111" y="2670849"/>
            <a:ext cx="2552349" cy="168914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708" y="3580053"/>
            <a:ext cx="2552349" cy="168914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083" y="4266525"/>
            <a:ext cx="2552349" cy="1689140"/>
          </a:xfrm>
          <a:prstGeom prst="rect">
            <a:avLst/>
          </a:prstGeom>
        </p:spPr>
      </p:pic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423839"/>
              </p:ext>
            </p:extLst>
          </p:nvPr>
        </p:nvGraphicFramePr>
        <p:xfrm>
          <a:off x="756943" y="4137255"/>
          <a:ext cx="5290195" cy="181841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290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18410">
                <a:tc>
                  <a:txBody>
                    <a:bodyPr/>
                    <a:lstStyle/>
                    <a:p>
                      <a:pPr algn="just"/>
                      <a:r>
                        <a:rPr lang="es-MX" sz="1600" b="0" dirty="0">
                          <a:solidFill>
                            <a:schemeClr val="tx1"/>
                          </a:solidFill>
                          <a:latin typeface="Barlow Condensed Medium" panose="00000606000000000000" pitchFamily="2" charset="0"/>
                        </a:rPr>
                        <a:t>Se ha procedido</a:t>
                      </a:r>
                      <a:r>
                        <a:rPr lang="es-MX" sz="1600" b="0" baseline="0" dirty="0">
                          <a:solidFill>
                            <a:schemeClr val="tx1"/>
                          </a:solidFill>
                          <a:latin typeface="Barlow Condensed Medium" panose="00000606000000000000" pitchFamily="2" charset="0"/>
                        </a:rPr>
                        <a:t> a Ejecutar procesos de contratación que permitan que las Distritales realicen sus actividades de manera oportuna, teniendo los 39 vehículos del parque automotor de la Zona 3 en funcionamiento, de la misma manera realizando mantenimientos preventivos a mobiliarios e instalaciones y la contratación de personal necesario para mitigar la I</a:t>
                      </a:r>
                      <a:r>
                        <a:rPr lang="es-EC" sz="1600" b="0" i="0" kern="1200" dirty="0">
                          <a:solidFill>
                            <a:schemeClr val="tx1"/>
                          </a:solidFill>
                          <a:effectLst/>
                          <a:latin typeface="Barlow Condensed Medium" panose="00000606000000000000" pitchFamily="2" charset="0"/>
                          <a:ea typeface="+mn-ea"/>
                          <a:cs typeface="+mn-cs"/>
                        </a:rPr>
                        <a:t>NFLUENZA AVIAR ALTAMENTE PATÓGENA, por la emergencia sanitaria.</a:t>
                      </a:r>
                      <a:endParaRPr lang="es-EC" sz="1600" b="0" dirty="0">
                        <a:solidFill>
                          <a:schemeClr val="tx1"/>
                        </a:solidFill>
                        <a:latin typeface="Barlow Condensed Medium" panose="00000606000000000000" pitchFamily="2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2815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5928" y="250823"/>
            <a:ext cx="10515600" cy="570057"/>
          </a:xfrm>
        </p:spPr>
        <p:txBody>
          <a:bodyPr>
            <a:noAutofit/>
          </a:bodyPr>
          <a:lstStyle/>
          <a:p>
            <a:r>
              <a:rPr lang="es-MX" sz="2400" dirty="0">
                <a:solidFill>
                  <a:srgbClr val="595959"/>
                </a:solidFill>
                <a:latin typeface="Barlow Condensed Medium" panose="00000606000000000000" pitchFamily="2" charset="0"/>
                <a:ea typeface="+mn-ea"/>
                <a:cs typeface="+mn-cs"/>
              </a:rPr>
              <a:t>INFORMACIÓN PRESUPUESTARIA DE LA ZONA 3 – PROYECTOS</a:t>
            </a:r>
            <a:endParaRPr lang="es-EC" sz="2400" dirty="0">
              <a:solidFill>
                <a:srgbClr val="595959"/>
              </a:solidFill>
              <a:latin typeface="Barlow Condensed Medium" panose="00000606000000000000" pitchFamily="2" charset="0"/>
              <a:ea typeface="+mn-ea"/>
              <a:cs typeface="+mn-cs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756761"/>
              </p:ext>
            </p:extLst>
          </p:nvPr>
        </p:nvGraphicFramePr>
        <p:xfrm>
          <a:off x="792672" y="1164550"/>
          <a:ext cx="5469082" cy="376781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134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59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8672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Barlow Condensed Medium" panose="00000606000000000000" pitchFamily="2" charset="0"/>
                        </a:rPr>
                        <a:t>ÁREAS, PROGRAMAS Y PROYECTOS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Barlow Condensed Medium" panose="00000606000000000000" pitchFamily="2" charset="0"/>
                        </a:rPr>
                        <a:t>PRESUPUESTO CODIFICADO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Barlow Condensed Medium" panose="00000606000000000000" pitchFamily="2" charset="0"/>
                        </a:rPr>
                        <a:t>PRESUPUESTO EJECUTADO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Barlow Condensed Medium" panose="00000606000000000000" pitchFamily="2" charset="0"/>
                        </a:rPr>
                        <a:t>% CUMPLIMIENTO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609"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PREVENIR EL INGRESO Y DISPERSIÓN DE FOC R4T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64.236,00 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64.236,00 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100,00%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20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PROTECCION DEL SISTEMA ZOOSANITARIO DEL ECUADOR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720.977,59 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720.976,32 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100,00%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9796"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MEJORAMIENTO DEL SISTEMA DE LA INOCUIDAD EN CADENAS AGROALIMENTARIAS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123.864,00 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123.778,04 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99,93%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6389"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VIGILANCIA Y CONTROL DENTRO DE SITIOS DE PRODUCCION AREAS LIBRES Y/O DE BAJA PREVALENCIA DE MOSCAS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32.724,00 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32.724,00 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100,00%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609"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u="none" strike="noStrike">
                          <a:effectLst/>
                          <a:latin typeface="Barlow Condensed Medium" panose="00000606000000000000" pitchFamily="2" charset="0"/>
                        </a:rPr>
                        <a:t>PROLAB POTENCIAR LOS LABORATORIOS DE LA AGENCIA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18.180,00 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18.180,00 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 dirty="0">
                          <a:effectLst/>
                          <a:latin typeface="Barlow Condensed Medium" panose="00000606000000000000" pitchFamily="2" charset="0"/>
                        </a:rPr>
                        <a:t>100,00%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8672">
                <a:tc>
                  <a:txBody>
                    <a:bodyPr/>
                    <a:lstStyle/>
                    <a:p>
                      <a:pPr algn="l" fontAlgn="ctr"/>
                      <a:endParaRPr lang="es-EC" sz="1400" b="1" u="none" strike="noStrike" dirty="0">
                        <a:effectLst/>
                        <a:latin typeface="Barlow Condensed Medium" panose="00000606000000000000" pitchFamily="2" charset="0"/>
                      </a:endParaRPr>
                    </a:p>
                    <a:p>
                      <a:pPr algn="l" fontAlgn="ctr"/>
                      <a:r>
                        <a:rPr lang="es-EC" sz="1400" b="1" u="none" strike="noStrike" dirty="0">
                          <a:effectLst/>
                          <a:latin typeface="Barlow Condensed Medium" panose="00000606000000000000" pitchFamily="2" charset="0"/>
                        </a:rPr>
                        <a:t>TOTAL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Barlow Condensed Medium" panose="00000606000000000000" pitchFamily="2" charset="0"/>
                        </a:rPr>
                        <a:t>                     959.981,59 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Barlow Condensed Medium" panose="00000606000000000000" pitchFamily="2" charset="0"/>
                        </a:rPr>
                        <a:t>                    959.894,36 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C" sz="1400" b="1" u="none" strike="noStrike" dirty="0">
                        <a:effectLst/>
                        <a:latin typeface="Barlow Condensed Medium" panose="00000606000000000000" pitchFamily="2" charset="0"/>
                      </a:endParaRPr>
                    </a:p>
                    <a:p>
                      <a:pPr algn="ctr" fontAlgn="ctr"/>
                      <a:r>
                        <a:rPr lang="es-EC" sz="1400" b="1" u="none" strike="noStrike" dirty="0">
                          <a:effectLst/>
                          <a:latin typeface="Barlow Condensed Medium" panose="00000606000000000000" pitchFamily="2" charset="0"/>
                        </a:rPr>
                        <a:t>99,99%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5885" marR="5885" marT="58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821241"/>
              </p:ext>
            </p:extLst>
          </p:nvPr>
        </p:nvGraphicFramePr>
        <p:xfrm>
          <a:off x="792672" y="5150774"/>
          <a:ext cx="5290195" cy="62146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290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1465">
                <a:tc>
                  <a:txBody>
                    <a:bodyPr/>
                    <a:lstStyle/>
                    <a:p>
                      <a:pPr algn="just"/>
                      <a:r>
                        <a:rPr lang="es-MX" sz="1600" b="0" dirty="0">
                          <a:solidFill>
                            <a:schemeClr val="tx1"/>
                          </a:solidFill>
                          <a:latin typeface="Barlow Condensed Medium" panose="00000606000000000000" pitchFamily="2" charset="0"/>
                        </a:rPr>
                        <a:t>Los 5 Proyectos</a:t>
                      </a:r>
                      <a:r>
                        <a:rPr lang="es-MX" sz="1600" b="0" baseline="0" dirty="0">
                          <a:solidFill>
                            <a:schemeClr val="tx1"/>
                          </a:solidFill>
                          <a:latin typeface="Barlow Condensed Medium" panose="00000606000000000000" pitchFamily="2" charset="0"/>
                        </a:rPr>
                        <a:t> de la institución, para los cuales se realizo la contratación de personal necesario.</a:t>
                      </a:r>
                      <a:endParaRPr lang="es-EC" sz="1600" b="0" dirty="0">
                        <a:solidFill>
                          <a:schemeClr val="tx1"/>
                        </a:solidFill>
                        <a:latin typeface="Barlow Condensed Medium" panose="00000606000000000000" pitchFamily="2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072727" y="5989032"/>
            <a:ext cx="5119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rgbClr val="FF0000"/>
                </a:solidFill>
                <a:latin typeface="Barlow Condensed Medium" panose="00000606000000000000" pitchFamily="2" charset="0"/>
              </a:rPr>
              <a:t>Total Ejecutado por la Zona 3: </a:t>
            </a:r>
            <a:r>
              <a:rPr lang="es-MX" sz="2000" b="1" dirty="0">
                <a:latin typeface="Barlow Condensed Medium" panose="00000606000000000000" pitchFamily="2" charset="0"/>
              </a:rPr>
              <a:t>$ 1</a:t>
            </a:r>
            <a:r>
              <a:rPr lang="es-EC" sz="2000" dirty="0">
                <a:latin typeface="Barlow Condensed Medium" panose="00000606000000000000" pitchFamily="2" charset="0"/>
              </a:rPr>
              <a:t>'</a:t>
            </a:r>
            <a:r>
              <a:rPr lang="es-MX" sz="2000" b="1" dirty="0">
                <a:latin typeface="Barlow Condensed Medium" panose="00000606000000000000" pitchFamily="2" charset="0"/>
              </a:rPr>
              <a:t>345718,11</a:t>
            </a:r>
            <a:endParaRPr lang="es-EC" sz="2000" b="1" dirty="0">
              <a:latin typeface="Barlow Condensed Medium" panose="00000606000000000000" pitchFamily="2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6192" flipH="1">
            <a:off x="8573467" y="3809116"/>
            <a:ext cx="2529030" cy="188285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4771">
            <a:off x="6861502" y="3071401"/>
            <a:ext cx="1852365" cy="2469819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1469">
            <a:off x="7197257" y="1554187"/>
            <a:ext cx="2383436" cy="15651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3538">
            <a:off x="9460829" y="1711778"/>
            <a:ext cx="1741080" cy="2321438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6591" flipH="1">
            <a:off x="8506175" y="2827796"/>
            <a:ext cx="1253683" cy="121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55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">
          <a:extLst>
            <a:ext uri="{FF2B5EF4-FFF2-40B4-BE49-F238E27FC236}">
              <a16:creationId xmlns:a16="http://schemas.microsoft.com/office/drawing/2014/main" id="{F8D32D7E-11E6-5124-1C10-E699C17EC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>
            <a:extLst>
              <a:ext uri="{FF2B5EF4-FFF2-40B4-BE49-F238E27FC236}">
                <a16:creationId xmlns:a16="http://schemas.microsoft.com/office/drawing/2014/main" id="{3E8F1F8F-AE20-C704-5470-9A4F78F13EFD}"/>
              </a:ext>
            </a:extLst>
          </p:cNvPr>
          <p:cNvSpPr txBox="1"/>
          <p:nvPr/>
        </p:nvSpPr>
        <p:spPr>
          <a:xfrm>
            <a:off x="2875330" y="2151747"/>
            <a:ext cx="6441339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UNIDAD DE SANIDAD ANIMAL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ZONA 3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COTOPAXI – TUNGURAHUA – CHIMBORAZO - PASTAZA </a:t>
            </a:r>
          </a:p>
        </p:txBody>
      </p:sp>
    </p:spTree>
    <p:extLst>
      <p:ext uri="{BB962C8B-B14F-4D97-AF65-F5344CB8AC3E}">
        <p14:creationId xmlns:p14="http://schemas.microsoft.com/office/powerpoint/2010/main" val="4220073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2D77B03A-F922-4123-8CD8-DCA363A69408}"/>
              </a:ext>
            </a:extLst>
          </p:cNvPr>
          <p:cNvSpPr/>
          <p:nvPr/>
        </p:nvSpPr>
        <p:spPr>
          <a:xfrm>
            <a:off x="2350531" y="203905"/>
            <a:ext cx="68976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anose="00000606000000000000" pitchFamily="2" charset="0"/>
              </a:rPr>
              <a:t>Proyecto de Protección Zoosanitaria del Ecuador - </a:t>
            </a:r>
            <a:r>
              <a:rPr lang="es-ES" sz="2400" b="1" kern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anose="00000606000000000000" pitchFamily="2" charset="0"/>
              </a:rPr>
              <a:t>PROZEC</a:t>
            </a:r>
            <a:endParaRPr lang="es-EC" sz="2400" b="1" kern="1200" dirty="0">
              <a:solidFill>
                <a:srgbClr val="000000">
                  <a:lumMod val="65000"/>
                  <a:lumOff val="35000"/>
                </a:srgbClr>
              </a:solidFill>
              <a:latin typeface="Barlow Condensed Medium" panose="00000606000000000000" pitchFamily="2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C7D7FDFD-82DF-0700-1ED7-589D6B98354E}"/>
              </a:ext>
            </a:extLst>
          </p:cNvPr>
          <p:cNvGrpSpPr/>
          <p:nvPr/>
        </p:nvGrpSpPr>
        <p:grpSpPr>
          <a:xfrm>
            <a:off x="5078845" y="5198497"/>
            <a:ext cx="1985317" cy="574530"/>
            <a:chOff x="5015447" y="5485176"/>
            <a:chExt cx="2026925" cy="574530"/>
          </a:xfrm>
        </p:grpSpPr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5C0BD38C-F8DC-4737-B505-2F787EB58F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5447" y="5485176"/>
              <a:ext cx="2012013" cy="574530"/>
            </a:xfrm>
            <a:custGeom>
              <a:avLst/>
              <a:gdLst>
                <a:gd name="T0" fmla="*/ 2147483646 w 1569"/>
                <a:gd name="T1" fmla="*/ 2147483646 h 1393"/>
                <a:gd name="T2" fmla="*/ 2147483646 w 1569"/>
                <a:gd name="T3" fmla="*/ 2147483646 h 1393"/>
                <a:gd name="T4" fmla="*/ 2147483646 w 1569"/>
                <a:gd name="T5" fmla="*/ 2147483646 h 1393"/>
                <a:gd name="T6" fmla="*/ 0 w 1569"/>
                <a:gd name="T7" fmla="*/ 2147483646 h 1393"/>
                <a:gd name="T8" fmla="*/ 2147483646 w 1569"/>
                <a:gd name="T9" fmla="*/ 2147483646 h 1393"/>
                <a:gd name="T10" fmla="*/ 2147483646 w 1569"/>
                <a:gd name="T11" fmla="*/ 2147483646 h 1393"/>
                <a:gd name="T12" fmla="*/ 2147483646 w 1569"/>
                <a:gd name="T13" fmla="*/ 0 h 1393"/>
                <a:gd name="T14" fmla="*/ 2147483646 w 1569"/>
                <a:gd name="T15" fmla="*/ 0 h 1393"/>
                <a:gd name="T16" fmla="*/ 2147483646 w 1569"/>
                <a:gd name="T17" fmla="*/ 2147483646 h 1393"/>
                <a:gd name="T18" fmla="*/ 2147483646 w 1569"/>
                <a:gd name="T19" fmla="*/ 2147483646 h 1393"/>
                <a:gd name="T20" fmla="*/ 2147483646 w 1569"/>
                <a:gd name="T21" fmla="*/ 2147483646 h 1393"/>
                <a:gd name="T22" fmla="*/ 2147483646 w 1569"/>
                <a:gd name="T23" fmla="*/ 2147483646 h 1393"/>
                <a:gd name="T24" fmla="*/ 2147483646 w 1569"/>
                <a:gd name="T25" fmla="*/ 2147483646 h 1393"/>
                <a:gd name="T26" fmla="*/ 2147483646 w 1569"/>
                <a:gd name="T27" fmla="*/ 2147483646 h 1393"/>
                <a:gd name="T28" fmla="*/ 2147483646 w 1569"/>
                <a:gd name="T29" fmla="*/ 2147483646 h 139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569" h="1393">
                  <a:moveTo>
                    <a:pt x="454" y="1392"/>
                  </a:moveTo>
                  <a:cubicBezTo>
                    <a:pt x="410" y="1392"/>
                    <a:pt x="369" y="1368"/>
                    <a:pt x="347" y="1329"/>
                  </a:cubicBezTo>
                  <a:lnTo>
                    <a:pt x="17" y="758"/>
                  </a:lnTo>
                  <a:cubicBezTo>
                    <a:pt x="6" y="739"/>
                    <a:pt x="0" y="718"/>
                    <a:pt x="0" y="696"/>
                  </a:cubicBezTo>
                  <a:cubicBezTo>
                    <a:pt x="0" y="674"/>
                    <a:pt x="6" y="653"/>
                    <a:pt x="17" y="634"/>
                  </a:cubicBezTo>
                  <a:lnTo>
                    <a:pt x="347" y="62"/>
                  </a:lnTo>
                  <a:cubicBezTo>
                    <a:pt x="369" y="24"/>
                    <a:pt x="410" y="0"/>
                    <a:pt x="454" y="0"/>
                  </a:cubicBezTo>
                  <a:lnTo>
                    <a:pt x="1114" y="0"/>
                  </a:lnTo>
                  <a:cubicBezTo>
                    <a:pt x="1158" y="0"/>
                    <a:pt x="1199" y="24"/>
                    <a:pt x="1222" y="62"/>
                  </a:cubicBezTo>
                  <a:lnTo>
                    <a:pt x="1552" y="634"/>
                  </a:lnTo>
                  <a:cubicBezTo>
                    <a:pt x="1562" y="653"/>
                    <a:pt x="1568" y="674"/>
                    <a:pt x="1568" y="696"/>
                  </a:cubicBezTo>
                  <a:cubicBezTo>
                    <a:pt x="1568" y="718"/>
                    <a:pt x="1563" y="739"/>
                    <a:pt x="1552" y="758"/>
                  </a:cubicBezTo>
                  <a:lnTo>
                    <a:pt x="1222" y="1330"/>
                  </a:lnTo>
                  <a:cubicBezTo>
                    <a:pt x="1200" y="1368"/>
                    <a:pt x="1159" y="1392"/>
                    <a:pt x="1114" y="1392"/>
                  </a:cubicBezTo>
                  <a:lnTo>
                    <a:pt x="454" y="1392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00" dirty="0">
                <a:solidFill>
                  <a:schemeClr val="bg1"/>
                </a:solidFill>
              </a:endParaRPr>
            </a:p>
          </p:txBody>
        </p:sp>
        <p:sp>
          <p:nvSpPr>
            <p:cNvPr id="31" name="TextBox 46">
              <a:extLst>
                <a:ext uri="{FF2B5EF4-FFF2-40B4-BE49-F238E27FC236}">
                  <a16:creationId xmlns:a16="http://schemas.microsoft.com/office/drawing/2014/main" id="{364BD476-1B5E-4151-A09E-1FE081683D88}"/>
                </a:ext>
              </a:extLst>
            </p:cNvPr>
            <p:cNvSpPr txBox="1"/>
            <p:nvPr/>
          </p:nvSpPr>
          <p:spPr>
            <a:xfrm>
              <a:off x="5030359" y="5581297"/>
              <a:ext cx="2012013" cy="36933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Barlow Condensed Medium" pitchFamily="2" charset="77"/>
                  <a:ea typeface="League Spartan" charset="0"/>
                  <a:cs typeface="Poppins SemiBold" pitchFamily="2" charset="77"/>
                </a:rPr>
                <a:t>COMPONENTE</a:t>
              </a:r>
              <a:r>
                <a:rPr lang="en-US" sz="1800" dirty="0">
                  <a:solidFill>
                    <a:schemeClr val="bg1"/>
                  </a:solidFill>
                  <a:latin typeface="Barlow Condensed Medium" pitchFamily="2" charset="77"/>
                  <a:ea typeface="League Spartan" charset="0"/>
                  <a:cs typeface="Poppins SemiBold" pitchFamily="2" charset="77"/>
                </a:rPr>
                <a:t> 1</a:t>
              </a:r>
            </a:p>
          </p:txBody>
        </p:sp>
      </p:grpSp>
      <p:pic>
        <p:nvPicPr>
          <p:cNvPr id="53" name="Imagen 52">
            <a:extLst>
              <a:ext uri="{FF2B5EF4-FFF2-40B4-BE49-F238E27FC236}">
                <a16:creationId xmlns:a16="http://schemas.microsoft.com/office/drawing/2014/main" id="{28383B9E-9C1B-A5B7-19AE-0D3C3FD0EF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077"/>
          <a:stretch/>
        </p:blipFill>
        <p:spPr>
          <a:xfrm>
            <a:off x="7556221" y="4555855"/>
            <a:ext cx="1892445" cy="14017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04E6FFEF-5EE8-603C-61BB-0F3C0B601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385" y="3380096"/>
            <a:ext cx="1737747" cy="14416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CDAFF2C-39C4-60DA-1B2E-5B9E22C89DE3}"/>
              </a:ext>
            </a:extLst>
          </p:cNvPr>
          <p:cNvSpPr/>
          <p:nvPr/>
        </p:nvSpPr>
        <p:spPr>
          <a:xfrm>
            <a:off x="3340459" y="835351"/>
            <a:ext cx="4917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anose="00000606000000000000" pitchFamily="2" charset="0"/>
              </a:rPr>
              <a:t>Bioseguridad interna y externa</a:t>
            </a:r>
            <a:endParaRPr lang="es-EC" sz="2000" b="1" kern="1200" dirty="0">
              <a:solidFill>
                <a:srgbClr val="000000">
                  <a:lumMod val="65000"/>
                  <a:lumOff val="35000"/>
                </a:srgbClr>
              </a:solidFill>
              <a:latin typeface="Barlow Condensed Medium" panose="00000606000000000000" pitchFamily="2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D751766-BBD7-D5B2-C9D3-0F4F3C964848}"/>
              </a:ext>
            </a:extLst>
          </p:cNvPr>
          <p:cNvSpPr/>
          <p:nvPr/>
        </p:nvSpPr>
        <p:spPr>
          <a:xfrm>
            <a:off x="277514" y="1368669"/>
            <a:ext cx="49177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800" b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anose="00000606000000000000" pitchFamily="2" charset="0"/>
              </a:rPr>
              <a:t>267 Notificaciones sanitarias atendidas 2023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A32E344-725F-FAD2-844C-8E5E95E683BE}"/>
              </a:ext>
            </a:extLst>
          </p:cNvPr>
          <p:cNvSpPr txBox="1"/>
          <p:nvPr/>
        </p:nvSpPr>
        <p:spPr>
          <a:xfrm>
            <a:off x="6320998" y="1372238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s-ES" sz="1800" b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anose="00000606000000000000" pitchFamily="2" charset="0"/>
              </a:rPr>
              <a:t>642 Operativos de control ejecutados 2023</a:t>
            </a:r>
            <a:endParaRPr lang="en-US" dirty="0">
              <a:latin typeface="Barlow Condensed Medium" panose="00000606000000000000" pitchFamily="2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1041A3E-5D5A-CE10-8D23-70F8A43E9E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635"/>
          <a:stretch/>
        </p:blipFill>
        <p:spPr>
          <a:xfrm>
            <a:off x="5243386" y="1721803"/>
            <a:ext cx="1656237" cy="14552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591477F-6A25-D243-B761-39720E9903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0210" y="1871209"/>
            <a:ext cx="4239920" cy="241384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80CB795-67C2-0797-8288-2723846477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0361"/>
          <a:stretch/>
        </p:blipFill>
        <p:spPr>
          <a:xfrm>
            <a:off x="9639025" y="4565794"/>
            <a:ext cx="1890932" cy="14017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F5F04EC-D639-1448-B3ED-C5B46E74A2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870" y="1871209"/>
            <a:ext cx="4040291" cy="242847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79F3E6A-17BA-ACA8-3ACE-9A29F1F910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9412" y="4432891"/>
            <a:ext cx="2552529" cy="198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978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6D4D1425-4473-CEE9-3F67-1F2952534A64}"/>
              </a:ext>
            </a:extLst>
          </p:cNvPr>
          <p:cNvGrpSpPr/>
          <p:nvPr/>
        </p:nvGrpSpPr>
        <p:grpSpPr>
          <a:xfrm>
            <a:off x="1391278" y="4482548"/>
            <a:ext cx="1974718" cy="616227"/>
            <a:chOff x="8036074" y="1138206"/>
            <a:chExt cx="2012013" cy="74147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A68D3A93-52AE-BDF5-4C1A-00061964A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6074" y="1138206"/>
              <a:ext cx="2012013" cy="741478"/>
            </a:xfrm>
            <a:custGeom>
              <a:avLst/>
              <a:gdLst>
                <a:gd name="T0" fmla="*/ 2147483646 w 1569"/>
                <a:gd name="T1" fmla="*/ 2147483646 h 1393"/>
                <a:gd name="T2" fmla="*/ 2147483646 w 1569"/>
                <a:gd name="T3" fmla="*/ 2147483646 h 1393"/>
                <a:gd name="T4" fmla="*/ 2147483646 w 1569"/>
                <a:gd name="T5" fmla="*/ 2147483646 h 1393"/>
                <a:gd name="T6" fmla="*/ 0 w 1569"/>
                <a:gd name="T7" fmla="*/ 2147483646 h 1393"/>
                <a:gd name="T8" fmla="*/ 2147483646 w 1569"/>
                <a:gd name="T9" fmla="*/ 2147483646 h 1393"/>
                <a:gd name="T10" fmla="*/ 2147483646 w 1569"/>
                <a:gd name="T11" fmla="*/ 2147483646 h 1393"/>
                <a:gd name="T12" fmla="*/ 2147483646 w 1569"/>
                <a:gd name="T13" fmla="*/ 0 h 1393"/>
                <a:gd name="T14" fmla="*/ 2147483646 w 1569"/>
                <a:gd name="T15" fmla="*/ 0 h 1393"/>
                <a:gd name="T16" fmla="*/ 2147483646 w 1569"/>
                <a:gd name="T17" fmla="*/ 2147483646 h 1393"/>
                <a:gd name="T18" fmla="*/ 2147483646 w 1569"/>
                <a:gd name="T19" fmla="*/ 2147483646 h 1393"/>
                <a:gd name="T20" fmla="*/ 2147483646 w 1569"/>
                <a:gd name="T21" fmla="*/ 2147483646 h 1393"/>
                <a:gd name="T22" fmla="*/ 2147483646 w 1569"/>
                <a:gd name="T23" fmla="*/ 2147483646 h 1393"/>
                <a:gd name="T24" fmla="*/ 2147483646 w 1569"/>
                <a:gd name="T25" fmla="*/ 2147483646 h 1393"/>
                <a:gd name="T26" fmla="*/ 2147483646 w 1569"/>
                <a:gd name="T27" fmla="*/ 2147483646 h 1393"/>
                <a:gd name="T28" fmla="*/ 2147483646 w 1569"/>
                <a:gd name="T29" fmla="*/ 2147483646 h 139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569" h="1393">
                  <a:moveTo>
                    <a:pt x="454" y="1392"/>
                  </a:moveTo>
                  <a:cubicBezTo>
                    <a:pt x="410" y="1392"/>
                    <a:pt x="369" y="1368"/>
                    <a:pt x="347" y="1329"/>
                  </a:cubicBezTo>
                  <a:lnTo>
                    <a:pt x="17" y="758"/>
                  </a:lnTo>
                  <a:cubicBezTo>
                    <a:pt x="6" y="739"/>
                    <a:pt x="0" y="718"/>
                    <a:pt x="0" y="696"/>
                  </a:cubicBezTo>
                  <a:cubicBezTo>
                    <a:pt x="0" y="674"/>
                    <a:pt x="6" y="653"/>
                    <a:pt x="17" y="634"/>
                  </a:cubicBezTo>
                  <a:lnTo>
                    <a:pt x="347" y="62"/>
                  </a:lnTo>
                  <a:cubicBezTo>
                    <a:pt x="369" y="24"/>
                    <a:pt x="410" y="0"/>
                    <a:pt x="454" y="0"/>
                  </a:cubicBezTo>
                  <a:lnTo>
                    <a:pt x="1114" y="0"/>
                  </a:lnTo>
                  <a:cubicBezTo>
                    <a:pt x="1158" y="0"/>
                    <a:pt x="1199" y="24"/>
                    <a:pt x="1222" y="62"/>
                  </a:cubicBezTo>
                  <a:lnTo>
                    <a:pt x="1552" y="634"/>
                  </a:lnTo>
                  <a:cubicBezTo>
                    <a:pt x="1562" y="653"/>
                    <a:pt x="1568" y="674"/>
                    <a:pt x="1568" y="696"/>
                  </a:cubicBezTo>
                  <a:cubicBezTo>
                    <a:pt x="1568" y="718"/>
                    <a:pt x="1563" y="739"/>
                    <a:pt x="1552" y="758"/>
                  </a:cubicBezTo>
                  <a:lnTo>
                    <a:pt x="1222" y="1330"/>
                  </a:lnTo>
                  <a:cubicBezTo>
                    <a:pt x="1200" y="1368"/>
                    <a:pt x="1159" y="1392"/>
                    <a:pt x="1114" y="1392"/>
                  </a:cubicBezTo>
                  <a:lnTo>
                    <a:pt x="454" y="1392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6">
              <a:extLst>
                <a:ext uri="{FF2B5EF4-FFF2-40B4-BE49-F238E27FC236}">
                  <a16:creationId xmlns:a16="http://schemas.microsoft.com/office/drawing/2014/main" id="{F4F822A4-A80D-5BA8-F986-BC6DA5C0A206}"/>
                </a:ext>
              </a:extLst>
            </p:cNvPr>
            <p:cNvSpPr txBox="1"/>
            <p:nvPr/>
          </p:nvSpPr>
          <p:spPr>
            <a:xfrm>
              <a:off x="8036074" y="1241140"/>
              <a:ext cx="2012013" cy="44440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1600" dirty="0" err="1">
                  <a:solidFill>
                    <a:schemeClr val="bg1"/>
                  </a:solidFill>
                  <a:latin typeface="Barlow Condensed Medium" pitchFamily="2" charset="77"/>
                  <a:ea typeface="League Spartan" charset="0"/>
                  <a:cs typeface="Poppins SemiBold" pitchFamily="2" charset="77"/>
                </a:rPr>
                <a:t>COMPONENTE</a:t>
              </a:r>
              <a:r>
                <a:rPr lang="en-US" sz="1800" dirty="0">
                  <a:solidFill>
                    <a:schemeClr val="bg1"/>
                  </a:solidFill>
                  <a:latin typeface="Barlow Condensed Medium" pitchFamily="2" charset="77"/>
                  <a:ea typeface="League Spartan" charset="0"/>
                  <a:cs typeface="Poppins SemiBold" pitchFamily="2" charset="77"/>
                </a:rPr>
                <a:t> 2</a:t>
              </a:r>
            </a:p>
          </p:txBody>
        </p:sp>
      </p:grpSp>
      <p:sp>
        <p:nvSpPr>
          <p:cNvPr id="6" name="Rectángulo 5">
            <a:extLst>
              <a:ext uri="{FF2B5EF4-FFF2-40B4-BE49-F238E27FC236}">
                <a16:creationId xmlns:a16="http://schemas.microsoft.com/office/drawing/2014/main" id="{4174D0FF-CB9E-3636-580B-A7083383C01C}"/>
              </a:ext>
            </a:extLst>
          </p:cNvPr>
          <p:cNvSpPr/>
          <p:nvPr/>
        </p:nvSpPr>
        <p:spPr>
          <a:xfrm>
            <a:off x="1213250" y="300836"/>
            <a:ext cx="89551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itchFamily="2" charset="77"/>
              </a:rPr>
              <a:t>Proyecto de Protección Zoosanitaria del Ecuador - </a:t>
            </a:r>
            <a:r>
              <a:rPr lang="es-ES" sz="2400" b="1" kern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itchFamily="2" charset="77"/>
              </a:rPr>
              <a:t>PROZEC</a:t>
            </a:r>
            <a:endParaRPr lang="es-EC" sz="2400" b="1" kern="1200" dirty="0">
              <a:solidFill>
                <a:srgbClr val="000000">
                  <a:lumMod val="65000"/>
                  <a:lumOff val="35000"/>
                </a:srgbClr>
              </a:solidFill>
              <a:latin typeface="Barlow Condensed Medium" pitchFamily="2" charset="77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3B97DD7-98A0-926D-EF0A-17FD023BE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945" y="2091330"/>
            <a:ext cx="2697365" cy="15172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5E4CDB6-221F-129C-CAD6-B6D613FC9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174" y="2091330"/>
            <a:ext cx="2695711" cy="1515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3E4E2F9-47A4-EFCD-A45B-4A622D2D32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2028" y="2089662"/>
            <a:ext cx="2697366" cy="15172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A0746004-B12F-A523-BE88-41E20F4ED48B}"/>
              </a:ext>
            </a:extLst>
          </p:cNvPr>
          <p:cNvSpPr txBox="1"/>
          <p:nvPr/>
        </p:nvSpPr>
        <p:spPr>
          <a:xfrm>
            <a:off x="3872398" y="3829431"/>
            <a:ext cx="6636996" cy="206210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lvl="1"/>
            <a:r>
              <a:rPr lang="es-EC" sz="1600" dirty="0">
                <a:solidFill>
                  <a:schemeClr val="bg1"/>
                </a:solidFill>
                <a:latin typeface="Barlow Condensed Medium" pitchFamily="2" charset="77"/>
              </a:rPr>
              <a:t>183 Pre certificados zoosanitarios de exportación emitidos a los siguientes productos y destinos:</a:t>
            </a:r>
          </a:p>
          <a:p>
            <a:pPr lvl="1"/>
            <a:endParaRPr lang="es-EC" sz="1600" dirty="0">
              <a:solidFill>
                <a:schemeClr val="bg1"/>
              </a:solidFill>
              <a:latin typeface="Barlow Condensed Medium" pitchFamily="2" charset="77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  <a:latin typeface="Barlow Condensed Medium" pitchFamily="2" charset="77"/>
              </a:rPr>
              <a:t>Juguetes canino (EEUU)</a:t>
            </a:r>
            <a:endParaRPr lang="es-EC" sz="1600" dirty="0">
              <a:solidFill>
                <a:schemeClr val="bg1"/>
              </a:solidFill>
              <a:latin typeface="Barlow Condensed Medium" pitchFamily="2" charset="77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  <a:latin typeface="Barlow Condensed Medium" pitchFamily="2" charset="77"/>
              </a:rPr>
              <a:t>Cuero terminado, Cuero y pieles de bovino </a:t>
            </a:r>
            <a:r>
              <a:rPr lang="es-ES" sz="1600" dirty="0" err="1">
                <a:solidFill>
                  <a:schemeClr val="bg1"/>
                </a:solidFill>
                <a:latin typeface="Barlow Condensed Medium" pitchFamily="2" charset="77"/>
              </a:rPr>
              <a:t>wet</a:t>
            </a:r>
            <a:r>
              <a:rPr lang="es-ES" sz="1600" dirty="0">
                <a:solidFill>
                  <a:schemeClr val="bg1"/>
                </a:solidFill>
                <a:latin typeface="Barlow Condensed Medium" pitchFamily="2" charset="77"/>
              </a:rPr>
              <a:t> blue (China, India, El Salvador, República Dominicana, Guatemala y EEUU)</a:t>
            </a:r>
            <a:endParaRPr lang="es-EC" sz="1600" dirty="0">
              <a:solidFill>
                <a:schemeClr val="bg1"/>
              </a:solidFill>
              <a:latin typeface="Barlow Condensed Medium" pitchFamily="2" charset="77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  <a:latin typeface="Barlow Condensed Medium" pitchFamily="2" charset="77"/>
              </a:rPr>
              <a:t>Gelatina (Chile Bolivia Perú y EEUU)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  <a:latin typeface="Barlow Condensed Medium" pitchFamily="2" charset="77"/>
              </a:rPr>
              <a:t>Helados con contenido lácteo (EEUU)</a:t>
            </a:r>
            <a:endParaRPr lang="es-EC" sz="1600" dirty="0">
              <a:solidFill>
                <a:schemeClr val="bg1"/>
              </a:solidFill>
              <a:latin typeface="Barlow Condensed Medium" pitchFamily="2" charset="77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96E201ED-1DE8-C889-3526-E12A626DF39B}"/>
              </a:ext>
            </a:extLst>
          </p:cNvPr>
          <p:cNvSpPr/>
          <p:nvPr/>
        </p:nvSpPr>
        <p:spPr>
          <a:xfrm>
            <a:off x="3231938" y="1010097"/>
            <a:ext cx="49177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800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itchFamily="2" charset="77"/>
              </a:rPr>
              <a:t>Apertura zoosanitaria para exportación</a:t>
            </a:r>
          </a:p>
          <a:p>
            <a:pPr algn="ctr"/>
            <a:endParaRPr lang="es-EC" sz="1800" kern="1200" dirty="0">
              <a:solidFill>
                <a:srgbClr val="000000">
                  <a:lumMod val="65000"/>
                  <a:lumOff val="35000"/>
                </a:srgbClr>
              </a:solidFill>
              <a:latin typeface="Barlow Condensed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17905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4154DE0F-0DDA-4B57-BC07-208978C8C992}"/>
              </a:ext>
            </a:extLst>
          </p:cNvPr>
          <p:cNvSpPr/>
          <p:nvPr/>
        </p:nvSpPr>
        <p:spPr>
          <a:xfrm>
            <a:off x="1293875" y="223330"/>
            <a:ext cx="82494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anose="00000606000000000000" pitchFamily="2" charset="0"/>
              </a:rPr>
              <a:t>Proyecto de Protección Zoosanitaria del Ecuador - </a:t>
            </a:r>
            <a:r>
              <a:rPr lang="es-ES" sz="2800" b="1" kern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anose="00000606000000000000" pitchFamily="2" charset="0"/>
              </a:rPr>
              <a:t>PROZEC</a:t>
            </a:r>
            <a:endParaRPr lang="es-EC" sz="2800" b="1" kern="1200" dirty="0">
              <a:solidFill>
                <a:srgbClr val="000000">
                  <a:lumMod val="65000"/>
                  <a:lumOff val="35000"/>
                </a:srgbClr>
              </a:solidFill>
              <a:latin typeface="Barlow Condensed Medium" panose="00000606000000000000" pitchFamily="2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41C59EEE-82B5-4E20-A955-6C12CB32B10D}"/>
              </a:ext>
            </a:extLst>
          </p:cNvPr>
          <p:cNvGrpSpPr/>
          <p:nvPr/>
        </p:nvGrpSpPr>
        <p:grpSpPr>
          <a:xfrm>
            <a:off x="8449769" y="1432692"/>
            <a:ext cx="1901409" cy="523220"/>
            <a:chOff x="9370005" y="3321532"/>
            <a:chExt cx="2174216" cy="555482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46FAE12C-80BE-49F0-995B-CE41D6ECE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0005" y="3321532"/>
              <a:ext cx="2174216" cy="555482"/>
            </a:xfrm>
            <a:custGeom>
              <a:avLst/>
              <a:gdLst>
                <a:gd name="T0" fmla="*/ 2147483646 w 1569"/>
                <a:gd name="T1" fmla="*/ 2147483646 h 1393"/>
                <a:gd name="T2" fmla="*/ 2147483646 w 1569"/>
                <a:gd name="T3" fmla="*/ 2147483646 h 1393"/>
                <a:gd name="T4" fmla="*/ 2147483646 w 1569"/>
                <a:gd name="T5" fmla="*/ 2147483646 h 1393"/>
                <a:gd name="T6" fmla="*/ 0 w 1569"/>
                <a:gd name="T7" fmla="*/ 2147483646 h 1393"/>
                <a:gd name="T8" fmla="*/ 2147483646 w 1569"/>
                <a:gd name="T9" fmla="*/ 2147483646 h 1393"/>
                <a:gd name="T10" fmla="*/ 2147483646 w 1569"/>
                <a:gd name="T11" fmla="*/ 2147483646 h 1393"/>
                <a:gd name="T12" fmla="*/ 2147483646 w 1569"/>
                <a:gd name="T13" fmla="*/ 0 h 1393"/>
                <a:gd name="T14" fmla="*/ 2147483646 w 1569"/>
                <a:gd name="T15" fmla="*/ 0 h 1393"/>
                <a:gd name="T16" fmla="*/ 2147483646 w 1569"/>
                <a:gd name="T17" fmla="*/ 2147483646 h 1393"/>
                <a:gd name="T18" fmla="*/ 2147483646 w 1569"/>
                <a:gd name="T19" fmla="*/ 2147483646 h 1393"/>
                <a:gd name="T20" fmla="*/ 2147483646 w 1569"/>
                <a:gd name="T21" fmla="*/ 2147483646 h 1393"/>
                <a:gd name="T22" fmla="*/ 2147483646 w 1569"/>
                <a:gd name="T23" fmla="*/ 2147483646 h 1393"/>
                <a:gd name="T24" fmla="*/ 2147483646 w 1569"/>
                <a:gd name="T25" fmla="*/ 2147483646 h 1393"/>
                <a:gd name="T26" fmla="*/ 2147483646 w 1569"/>
                <a:gd name="T27" fmla="*/ 2147483646 h 1393"/>
                <a:gd name="T28" fmla="*/ 2147483646 w 1569"/>
                <a:gd name="T29" fmla="*/ 2147483646 h 139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569" h="1393">
                  <a:moveTo>
                    <a:pt x="454" y="1392"/>
                  </a:moveTo>
                  <a:cubicBezTo>
                    <a:pt x="410" y="1392"/>
                    <a:pt x="369" y="1368"/>
                    <a:pt x="347" y="1329"/>
                  </a:cubicBezTo>
                  <a:lnTo>
                    <a:pt x="17" y="758"/>
                  </a:lnTo>
                  <a:cubicBezTo>
                    <a:pt x="6" y="739"/>
                    <a:pt x="0" y="718"/>
                    <a:pt x="0" y="696"/>
                  </a:cubicBezTo>
                  <a:cubicBezTo>
                    <a:pt x="0" y="674"/>
                    <a:pt x="6" y="653"/>
                    <a:pt x="17" y="634"/>
                  </a:cubicBezTo>
                  <a:lnTo>
                    <a:pt x="347" y="62"/>
                  </a:lnTo>
                  <a:cubicBezTo>
                    <a:pt x="369" y="24"/>
                    <a:pt x="410" y="0"/>
                    <a:pt x="454" y="0"/>
                  </a:cubicBezTo>
                  <a:lnTo>
                    <a:pt x="1114" y="0"/>
                  </a:lnTo>
                  <a:cubicBezTo>
                    <a:pt x="1158" y="0"/>
                    <a:pt x="1199" y="24"/>
                    <a:pt x="1222" y="62"/>
                  </a:cubicBezTo>
                  <a:lnTo>
                    <a:pt x="1552" y="634"/>
                  </a:lnTo>
                  <a:cubicBezTo>
                    <a:pt x="1562" y="653"/>
                    <a:pt x="1568" y="674"/>
                    <a:pt x="1568" y="696"/>
                  </a:cubicBezTo>
                  <a:cubicBezTo>
                    <a:pt x="1568" y="718"/>
                    <a:pt x="1563" y="739"/>
                    <a:pt x="1552" y="758"/>
                  </a:cubicBezTo>
                  <a:lnTo>
                    <a:pt x="1222" y="1330"/>
                  </a:lnTo>
                  <a:cubicBezTo>
                    <a:pt x="1200" y="1368"/>
                    <a:pt x="1159" y="1392"/>
                    <a:pt x="1114" y="1392"/>
                  </a:cubicBezTo>
                  <a:lnTo>
                    <a:pt x="454" y="1392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46">
              <a:extLst>
                <a:ext uri="{FF2B5EF4-FFF2-40B4-BE49-F238E27FC236}">
                  <a16:creationId xmlns:a16="http://schemas.microsoft.com/office/drawing/2014/main" id="{DBE70D09-91A8-4071-B525-A3B7EDBA4D5F}"/>
                </a:ext>
              </a:extLst>
            </p:cNvPr>
            <p:cNvSpPr txBox="1"/>
            <p:nvPr/>
          </p:nvSpPr>
          <p:spPr>
            <a:xfrm>
              <a:off x="9451107" y="3442920"/>
              <a:ext cx="2012012" cy="294079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1200" dirty="0" err="1">
                  <a:solidFill>
                    <a:schemeClr val="bg1"/>
                  </a:solidFill>
                  <a:latin typeface="Barlow Condensed Medium" pitchFamily="2" charset="77"/>
                  <a:ea typeface="League Spartan" charset="0"/>
                  <a:cs typeface="Poppins SemiBold" pitchFamily="2" charset="77"/>
                </a:rPr>
                <a:t>COMPONENTE</a:t>
              </a:r>
              <a:r>
                <a:rPr lang="en-US" sz="1200" dirty="0">
                  <a:solidFill>
                    <a:schemeClr val="bg1"/>
                  </a:solidFill>
                  <a:latin typeface="Barlow Condensed Medium" pitchFamily="2" charset="77"/>
                  <a:ea typeface="League Spartan" charset="0"/>
                  <a:cs typeface="Poppins SemiBold" pitchFamily="2" charset="77"/>
                </a:rPr>
                <a:t> 4</a:t>
              </a: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2090A184-1BC4-4718-9287-E15EB13132A4}"/>
              </a:ext>
            </a:extLst>
          </p:cNvPr>
          <p:cNvGrpSpPr/>
          <p:nvPr/>
        </p:nvGrpSpPr>
        <p:grpSpPr>
          <a:xfrm>
            <a:off x="2033598" y="5815046"/>
            <a:ext cx="1759558" cy="575816"/>
            <a:chOff x="9125421" y="3166631"/>
            <a:chExt cx="2012012" cy="74509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0B639C57-CB73-4F7C-B6E3-528CD24A7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5421" y="3166631"/>
              <a:ext cx="2012012" cy="745091"/>
            </a:xfrm>
            <a:custGeom>
              <a:avLst/>
              <a:gdLst>
                <a:gd name="T0" fmla="*/ 2147483646 w 1569"/>
                <a:gd name="T1" fmla="*/ 2147483646 h 1393"/>
                <a:gd name="T2" fmla="*/ 2147483646 w 1569"/>
                <a:gd name="T3" fmla="*/ 2147483646 h 1393"/>
                <a:gd name="T4" fmla="*/ 2147483646 w 1569"/>
                <a:gd name="T5" fmla="*/ 2147483646 h 1393"/>
                <a:gd name="T6" fmla="*/ 0 w 1569"/>
                <a:gd name="T7" fmla="*/ 2147483646 h 1393"/>
                <a:gd name="T8" fmla="*/ 2147483646 w 1569"/>
                <a:gd name="T9" fmla="*/ 2147483646 h 1393"/>
                <a:gd name="T10" fmla="*/ 2147483646 w 1569"/>
                <a:gd name="T11" fmla="*/ 2147483646 h 1393"/>
                <a:gd name="T12" fmla="*/ 2147483646 w 1569"/>
                <a:gd name="T13" fmla="*/ 0 h 1393"/>
                <a:gd name="T14" fmla="*/ 2147483646 w 1569"/>
                <a:gd name="T15" fmla="*/ 0 h 1393"/>
                <a:gd name="T16" fmla="*/ 2147483646 w 1569"/>
                <a:gd name="T17" fmla="*/ 2147483646 h 1393"/>
                <a:gd name="T18" fmla="*/ 2147483646 w 1569"/>
                <a:gd name="T19" fmla="*/ 2147483646 h 1393"/>
                <a:gd name="T20" fmla="*/ 2147483646 w 1569"/>
                <a:gd name="T21" fmla="*/ 2147483646 h 1393"/>
                <a:gd name="T22" fmla="*/ 2147483646 w 1569"/>
                <a:gd name="T23" fmla="*/ 2147483646 h 1393"/>
                <a:gd name="T24" fmla="*/ 2147483646 w 1569"/>
                <a:gd name="T25" fmla="*/ 2147483646 h 1393"/>
                <a:gd name="T26" fmla="*/ 2147483646 w 1569"/>
                <a:gd name="T27" fmla="*/ 2147483646 h 1393"/>
                <a:gd name="T28" fmla="*/ 2147483646 w 1569"/>
                <a:gd name="T29" fmla="*/ 2147483646 h 139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569" h="1393">
                  <a:moveTo>
                    <a:pt x="454" y="1392"/>
                  </a:moveTo>
                  <a:cubicBezTo>
                    <a:pt x="410" y="1392"/>
                    <a:pt x="369" y="1368"/>
                    <a:pt x="347" y="1329"/>
                  </a:cubicBezTo>
                  <a:lnTo>
                    <a:pt x="17" y="758"/>
                  </a:lnTo>
                  <a:cubicBezTo>
                    <a:pt x="6" y="739"/>
                    <a:pt x="0" y="718"/>
                    <a:pt x="0" y="696"/>
                  </a:cubicBezTo>
                  <a:cubicBezTo>
                    <a:pt x="0" y="674"/>
                    <a:pt x="6" y="653"/>
                    <a:pt x="17" y="634"/>
                  </a:cubicBezTo>
                  <a:lnTo>
                    <a:pt x="347" y="62"/>
                  </a:lnTo>
                  <a:cubicBezTo>
                    <a:pt x="369" y="24"/>
                    <a:pt x="410" y="0"/>
                    <a:pt x="454" y="0"/>
                  </a:cubicBezTo>
                  <a:lnTo>
                    <a:pt x="1114" y="0"/>
                  </a:lnTo>
                  <a:cubicBezTo>
                    <a:pt x="1158" y="0"/>
                    <a:pt x="1199" y="24"/>
                    <a:pt x="1222" y="62"/>
                  </a:cubicBezTo>
                  <a:lnTo>
                    <a:pt x="1552" y="634"/>
                  </a:lnTo>
                  <a:cubicBezTo>
                    <a:pt x="1562" y="653"/>
                    <a:pt x="1568" y="674"/>
                    <a:pt x="1568" y="696"/>
                  </a:cubicBezTo>
                  <a:cubicBezTo>
                    <a:pt x="1568" y="718"/>
                    <a:pt x="1563" y="739"/>
                    <a:pt x="1552" y="758"/>
                  </a:cubicBezTo>
                  <a:lnTo>
                    <a:pt x="1222" y="1330"/>
                  </a:lnTo>
                  <a:cubicBezTo>
                    <a:pt x="1200" y="1368"/>
                    <a:pt x="1159" y="1392"/>
                    <a:pt x="1114" y="1392"/>
                  </a:cubicBezTo>
                  <a:lnTo>
                    <a:pt x="454" y="1392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0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46">
              <a:extLst>
                <a:ext uri="{FF2B5EF4-FFF2-40B4-BE49-F238E27FC236}">
                  <a16:creationId xmlns:a16="http://schemas.microsoft.com/office/drawing/2014/main" id="{65AB9EAD-0467-4BED-B198-5BA14EFB0DE1}"/>
                </a:ext>
              </a:extLst>
            </p:cNvPr>
            <p:cNvSpPr txBox="1"/>
            <p:nvPr/>
          </p:nvSpPr>
          <p:spPr>
            <a:xfrm>
              <a:off x="9125421" y="3359961"/>
              <a:ext cx="2012012" cy="35843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Barlow Condensed Medium" pitchFamily="2" charset="77"/>
                  <a:ea typeface="League Spartan" charset="0"/>
                  <a:cs typeface="Poppins SemiBold" pitchFamily="2" charset="77"/>
                </a:rPr>
                <a:t>COMPONENTE 3</a:t>
              </a:r>
            </a:p>
          </p:txBody>
        </p:sp>
      </p:grpSp>
      <p:pic>
        <p:nvPicPr>
          <p:cNvPr id="28" name="Imagen 27">
            <a:extLst>
              <a:ext uri="{FF2B5EF4-FFF2-40B4-BE49-F238E27FC236}">
                <a16:creationId xmlns:a16="http://schemas.microsoft.com/office/drawing/2014/main" id="{B3C1AE02-D9FF-A6CF-AD8E-05C3B8A3A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9992" y="3189060"/>
            <a:ext cx="1574719" cy="12723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66C72675-8969-F188-3F96-CEBB381413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858953"/>
              </p:ext>
            </p:extLst>
          </p:nvPr>
        </p:nvGraphicFramePr>
        <p:xfrm>
          <a:off x="653918" y="4706408"/>
          <a:ext cx="4713213" cy="639360"/>
        </p:xfrm>
        <a:graphic>
          <a:graphicData uri="http://schemas.openxmlformats.org/drawingml/2006/table">
            <a:tbl>
              <a:tblPr firstRow="1" firstCol="1" bandRow="1"/>
              <a:tblGrid>
                <a:gridCol w="792352">
                  <a:extLst>
                    <a:ext uri="{9D8B030D-6E8A-4147-A177-3AD203B41FA5}">
                      <a16:colId xmlns:a16="http://schemas.microsoft.com/office/drawing/2014/main" val="4221063429"/>
                    </a:ext>
                  </a:extLst>
                </a:gridCol>
                <a:gridCol w="1033125">
                  <a:extLst>
                    <a:ext uri="{9D8B030D-6E8A-4147-A177-3AD203B41FA5}">
                      <a16:colId xmlns:a16="http://schemas.microsoft.com/office/drawing/2014/main" val="2404869604"/>
                    </a:ext>
                  </a:extLst>
                </a:gridCol>
                <a:gridCol w="734074">
                  <a:extLst>
                    <a:ext uri="{9D8B030D-6E8A-4147-A177-3AD203B41FA5}">
                      <a16:colId xmlns:a16="http://schemas.microsoft.com/office/drawing/2014/main" val="2149230404"/>
                    </a:ext>
                  </a:extLst>
                </a:gridCol>
                <a:gridCol w="985072">
                  <a:extLst>
                    <a:ext uri="{9D8B030D-6E8A-4147-A177-3AD203B41FA5}">
                      <a16:colId xmlns:a16="http://schemas.microsoft.com/office/drawing/2014/main" val="868843496"/>
                    </a:ext>
                  </a:extLst>
                </a:gridCol>
                <a:gridCol w="646150">
                  <a:extLst>
                    <a:ext uri="{9D8B030D-6E8A-4147-A177-3AD203B41FA5}">
                      <a16:colId xmlns:a16="http://schemas.microsoft.com/office/drawing/2014/main" val="1713007776"/>
                    </a:ext>
                  </a:extLst>
                </a:gridCol>
                <a:gridCol w="522440">
                  <a:extLst>
                    <a:ext uri="{9D8B030D-6E8A-4147-A177-3AD203B41FA5}">
                      <a16:colId xmlns:a16="http://schemas.microsoft.com/office/drawing/2014/main" val="1441849980"/>
                    </a:ext>
                  </a:extLst>
                </a:gridCol>
              </a:tblGrid>
              <a:tr h="159840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VACUNACIÓN FIEBRE AFTOSA 2023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519956"/>
                  </a:ext>
                </a:extLst>
              </a:tr>
              <a:tr h="159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PROVINCIA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TUNGURAHUA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COTOPAXI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CHIMBORAZO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PASTAZA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5448847"/>
                  </a:ext>
                </a:extLst>
              </a:tr>
              <a:tr h="159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DOSIS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132.964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258.187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260.321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25.345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676.817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4968350"/>
                  </a:ext>
                </a:extLst>
              </a:tr>
              <a:tr h="159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PREDIOS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19.386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29.835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34.260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1.583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85.064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911865"/>
                  </a:ext>
                </a:extLst>
              </a:tr>
            </a:tbl>
          </a:graphicData>
        </a:graphic>
      </p:graphicFrame>
      <p:sp>
        <p:nvSpPr>
          <p:cNvPr id="14" name="Rectángulo 13">
            <a:extLst>
              <a:ext uri="{FF2B5EF4-FFF2-40B4-BE49-F238E27FC236}">
                <a16:creationId xmlns:a16="http://schemas.microsoft.com/office/drawing/2014/main" id="{7AA2E65E-58CC-6277-3F33-573C7BC52731}"/>
              </a:ext>
            </a:extLst>
          </p:cNvPr>
          <p:cNvSpPr/>
          <p:nvPr/>
        </p:nvSpPr>
        <p:spPr>
          <a:xfrm>
            <a:off x="598121" y="1364984"/>
            <a:ext cx="46305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anose="00000606000000000000" pitchFamily="2" charset="0"/>
              </a:rPr>
              <a:t>Estrategias epidemiológicas de enfermedades con estatus zoosanitario</a:t>
            </a:r>
            <a:endParaRPr lang="es-EC" sz="1600" b="1" kern="1200" dirty="0">
              <a:solidFill>
                <a:srgbClr val="000000">
                  <a:lumMod val="65000"/>
                  <a:lumOff val="35000"/>
                </a:srgbClr>
              </a:solidFill>
              <a:latin typeface="Barlow Condensed Medium" panose="00000606000000000000" pitchFamily="2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7C8DD6DD-9250-979B-56F7-311D98474042}"/>
              </a:ext>
            </a:extLst>
          </p:cNvPr>
          <p:cNvSpPr/>
          <p:nvPr/>
        </p:nvSpPr>
        <p:spPr>
          <a:xfrm>
            <a:off x="7166679" y="2011871"/>
            <a:ext cx="44675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anose="00000606000000000000" pitchFamily="2" charset="0"/>
              </a:rPr>
              <a:t>Estrategias epidemiológicas de enfermedades sin estatus zoosanitario</a:t>
            </a:r>
            <a:endParaRPr lang="es-EC" sz="1600" b="1" kern="1200" dirty="0">
              <a:solidFill>
                <a:srgbClr val="000000">
                  <a:lumMod val="65000"/>
                  <a:lumOff val="35000"/>
                </a:srgbClr>
              </a:solidFill>
              <a:latin typeface="Barlow Condensed Medium" panose="00000606000000000000" pitchFamily="2" charset="0"/>
            </a:endParaRPr>
          </a:p>
        </p:txBody>
      </p:sp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C47773A0-9CA3-FE13-956B-1F026D8C6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383473"/>
              </p:ext>
            </p:extLst>
          </p:nvPr>
        </p:nvGraphicFramePr>
        <p:xfrm>
          <a:off x="7070491" y="5159600"/>
          <a:ext cx="4467591" cy="762000"/>
        </p:xfrm>
        <a:graphic>
          <a:graphicData uri="http://schemas.openxmlformats.org/drawingml/2006/table">
            <a:tbl>
              <a:tblPr firstRow="1" firstCol="1" bandRow="1"/>
              <a:tblGrid>
                <a:gridCol w="724106">
                  <a:extLst>
                    <a:ext uri="{9D8B030D-6E8A-4147-A177-3AD203B41FA5}">
                      <a16:colId xmlns:a16="http://schemas.microsoft.com/office/drawing/2014/main" val="4294122796"/>
                    </a:ext>
                  </a:extLst>
                </a:gridCol>
                <a:gridCol w="937261">
                  <a:extLst>
                    <a:ext uri="{9D8B030D-6E8A-4147-A177-3AD203B41FA5}">
                      <a16:colId xmlns:a16="http://schemas.microsoft.com/office/drawing/2014/main" val="3947965792"/>
                    </a:ext>
                  </a:extLst>
                </a:gridCol>
                <a:gridCol w="704336">
                  <a:extLst>
                    <a:ext uri="{9D8B030D-6E8A-4147-A177-3AD203B41FA5}">
                      <a16:colId xmlns:a16="http://schemas.microsoft.com/office/drawing/2014/main" val="4198728161"/>
                    </a:ext>
                  </a:extLst>
                </a:gridCol>
                <a:gridCol w="883510">
                  <a:extLst>
                    <a:ext uri="{9D8B030D-6E8A-4147-A177-3AD203B41FA5}">
                      <a16:colId xmlns:a16="http://schemas.microsoft.com/office/drawing/2014/main" val="880469648"/>
                    </a:ext>
                  </a:extLst>
                </a:gridCol>
                <a:gridCol w="604864">
                  <a:extLst>
                    <a:ext uri="{9D8B030D-6E8A-4147-A177-3AD203B41FA5}">
                      <a16:colId xmlns:a16="http://schemas.microsoft.com/office/drawing/2014/main" val="3383219714"/>
                    </a:ext>
                  </a:extLst>
                </a:gridCol>
                <a:gridCol w="613514">
                  <a:extLst>
                    <a:ext uri="{9D8B030D-6E8A-4147-A177-3AD203B41FA5}">
                      <a16:colId xmlns:a16="http://schemas.microsoft.com/office/drawing/2014/main" val="1656661160"/>
                    </a:ext>
                  </a:extLst>
                </a:gridCol>
              </a:tblGrid>
              <a:tr h="190500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VACUNACIÓN PESTE PORCINA CLÁSICA 2023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3261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PROVINCIA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TUNGURAHUA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COTOPAXI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CHIMBORAZO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PASTAZA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89702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DOSIS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80.931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154.147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65.349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11.308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311.735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90956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PREDIOS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8.144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16.753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8.158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1.148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000" b="0" i="0" kern="0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34.203</a:t>
                      </a:r>
                      <a:endParaRPr lang="es-EC" sz="1000" b="0" i="0" kern="100" dirty="0">
                        <a:effectLst/>
                        <a:latin typeface="Barlow Condensed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1479547"/>
                  </a:ext>
                </a:extLst>
              </a:tr>
            </a:tbl>
          </a:graphicData>
        </a:graphic>
      </p:graphicFrame>
      <p:pic>
        <p:nvPicPr>
          <p:cNvPr id="30" name="Imagen 29">
            <a:extLst>
              <a:ext uri="{FF2B5EF4-FFF2-40B4-BE49-F238E27FC236}">
                <a16:creationId xmlns:a16="http://schemas.microsoft.com/office/drawing/2014/main" id="{4F957470-537F-859D-997A-ACD70440C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993" y="1949596"/>
            <a:ext cx="1574719" cy="11265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F1B823D-F97D-5D99-0FCB-6FAE98EDB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601" y="2112141"/>
            <a:ext cx="4067553" cy="244485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8AF22C6-E6E9-8EBF-C613-846D0DF6E3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6698" y="2602823"/>
            <a:ext cx="4067552" cy="244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05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68ED1C9E-7C7E-4829-A832-EE6FA28D3C09}"/>
              </a:ext>
            </a:extLst>
          </p:cNvPr>
          <p:cNvSpPr/>
          <p:nvPr/>
        </p:nvSpPr>
        <p:spPr>
          <a:xfrm>
            <a:off x="2348948" y="305222"/>
            <a:ext cx="74941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anose="00000606000000000000" pitchFamily="2" charset="0"/>
              </a:rPr>
              <a:t>Certificaciones emitidas a predios de producción primaria 2023</a:t>
            </a:r>
            <a:endParaRPr lang="es-EC" sz="2400" b="1" kern="1200" dirty="0">
              <a:solidFill>
                <a:srgbClr val="000000">
                  <a:lumMod val="65000"/>
                  <a:lumOff val="35000"/>
                </a:srgbClr>
              </a:solidFill>
              <a:latin typeface="Barlow Condensed Medium" panose="00000606000000000000" pitchFamily="2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C8008EB5-DE3A-4676-6441-94EC698B3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618" y="1736642"/>
            <a:ext cx="4317171" cy="19912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F4173F7-7C76-385E-A25A-0138A7BFA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8443" y="4078101"/>
            <a:ext cx="2279020" cy="17112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6CAF83D-ADFE-4D52-52F2-669950EA0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6151" y="4078102"/>
            <a:ext cx="2214542" cy="17112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08CCFBE-5620-85A8-95E5-A9AE2FFB65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124" y="4394583"/>
            <a:ext cx="5095875" cy="161925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AFD13AD-C5E6-5823-DDB7-B8D8C7FF8B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656" y="1620078"/>
            <a:ext cx="5264573" cy="245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607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">
          <a:extLst>
            <a:ext uri="{FF2B5EF4-FFF2-40B4-BE49-F238E27FC236}">
              <a16:creationId xmlns:a16="http://schemas.microsoft.com/office/drawing/2014/main" id="{93968354-7BD5-49AB-1B1C-44CC471E1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>
            <a:extLst>
              <a:ext uri="{FF2B5EF4-FFF2-40B4-BE49-F238E27FC236}">
                <a16:creationId xmlns:a16="http://schemas.microsoft.com/office/drawing/2014/main" id="{80CAE614-1350-785F-B903-840CC2B16564}"/>
              </a:ext>
            </a:extLst>
          </p:cNvPr>
          <p:cNvSpPr txBox="1"/>
          <p:nvPr/>
        </p:nvSpPr>
        <p:spPr>
          <a:xfrm>
            <a:off x="2499496" y="2459524"/>
            <a:ext cx="7193008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40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UNIDAD </a:t>
            </a:r>
            <a:r>
              <a:rPr lang="es-EC" sz="40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SANIDAD VEGETAL DISTRITAL CHIMBORAZO –TUNGURAHUA- COTOPAXI - PASTAZA</a:t>
            </a:r>
            <a:endParaRPr sz="40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02690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A483198-BF75-57D2-8B7E-1F2FFBD8C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683739"/>
              </p:ext>
            </p:extLst>
          </p:nvPr>
        </p:nvGraphicFramePr>
        <p:xfrm>
          <a:off x="857418" y="1729529"/>
          <a:ext cx="5643932" cy="3200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7178">
                  <a:extLst>
                    <a:ext uri="{9D8B030D-6E8A-4147-A177-3AD203B41FA5}">
                      <a16:colId xmlns:a16="http://schemas.microsoft.com/office/drawing/2014/main" val="418088905"/>
                    </a:ext>
                  </a:extLst>
                </a:gridCol>
                <a:gridCol w="1106754">
                  <a:extLst>
                    <a:ext uri="{9D8B030D-6E8A-4147-A177-3AD203B41FA5}">
                      <a16:colId xmlns:a16="http://schemas.microsoft.com/office/drawing/2014/main" val="4282383797"/>
                    </a:ext>
                  </a:extLst>
                </a:gridCol>
              </a:tblGrid>
              <a:tr h="461315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Barlow Condensed Medium" panose="00000606000000000000" pitchFamily="2" charset="0"/>
                        </a:rPr>
                        <a:t>Indicador</a:t>
                      </a:r>
                      <a:endParaRPr lang="es-EC" sz="1800" dirty="0">
                        <a:latin typeface="Barlow Condensed Medium" panose="00000606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Barlow Condensed Medium" panose="00000606000000000000" pitchFamily="2" charset="0"/>
                        </a:rPr>
                        <a:t>Resultado</a:t>
                      </a:r>
                      <a:endParaRPr lang="es-EC" sz="1800" dirty="0">
                        <a:latin typeface="Barlow Condensed Medium" panose="00000606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093913"/>
                  </a:ext>
                </a:extLst>
              </a:tr>
              <a:tr h="609842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Inspecciones post registro Operadores de Exportación realizadas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Barlow Condensed Medium" panose="00000606000000000000" pitchFamily="2" charset="0"/>
                          <a:ea typeface="+mn-ea"/>
                          <a:cs typeface="+mn-cs"/>
                          <a:sym typeface="Arial"/>
                        </a:rPr>
                        <a:t>550</a:t>
                      </a:r>
                      <a:endParaRPr lang="es-EC" sz="1400" dirty="0">
                        <a:latin typeface="Barlow Condensed Medium" panose="00000606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0451556"/>
                  </a:ext>
                </a:extLst>
              </a:tr>
              <a:tr h="609842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Monitoreos de plagas y cultivos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Barlow Condensed Medium" panose="00000606000000000000" pitchFamily="2" charset="0"/>
                        </a:rPr>
                        <a:t>2.900</a:t>
                      </a:r>
                      <a:endParaRPr lang="es-EC" sz="1400" dirty="0">
                        <a:latin typeface="Barlow Condensed Medium" panose="00000606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9016344"/>
                  </a:ext>
                </a:extLst>
              </a:tr>
              <a:tr h="609842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Operadores de importación y material propagativo inspeccionados (viveros)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Barlow Condensed Medium" panose="00000606000000000000" pitchFamily="2" charset="0"/>
                        </a:rPr>
                        <a:t>312</a:t>
                      </a:r>
                      <a:endParaRPr lang="es-EC" sz="1400" dirty="0">
                        <a:latin typeface="Barlow Condensed Medium" panose="00000606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757173"/>
                  </a:ext>
                </a:extLst>
              </a:tr>
              <a:tr h="90956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Capacitación en temas de manejo y control de plagas reglamentadas y de importancia económica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Barlow Condensed Medium" panose="00000606000000000000" pitchFamily="2" charset="0"/>
                        </a:rPr>
                        <a:t>48/1.200</a:t>
                      </a:r>
                      <a:endParaRPr lang="es-EC" sz="1400" dirty="0">
                        <a:latin typeface="Barlow Condensed Medium" panose="00000606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7316652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6589864D-6D4C-A570-488C-364F9E380A81}"/>
              </a:ext>
            </a:extLst>
          </p:cNvPr>
          <p:cNvSpPr txBox="1"/>
          <p:nvPr/>
        </p:nvSpPr>
        <p:spPr>
          <a:xfrm>
            <a:off x="1049428" y="4978949"/>
            <a:ext cx="5317581" cy="912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s-EC" sz="1600" dirty="0">
                <a:solidFill>
                  <a:srgbClr val="000000"/>
                </a:solidFill>
                <a:effectLst/>
                <a:latin typeface="Barlow Condensed Medium" panose="00000606000000000000" pitchFamily="2" charset="0"/>
                <a:ea typeface="Times New Roman" panose="02020603050405020304" pitchFamily="18" charset="0"/>
              </a:rPr>
              <a:t>En el 2023 se exportaron </a:t>
            </a:r>
            <a:r>
              <a:rPr lang="es-EC" sz="1600" b="1" dirty="0">
                <a:solidFill>
                  <a:srgbClr val="000000"/>
                </a:solidFill>
                <a:effectLst/>
                <a:latin typeface="Barlow Condensed Medium" panose="00000606000000000000" pitchFamily="2" charset="0"/>
                <a:ea typeface="Times New Roman" panose="02020603050405020304" pitchFamily="18" charset="0"/>
              </a:rPr>
              <a:t>6</a:t>
            </a:r>
            <a:r>
              <a:rPr lang="es-EC" sz="1600" b="1" dirty="0">
                <a:latin typeface="Barlow Condensed Medium" panose="00000606000000000000" pitchFamily="2" charset="0"/>
                <a:ea typeface="Times New Roman" panose="02020603050405020304" pitchFamily="18" charset="0"/>
              </a:rPr>
              <a:t>.</a:t>
            </a:r>
            <a:r>
              <a:rPr lang="es-EC" sz="1600" b="1" dirty="0">
                <a:solidFill>
                  <a:srgbClr val="000000"/>
                </a:solidFill>
                <a:effectLst/>
                <a:latin typeface="Barlow Condensed Medium" panose="00000606000000000000" pitchFamily="2" charset="0"/>
                <a:ea typeface="Times New Roman" panose="02020603050405020304" pitchFamily="18" charset="0"/>
              </a:rPr>
              <a:t>147,45 toneladas </a:t>
            </a:r>
            <a:r>
              <a:rPr lang="es-EC" sz="1600" dirty="0">
                <a:solidFill>
                  <a:srgbClr val="000000"/>
                </a:solidFill>
                <a:effectLst/>
                <a:latin typeface="Barlow Condensed Medium" panose="00000606000000000000" pitchFamily="2" charset="0"/>
                <a:ea typeface="Times New Roman" panose="02020603050405020304" pitchFamily="18" charset="0"/>
              </a:rPr>
              <a:t>de  tomate de árbol, naranjilla, tara, pitahaya, cacao, pallets de madera, balsa, madera contrachapada, </a:t>
            </a:r>
            <a:r>
              <a:rPr lang="es-EC" sz="1600" dirty="0">
                <a:latin typeface="Barlow Condensed Medium" panose="00000606000000000000" pitchFamily="2" charset="0"/>
                <a:ea typeface="Times New Roman" panose="02020603050405020304" pitchFamily="18" charset="0"/>
              </a:rPr>
              <a:t>banano y </a:t>
            </a:r>
            <a:r>
              <a:rPr lang="es-EC" sz="1600" dirty="0">
                <a:solidFill>
                  <a:srgbClr val="000000"/>
                </a:solidFill>
                <a:effectLst/>
                <a:latin typeface="Barlow Condensed Medium" panose="00000606000000000000" pitchFamily="2" charset="0"/>
                <a:ea typeface="Times New Roman" panose="02020603050405020304" pitchFamily="18" charset="0"/>
              </a:rPr>
              <a:t>ornamentales</a:t>
            </a:r>
            <a:endParaRPr lang="es-EC" sz="1600" dirty="0">
              <a:effectLst/>
              <a:latin typeface="Barlow Condensed Medium" panose="00000606000000000000" pitchFamily="2" charset="0"/>
              <a:ea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3787B19-0343-4ABA-FDD4-0225307ED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218" y="2795868"/>
            <a:ext cx="2543332" cy="190749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FD8E5D4-D279-79C0-3408-E5B461D8C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4547" y="3464293"/>
            <a:ext cx="2117065" cy="208864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367043B-1680-88AD-C2D7-F2022856C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1729529"/>
            <a:ext cx="2373987" cy="192688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656BB13-A4C0-EA90-3678-D50FC30E8898}"/>
              </a:ext>
            </a:extLst>
          </p:cNvPr>
          <p:cNvSpPr txBox="1"/>
          <p:nvPr/>
        </p:nvSpPr>
        <p:spPr>
          <a:xfrm>
            <a:off x="0" y="674618"/>
            <a:ext cx="4949079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000" b="1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 sz="3200" b="0" dirty="0">
                <a:latin typeface="Barlow Condensed Medium" pitchFamily="2" charset="77"/>
              </a:rPr>
              <a:t>Sanidad Vegetal Zona 3</a:t>
            </a:r>
          </a:p>
        </p:txBody>
      </p:sp>
    </p:spTree>
    <p:extLst>
      <p:ext uri="{BB962C8B-B14F-4D97-AF65-F5344CB8AC3E}">
        <p14:creationId xmlns:p14="http://schemas.microsoft.com/office/powerpoint/2010/main" val="2970245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7E145A5-45EE-D871-2296-89A79929DD4D}"/>
              </a:ext>
            </a:extLst>
          </p:cNvPr>
          <p:cNvSpPr txBox="1"/>
          <p:nvPr/>
        </p:nvSpPr>
        <p:spPr>
          <a:xfrm>
            <a:off x="413061" y="266194"/>
            <a:ext cx="90788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b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anose="00000606000000000000" pitchFamily="2" charset="0"/>
              </a:rPr>
              <a:t>“PROYECTO NACIONAL PARA EL MANEJO Y CONTROL DE SITIOS DE PRODUCCIÓN LIBRES, ÁREAS LIBRES Y/O DE BAJA PREVALENCIA DE MOSCAS DE LA FRUTA EN ECUADOR 2022 – 2025”</a:t>
            </a:r>
            <a:endParaRPr lang="es-EC" sz="2000" b="1" dirty="0">
              <a:latin typeface="Barlow Condensed Black" pitchFamily="2" charset="77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67E5762D-1578-86E5-B2E8-31A9728F8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864750"/>
              </p:ext>
            </p:extLst>
          </p:nvPr>
        </p:nvGraphicFramePr>
        <p:xfrm>
          <a:off x="3364984" y="1433416"/>
          <a:ext cx="5301937" cy="1843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7965">
                  <a:extLst>
                    <a:ext uri="{9D8B030D-6E8A-4147-A177-3AD203B41FA5}">
                      <a16:colId xmlns:a16="http://schemas.microsoft.com/office/drawing/2014/main" val="418088905"/>
                    </a:ext>
                  </a:extLst>
                </a:gridCol>
                <a:gridCol w="3693972">
                  <a:extLst>
                    <a:ext uri="{9D8B030D-6E8A-4147-A177-3AD203B41FA5}">
                      <a16:colId xmlns:a16="http://schemas.microsoft.com/office/drawing/2014/main" val="4282383797"/>
                    </a:ext>
                  </a:extLst>
                </a:gridCol>
              </a:tblGrid>
              <a:tr h="368730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Barlow Condensed Medium" pitchFamily="2" charset="77"/>
                        </a:rPr>
                        <a:t>Número</a:t>
                      </a:r>
                      <a:endParaRPr lang="es-EC" dirty="0">
                        <a:latin typeface="Barlow Condensed Medium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Barlow Condensed Medium" pitchFamily="2" charset="77"/>
                        </a:rPr>
                        <a:t>Evento</a:t>
                      </a:r>
                      <a:endParaRPr lang="es-EC" dirty="0">
                        <a:latin typeface="Barlow Condensed Medium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093913"/>
                  </a:ext>
                </a:extLst>
              </a:tr>
              <a:tr h="36873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</a:rPr>
                        <a:t>5.845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s-EC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Barlow Condensed Medium" pitchFamily="2" charset="77"/>
                          <a:ea typeface="+mn-ea"/>
                          <a:cs typeface="+mn-cs"/>
                          <a:sym typeface="Arial"/>
                        </a:rPr>
                        <a:t>Monitoreos realizados 	en: ALP, ABP, SP, SR, R.</a:t>
                      </a:r>
                      <a:endParaRPr lang="es-EC" dirty="0">
                        <a:latin typeface="Barlow Condensed Medium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451556"/>
                  </a:ext>
                </a:extLst>
              </a:tr>
              <a:tr h="36873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</a:rPr>
                        <a:t>2.015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Barlow Condensed Medium" pitchFamily="2" charset="77"/>
                        </a:rPr>
                        <a:t>Capacitados</a:t>
                      </a:r>
                      <a:endParaRPr lang="es-EC" dirty="0">
                        <a:latin typeface="Barlow Condensed Medium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016344"/>
                  </a:ext>
                </a:extLst>
              </a:tr>
              <a:tr h="36873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</a:rPr>
                        <a:t>270 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Barlow Condensed Medium" pitchFamily="2" charset="77"/>
                        </a:rPr>
                        <a:t>Liberación de ME /ALP (</a:t>
                      </a:r>
                      <a:r>
                        <a:rPr lang="es-ES" i="1" dirty="0" err="1">
                          <a:latin typeface="Barlow Condensed Medium" pitchFamily="2" charset="77"/>
                        </a:rPr>
                        <a:t>Ceratitis</a:t>
                      </a:r>
                      <a:r>
                        <a:rPr lang="es-ES" i="1" dirty="0">
                          <a:latin typeface="Barlow Condensed Medium" pitchFamily="2" charset="77"/>
                        </a:rPr>
                        <a:t> </a:t>
                      </a:r>
                      <a:r>
                        <a:rPr lang="es-ES" i="1" dirty="0" err="1">
                          <a:latin typeface="Barlow Condensed Medium" pitchFamily="2" charset="77"/>
                        </a:rPr>
                        <a:t>capitata</a:t>
                      </a:r>
                      <a:r>
                        <a:rPr lang="es-ES" dirty="0">
                          <a:latin typeface="Barlow Condensed Medium" pitchFamily="2" charset="77"/>
                        </a:rPr>
                        <a:t>)</a:t>
                      </a:r>
                      <a:endParaRPr lang="es-EC" dirty="0">
                        <a:latin typeface="Barlow Condensed Medium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757173"/>
                  </a:ext>
                </a:extLst>
              </a:tr>
              <a:tr h="36873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</a:rPr>
                        <a:t>24,5 ha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Barlow Condensed Medium" pitchFamily="2" charset="77"/>
                        </a:rPr>
                        <a:t>Cultivo de tomate de árbol/EEUU</a:t>
                      </a:r>
                      <a:endParaRPr lang="es-EC" dirty="0">
                        <a:latin typeface="Barlow Condensed Medium" pitchFamily="2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316652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1FF1AEEF-EEA9-9A4B-2693-1AE21D64721F}"/>
              </a:ext>
            </a:extLst>
          </p:cNvPr>
          <p:cNvSpPr txBox="1"/>
          <p:nvPr/>
        </p:nvSpPr>
        <p:spPr>
          <a:xfrm>
            <a:off x="413061" y="3277066"/>
            <a:ext cx="61009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b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anose="00000606000000000000" pitchFamily="2" charset="0"/>
              </a:rPr>
              <a:t>“PROYECTO FOC R4T” </a:t>
            </a: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8DEA4B5A-031C-44F2-E129-296C3356B9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249126"/>
              </p:ext>
            </p:extLst>
          </p:nvPr>
        </p:nvGraphicFramePr>
        <p:xfrm>
          <a:off x="3364985" y="3870886"/>
          <a:ext cx="5301937" cy="1843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7965">
                  <a:extLst>
                    <a:ext uri="{9D8B030D-6E8A-4147-A177-3AD203B41FA5}">
                      <a16:colId xmlns:a16="http://schemas.microsoft.com/office/drawing/2014/main" val="418088905"/>
                    </a:ext>
                  </a:extLst>
                </a:gridCol>
                <a:gridCol w="3693972">
                  <a:extLst>
                    <a:ext uri="{9D8B030D-6E8A-4147-A177-3AD203B41FA5}">
                      <a16:colId xmlns:a16="http://schemas.microsoft.com/office/drawing/2014/main" val="4282383797"/>
                    </a:ext>
                  </a:extLst>
                </a:gridCol>
              </a:tblGrid>
              <a:tr h="36873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Barlow Condensed Medium" pitchFamily="2" charset="77"/>
                        </a:rPr>
                        <a:t>Número</a:t>
                      </a:r>
                      <a:endParaRPr lang="es-EC" sz="1600" dirty="0">
                        <a:latin typeface="Barlow Condensed Medium" pitchFamily="2" charset="7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Barlow Condensed Medium" pitchFamily="2" charset="77"/>
                        </a:rPr>
                        <a:t>Evento</a:t>
                      </a:r>
                      <a:endParaRPr lang="es-EC" sz="1600" dirty="0">
                        <a:latin typeface="Barlow Condensed Medium" pitchFamily="2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2093913"/>
                  </a:ext>
                </a:extLst>
              </a:tr>
              <a:tr h="36873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</a:rPr>
                        <a:t>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s-EC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Barlow Condensed Medium" pitchFamily="2" charset="77"/>
                          <a:ea typeface="+mn-ea"/>
                          <a:cs typeface="+mn-cs"/>
                          <a:sym typeface="Arial"/>
                        </a:rPr>
                        <a:t>Capacitaciones</a:t>
                      </a:r>
                      <a:endParaRPr lang="es-EC" sz="1600" dirty="0">
                        <a:latin typeface="Barlow Condensed Medium" pitchFamily="2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0451556"/>
                  </a:ext>
                </a:extLst>
              </a:tr>
              <a:tr h="36873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</a:rPr>
                        <a:t>1.</a:t>
                      </a:r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</a:rPr>
                        <a:t>218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Barlow Condensed Medium" pitchFamily="2" charset="77"/>
                        </a:rPr>
                        <a:t>Capacitados</a:t>
                      </a:r>
                      <a:endParaRPr lang="es-EC" sz="1600" dirty="0">
                        <a:latin typeface="Barlow Condensed Medium" pitchFamily="2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9016344"/>
                  </a:ext>
                </a:extLst>
              </a:tr>
              <a:tr h="36873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</a:rPr>
                        <a:t>2.097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Barlow Condensed Medium" pitchFamily="2" charset="77"/>
                        </a:rPr>
                        <a:t>Monitoreos de FOC R4T</a:t>
                      </a:r>
                      <a:endParaRPr lang="es-EC" sz="1600" dirty="0">
                        <a:latin typeface="Barlow Condensed Medium" pitchFamily="2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757173"/>
                  </a:ext>
                </a:extLst>
              </a:tr>
              <a:tr h="36873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</a:rPr>
                        <a:t>5</a:t>
                      </a:r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itchFamily="2" charset="77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Barlow Condensed Medium" pitchFamily="2" charset="77"/>
                        </a:rPr>
                        <a:t>Encuestas de Medidas de Bioseguridad</a:t>
                      </a:r>
                      <a:endParaRPr lang="es-EC" sz="1600" dirty="0">
                        <a:latin typeface="Barlow Condensed Medium" pitchFamily="2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7316652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CAA85DEE-D29A-1D25-77D9-095F658853A5}"/>
              </a:ext>
            </a:extLst>
          </p:cNvPr>
          <p:cNvSpPr txBox="1"/>
          <p:nvPr/>
        </p:nvSpPr>
        <p:spPr>
          <a:xfrm>
            <a:off x="8875645" y="1433416"/>
            <a:ext cx="1808920" cy="2044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s-MX" sz="1600" dirty="0">
                <a:solidFill>
                  <a:srgbClr val="595959"/>
                </a:solidFill>
                <a:effectLst/>
                <a:latin typeface="Barlow Condensed Medium" pitchFamily="2" charset="77"/>
                <a:ea typeface="Times New Roman" panose="02020603050405020304" pitchFamily="18" charset="0"/>
              </a:rPr>
              <a:t>Primer Simulacro ante una posible detección de una especie de moscas de la fruta cuarentenaria (</a:t>
            </a:r>
            <a:r>
              <a:rPr lang="es-MX" sz="1600" dirty="0" err="1">
                <a:solidFill>
                  <a:srgbClr val="595959"/>
                </a:solidFill>
                <a:effectLst/>
                <a:latin typeface="Barlow Condensed Medium" pitchFamily="2" charset="77"/>
                <a:ea typeface="Times New Roman" panose="02020603050405020304" pitchFamily="18" charset="0"/>
              </a:rPr>
              <a:t>Rhagoletis</a:t>
            </a:r>
            <a:r>
              <a:rPr lang="es-MX" sz="1600" dirty="0">
                <a:solidFill>
                  <a:srgbClr val="595959"/>
                </a:solidFill>
                <a:effectLst/>
                <a:latin typeface="Barlow Condensed Medium" pitchFamily="2" charset="77"/>
                <a:ea typeface="Times New Roman" panose="02020603050405020304" pitchFamily="18" charset="0"/>
              </a:rPr>
              <a:t> </a:t>
            </a:r>
            <a:r>
              <a:rPr lang="es-MX" sz="1600" dirty="0" err="1">
                <a:solidFill>
                  <a:srgbClr val="595959"/>
                </a:solidFill>
                <a:effectLst/>
                <a:latin typeface="Barlow Condensed Medium" pitchFamily="2" charset="77"/>
                <a:ea typeface="Times New Roman" panose="02020603050405020304" pitchFamily="18" charset="0"/>
              </a:rPr>
              <a:t>pomonella</a:t>
            </a:r>
            <a:r>
              <a:rPr lang="es-MX" sz="1600" dirty="0">
                <a:solidFill>
                  <a:srgbClr val="595959"/>
                </a:solidFill>
                <a:effectLst/>
                <a:latin typeface="Barlow Condensed Medium" pitchFamily="2" charset="77"/>
                <a:ea typeface="Times New Roman" panose="02020603050405020304" pitchFamily="18" charset="0"/>
              </a:rPr>
              <a:t>).</a:t>
            </a:r>
            <a:endParaRPr lang="es-EC" sz="1600" dirty="0">
              <a:solidFill>
                <a:srgbClr val="595959"/>
              </a:solidFill>
              <a:effectLst/>
              <a:latin typeface="Barlow Condensed Medium" pitchFamily="2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172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">
          <a:extLst>
            <a:ext uri="{FF2B5EF4-FFF2-40B4-BE49-F238E27FC236}">
              <a16:creationId xmlns:a16="http://schemas.microsoft.com/office/drawing/2014/main" id="{102D32E3-7CF9-DF04-CFD9-978064D27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>
            <a:extLst>
              <a:ext uri="{FF2B5EF4-FFF2-40B4-BE49-F238E27FC236}">
                <a16:creationId xmlns:a16="http://schemas.microsoft.com/office/drawing/2014/main" id="{420867FC-D52D-17C5-8E1D-E51CCE60CD3D}"/>
              </a:ext>
            </a:extLst>
          </p:cNvPr>
          <p:cNvSpPr txBox="1"/>
          <p:nvPr/>
        </p:nvSpPr>
        <p:spPr>
          <a:xfrm>
            <a:off x="2280834" y="2459524"/>
            <a:ext cx="7630331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4000" b="1" dirty="0">
                <a:solidFill>
                  <a:srgbClr val="595959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UNIDAD INOCUIDAD DE ALIMENTOS</a:t>
            </a:r>
            <a:r>
              <a:rPr lang="es-EC" sz="4000" b="1" i="0" u="none" strike="noStrike" cap="none" dirty="0">
                <a:solidFill>
                  <a:srgbClr val="595959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 DISTRITAL CHIMBORAZO –TUNGURAHUA- COTOPAXI - PASTAZA</a:t>
            </a:r>
          </a:p>
        </p:txBody>
      </p:sp>
    </p:spTree>
    <p:extLst>
      <p:ext uri="{BB962C8B-B14F-4D97-AF65-F5344CB8AC3E}">
        <p14:creationId xmlns:p14="http://schemas.microsoft.com/office/powerpoint/2010/main" val="1940635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7C306ED6-8F5F-9B1A-B9FE-E172BF9D33CA}"/>
              </a:ext>
            </a:extLst>
          </p:cNvPr>
          <p:cNvSpPr/>
          <p:nvPr/>
        </p:nvSpPr>
        <p:spPr>
          <a:xfrm>
            <a:off x="642719" y="1527251"/>
            <a:ext cx="49266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22" b="1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s-EC" sz="2000" b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Barlow Condensed SemiBold" pitchFamily="2" charset="77"/>
              </a:rPr>
              <a:t>Certificación MABIO a Centros de Faenamiento 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5083574E-EDB2-A7D8-D4CB-8F54D691F61E}"/>
              </a:ext>
            </a:extLst>
          </p:cNvPr>
          <p:cNvGrpSpPr/>
          <p:nvPr/>
        </p:nvGrpSpPr>
        <p:grpSpPr>
          <a:xfrm>
            <a:off x="4115349" y="3917391"/>
            <a:ext cx="1915025" cy="961126"/>
            <a:chOff x="1990809" y="1283043"/>
            <a:chExt cx="2102232" cy="961126"/>
          </a:xfrm>
        </p:grpSpPr>
        <p:sp>
          <p:nvSpPr>
            <p:cNvPr id="5" name="Freeform 1">
              <a:extLst>
                <a:ext uri="{FF2B5EF4-FFF2-40B4-BE49-F238E27FC236}">
                  <a16:creationId xmlns:a16="http://schemas.microsoft.com/office/drawing/2014/main" id="{A6D93EF1-0667-E4A9-9997-B360C759B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0809" y="1925764"/>
              <a:ext cx="318405" cy="318405"/>
            </a:xfrm>
            <a:custGeom>
              <a:avLst/>
              <a:gdLst>
                <a:gd name="T0" fmla="*/ 1423 w 1424"/>
                <a:gd name="T1" fmla="*/ 0 h 1423"/>
                <a:gd name="T2" fmla="*/ 1423 w 1424"/>
                <a:gd name="T3" fmla="*/ 1418 h 1423"/>
                <a:gd name="T4" fmla="*/ 1422 w 1424"/>
                <a:gd name="T5" fmla="*/ 1422 h 1423"/>
                <a:gd name="T6" fmla="*/ 0 w 1424"/>
                <a:gd name="T7" fmla="*/ 0 h 1423"/>
                <a:gd name="T8" fmla="*/ 1423 w 1424"/>
                <a:gd name="T9" fmla="*/ 0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4" h="1423">
                  <a:moveTo>
                    <a:pt x="1423" y="0"/>
                  </a:moveTo>
                  <a:lnTo>
                    <a:pt x="1423" y="1418"/>
                  </a:lnTo>
                  <a:lnTo>
                    <a:pt x="1422" y="1422"/>
                  </a:lnTo>
                  <a:lnTo>
                    <a:pt x="0" y="0"/>
                  </a:lnTo>
                  <a:lnTo>
                    <a:pt x="1423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00"/>
            </a:p>
          </p:txBody>
        </p:sp>
        <p:sp>
          <p:nvSpPr>
            <p:cNvPr id="6" name="Freeform 2">
              <a:extLst>
                <a:ext uri="{FF2B5EF4-FFF2-40B4-BE49-F238E27FC236}">
                  <a16:creationId xmlns:a16="http://schemas.microsoft.com/office/drawing/2014/main" id="{B95A20B6-364D-082D-7B75-6076ABB9CB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0809" y="1283043"/>
              <a:ext cx="2102232" cy="665516"/>
            </a:xfrm>
            <a:custGeom>
              <a:avLst/>
              <a:gdLst>
                <a:gd name="T0" fmla="*/ 13259 w 13260"/>
                <a:gd name="T1" fmla="*/ 1996 h 3994"/>
                <a:gd name="T2" fmla="*/ 11262 w 13260"/>
                <a:gd name="T3" fmla="*/ 3993 h 3994"/>
                <a:gd name="T4" fmla="*/ 0 w 13260"/>
                <a:gd name="T5" fmla="*/ 3993 h 3994"/>
                <a:gd name="T6" fmla="*/ 0 w 13260"/>
                <a:gd name="T7" fmla="*/ 0 h 3994"/>
                <a:gd name="T8" fmla="*/ 11262 w 13260"/>
                <a:gd name="T9" fmla="*/ 0 h 3994"/>
                <a:gd name="T10" fmla="*/ 13259 w 13260"/>
                <a:gd name="T11" fmla="*/ 1996 h 3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60" h="3994">
                  <a:moveTo>
                    <a:pt x="13259" y="1996"/>
                  </a:moveTo>
                  <a:cubicBezTo>
                    <a:pt x="13259" y="3099"/>
                    <a:pt x="12365" y="3993"/>
                    <a:pt x="11262" y="3993"/>
                  </a:cubicBezTo>
                  <a:lnTo>
                    <a:pt x="0" y="3993"/>
                  </a:lnTo>
                  <a:lnTo>
                    <a:pt x="0" y="0"/>
                  </a:lnTo>
                  <a:lnTo>
                    <a:pt x="11262" y="0"/>
                  </a:lnTo>
                  <a:cubicBezTo>
                    <a:pt x="12365" y="0"/>
                    <a:pt x="13259" y="894"/>
                    <a:pt x="13259" y="199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00"/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44354958-F94A-6205-0039-082EFE7D55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4592" y="1310175"/>
              <a:ext cx="697726" cy="588458"/>
            </a:xfrm>
            <a:custGeom>
              <a:avLst/>
              <a:gdLst>
                <a:gd name="T0" fmla="*/ 2042 w 4145"/>
                <a:gd name="T1" fmla="*/ 16 h 4146"/>
                <a:gd name="T2" fmla="*/ 16 w 4145"/>
                <a:gd name="T3" fmla="*/ 2043 h 4146"/>
                <a:gd name="T4" fmla="*/ 16 w 4145"/>
                <a:gd name="T5" fmla="*/ 2102 h 4146"/>
                <a:gd name="T6" fmla="*/ 2042 w 4145"/>
                <a:gd name="T7" fmla="*/ 4128 h 4146"/>
                <a:gd name="T8" fmla="*/ 2102 w 4145"/>
                <a:gd name="T9" fmla="*/ 4128 h 4146"/>
                <a:gd name="T10" fmla="*/ 4128 w 4145"/>
                <a:gd name="T11" fmla="*/ 2102 h 4146"/>
                <a:gd name="T12" fmla="*/ 4128 w 4145"/>
                <a:gd name="T13" fmla="*/ 2043 h 4146"/>
                <a:gd name="T14" fmla="*/ 2102 w 4145"/>
                <a:gd name="T15" fmla="*/ 16 h 4146"/>
                <a:gd name="T16" fmla="*/ 2042 w 4145"/>
                <a:gd name="T17" fmla="*/ 16 h 4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45" h="4146">
                  <a:moveTo>
                    <a:pt x="2042" y="16"/>
                  </a:moveTo>
                  <a:lnTo>
                    <a:pt x="16" y="2043"/>
                  </a:lnTo>
                  <a:cubicBezTo>
                    <a:pt x="0" y="2059"/>
                    <a:pt x="0" y="2086"/>
                    <a:pt x="16" y="2102"/>
                  </a:cubicBezTo>
                  <a:lnTo>
                    <a:pt x="2042" y="4128"/>
                  </a:lnTo>
                  <a:cubicBezTo>
                    <a:pt x="2059" y="4145"/>
                    <a:pt x="2085" y="4145"/>
                    <a:pt x="2102" y="4128"/>
                  </a:cubicBezTo>
                  <a:lnTo>
                    <a:pt x="4128" y="2102"/>
                  </a:lnTo>
                  <a:cubicBezTo>
                    <a:pt x="4144" y="2086"/>
                    <a:pt x="4144" y="2059"/>
                    <a:pt x="4128" y="2043"/>
                  </a:cubicBezTo>
                  <a:lnTo>
                    <a:pt x="2102" y="16"/>
                  </a:lnTo>
                  <a:cubicBezTo>
                    <a:pt x="2085" y="0"/>
                    <a:pt x="2059" y="0"/>
                    <a:pt x="2042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00"/>
            </a:p>
          </p:txBody>
        </p:sp>
        <p:sp>
          <p:nvSpPr>
            <p:cNvPr id="8" name="TextBox 90">
              <a:extLst>
                <a:ext uri="{FF2B5EF4-FFF2-40B4-BE49-F238E27FC236}">
                  <a16:creationId xmlns:a16="http://schemas.microsoft.com/office/drawing/2014/main" id="{9C12EF6F-5D6C-5A30-86C3-DF23571032A1}"/>
                </a:ext>
              </a:extLst>
            </p:cNvPr>
            <p:cNvSpPr txBox="1"/>
            <p:nvPr/>
          </p:nvSpPr>
          <p:spPr>
            <a:xfrm>
              <a:off x="2810824" y="1347554"/>
              <a:ext cx="1165279" cy="41036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dirty="0">
                  <a:solidFill>
                    <a:schemeClr val="tx1"/>
                  </a:solidFill>
                  <a:latin typeface="Barlow Condensed Medium" pitchFamily="2" charset="77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1600" dirty="0">
                  <a:solidFill>
                    <a:schemeClr val="tx1"/>
                  </a:solidFill>
                  <a:latin typeface="Barlow Condensed Medium" pitchFamily="2" charset="77"/>
                  <a:ea typeface="Open Sans Light" panose="020B0306030504020204" pitchFamily="34" charset="0"/>
                  <a:cs typeface="Open Sans Light" panose="020B0306030504020204" pitchFamily="34" charset="0"/>
                </a:rPr>
                <a:t>Industriales</a:t>
              </a:r>
            </a:p>
          </p:txBody>
        </p:sp>
        <p:sp>
          <p:nvSpPr>
            <p:cNvPr id="9" name="TextBox 2">
              <a:extLst>
                <a:ext uri="{FF2B5EF4-FFF2-40B4-BE49-F238E27FC236}">
                  <a16:creationId xmlns:a16="http://schemas.microsoft.com/office/drawing/2014/main" id="{4BFB8CCF-82DF-D5F4-5281-367510B387D0}"/>
                </a:ext>
              </a:extLst>
            </p:cNvPr>
            <p:cNvSpPr txBox="1"/>
            <p:nvPr/>
          </p:nvSpPr>
          <p:spPr>
            <a:xfrm>
              <a:off x="2193242" y="1439223"/>
              <a:ext cx="40508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Barlow Condensed Medium" pitchFamily="2" charset="77"/>
                  <a:cs typeface="Poppins SemiBold" panose="00000700000000000000" pitchFamily="50" charset="0"/>
                </a:rPr>
                <a:t>27</a:t>
              </a:r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39274C52-B8A7-C23D-05B3-05BEE23DDE0D}"/>
              </a:ext>
            </a:extLst>
          </p:cNvPr>
          <p:cNvGrpSpPr/>
          <p:nvPr/>
        </p:nvGrpSpPr>
        <p:grpSpPr>
          <a:xfrm>
            <a:off x="3353085" y="2581311"/>
            <a:ext cx="2396365" cy="828651"/>
            <a:chOff x="2865917" y="2189581"/>
            <a:chExt cx="2500183" cy="92662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A38F307F-CB6A-ABC1-699F-EBFC70D55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5917" y="2362638"/>
              <a:ext cx="2500183" cy="629363"/>
            </a:xfrm>
            <a:custGeom>
              <a:avLst/>
              <a:gdLst>
                <a:gd name="T0" fmla="*/ 0 w 13259"/>
                <a:gd name="T1" fmla="*/ 1997 h 3994"/>
                <a:gd name="T2" fmla="*/ 1997 w 13259"/>
                <a:gd name="T3" fmla="*/ 3993 h 3994"/>
                <a:gd name="T4" fmla="*/ 13258 w 13259"/>
                <a:gd name="T5" fmla="*/ 3993 h 3994"/>
                <a:gd name="T6" fmla="*/ 13258 w 13259"/>
                <a:gd name="T7" fmla="*/ 0 h 3994"/>
                <a:gd name="T8" fmla="*/ 1997 w 13259"/>
                <a:gd name="T9" fmla="*/ 0 h 3994"/>
                <a:gd name="T10" fmla="*/ 0 w 13259"/>
                <a:gd name="T11" fmla="*/ 1997 h 3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59" h="3994">
                  <a:moveTo>
                    <a:pt x="0" y="1997"/>
                  </a:moveTo>
                  <a:cubicBezTo>
                    <a:pt x="0" y="3099"/>
                    <a:pt x="894" y="3993"/>
                    <a:pt x="1997" y="3993"/>
                  </a:cubicBezTo>
                  <a:lnTo>
                    <a:pt x="13258" y="3993"/>
                  </a:lnTo>
                  <a:lnTo>
                    <a:pt x="13258" y="0"/>
                  </a:lnTo>
                  <a:lnTo>
                    <a:pt x="1997" y="0"/>
                  </a:lnTo>
                  <a:cubicBezTo>
                    <a:pt x="894" y="0"/>
                    <a:pt x="0" y="894"/>
                    <a:pt x="0" y="199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00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774D4122-5C80-9811-6F88-F516702349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0589" y="2189581"/>
              <a:ext cx="926629" cy="926628"/>
            </a:xfrm>
            <a:custGeom>
              <a:avLst/>
              <a:gdLst>
                <a:gd name="T0" fmla="*/ 2589 w 5106"/>
                <a:gd name="T1" fmla="*/ 20 h 5108"/>
                <a:gd name="T2" fmla="*/ 5085 w 5106"/>
                <a:gd name="T3" fmla="*/ 2517 h 5108"/>
                <a:gd name="T4" fmla="*/ 5085 w 5106"/>
                <a:gd name="T5" fmla="*/ 2590 h 5108"/>
                <a:gd name="T6" fmla="*/ 2589 w 5106"/>
                <a:gd name="T7" fmla="*/ 5086 h 5108"/>
                <a:gd name="T8" fmla="*/ 2517 w 5106"/>
                <a:gd name="T9" fmla="*/ 5086 h 5108"/>
                <a:gd name="T10" fmla="*/ 21 w 5106"/>
                <a:gd name="T11" fmla="*/ 2590 h 5108"/>
                <a:gd name="T12" fmla="*/ 21 w 5106"/>
                <a:gd name="T13" fmla="*/ 2517 h 5108"/>
                <a:gd name="T14" fmla="*/ 2517 w 5106"/>
                <a:gd name="T15" fmla="*/ 20 h 5108"/>
                <a:gd name="T16" fmla="*/ 2589 w 5106"/>
                <a:gd name="T17" fmla="*/ 20 h 5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06" h="5108">
                  <a:moveTo>
                    <a:pt x="2589" y="20"/>
                  </a:moveTo>
                  <a:lnTo>
                    <a:pt x="5085" y="2517"/>
                  </a:lnTo>
                  <a:cubicBezTo>
                    <a:pt x="5105" y="2537"/>
                    <a:pt x="5105" y="2570"/>
                    <a:pt x="5085" y="2590"/>
                  </a:cubicBezTo>
                  <a:lnTo>
                    <a:pt x="2589" y="5086"/>
                  </a:lnTo>
                  <a:cubicBezTo>
                    <a:pt x="2569" y="5107"/>
                    <a:pt x="2537" y="5107"/>
                    <a:pt x="2517" y="5086"/>
                  </a:cubicBezTo>
                  <a:lnTo>
                    <a:pt x="21" y="2590"/>
                  </a:lnTo>
                  <a:cubicBezTo>
                    <a:pt x="0" y="2570"/>
                    <a:pt x="0" y="2537"/>
                    <a:pt x="21" y="2517"/>
                  </a:cubicBezTo>
                  <a:lnTo>
                    <a:pt x="2517" y="20"/>
                  </a:lnTo>
                  <a:cubicBezTo>
                    <a:pt x="2537" y="0"/>
                    <a:pt x="2569" y="0"/>
                    <a:pt x="2589" y="2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0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90D15DE9-39B4-C621-6318-1A71614800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3941" y="2272101"/>
              <a:ext cx="770449" cy="750515"/>
            </a:xfrm>
            <a:custGeom>
              <a:avLst/>
              <a:gdLst>
                <a:gd name="T0" fmla="*/ 2102 w 4146"/>
                <a:gd name="T1" fmla="*/ 16 h 4146"/>
                <a:gd name="T2" fmla="*/ 4128 w 4146"/>
                <a:gd name="T3" fmla="*/ 2043 h 4146"/>
                <a:gd name="T4" fmla="*/ 4128 w 4146"/>
                <a:gd name="T5" fmla="*/ 2102 h 4146"/>
                <a:gd name="T6" fmla="*/ 2102 w 4146"/>
                <a:gd name="T7" fmla="*/ 4128 h 4146"/>
                <a:gd name="T8" fmla="*/ 2043 w 4146"/>
                <a:gd name="T9" fmla="*/ 4128 h 4146"/>
                <a:gd name="T10" fmla="*/ 16 w 4146"/>
                <a:gd name="T11" fmla="*/ 2102 h 4146"/>
                <a:gd name="T12" fmla="*/ 16 w 4146"/>
                <a:gd name="T13" fmla="*/ 2043 h 4146"/>
                <a:gd name="T14" fmla="*/ 2043 w 4146"/>
                <a:gd name="T15" fmla="*/ 16 h 4146"/>
                <a:gd name="T16" fmla="*/ 2102 w 4146"/>
                <a:gd name="T17" fmla="*/ 16 h 4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46" h="4146">
                  <a:moveTo>
                    <a:pt x="2102" y="16"/>
                  </a:moveTo>
                  <a:lnTo>
                    <a:pt x="4128" y="2043"/>
                  </a:lnTo>
                  <a:cubicBezTo>
                    <a:pt x="4145" y="2059"/>
                    <a:pt x="4145" y="2086"/>
                    <a:pt x="4128" y="2102"/>
                  </a:cubicBezTo>
                  <a:lnTo>
                    <a:pt x="2102" y="4128"/>
                  </a:lnTo>
                  <a:cubicBezTo>
                    <a:pt x="2086" y="4145"/>
                    <a:pt x="2058" y="4145"/>
                    <a:pt x="2043" y="4128"/>
                  </a:cubicBezTo>
                  <a:lnTo>
                    <a:pt x="16" y="2102"/>
                  </a:lnTo>
                  <a:cubicBezTo>
                    <a:pt x="0" y="2086"/>
                    <a:pt x="0" y="2059"/>
                    <a:pt x="16" y="2043"/>
                  </a:cubicBezTo>
                  <a:lnTo>
                    <a:pt x="2043" y="16"/>
                  </a:lnTo>
                  <a:cubicBezTo>
                    <a:pt x="2058" y="0"/>
                    <a:pt x="2086" y="0"/>
                    <a:pt x="2102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700"/>
            </a:p>
          </p:txBody>
        </p:sp>
        <p:sp>
          <p:nvSpPr>
            <p:cNvPr id="13" name="TextBox 90">
              <a:extLst>
                <a:ext uri="{FF2B5EF4-FFF2-40B4-BE49-F238E27FC236}">
                  <a16:creationId xmlns:a16="http://schemas.microsoft.com/office/drawing/2014/main" id="{23A35B3B-882D-758C-D688-F784994E1F46}"/>
                </a:ext>
              </a:extLst>
            </p:cNvPr>
            <p:cNvSpPr txBox="1"/>
            <p:nvPr/>
          </p:nvSpPr>
          <p:spPr>
            <a:xfrm>
              <a:off x="3099437" y="2483563"/>
              <a:ext cx="960322" cy="344168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lvl="0"/>
              <a:r>
                <a:rPr lang="es-ES" dirty="0">
                  <a:solidFill>
                    <a:sysClr val="windowText" lastClr="000000"/>
                  </a:solidFill>
                  <a:latin typeface="Barlow Condensed Medium" pitchFamily="2" charset="77"/>
                  <a:cs typeface="Calibri"/>
                </a:rPr>
                <a:t>A</a:t>
              </a:r>
              <a:r>
                <a:rPr lang="es-EC" dirty="0" err="1">
                  <a:solidFill>
                    <a:sysClr val="windowText" lastClr="000000"/>
                  </a:solidFill>
                  <a:latin typeface="Barlow Condensed Medium" pitchFamily="2" charset="77"/>
                  <a:cs typeface="Calibri"/>
                </a:rPr>
                <a:t>rtesanales</a:t>
              </a:r>
              <a:endParaRPr lang="es-EC" dirty="0">
                <a:solidFill>
                  <a:sysClr val="windowText" lastClr="000000"/>
                </a:solidFill>
                <a:latin typeface="Barlow Condensed Medium" pitchFamily="2" charset="77"/>
                <a:cs typeface="Calibri"/>
              </a:endParaRPr>
            </a:p>
          </p:txBody>
        </p:sp>
        <p:sp>
          <p:nvSpPr>
            <p:cNvPr id="14" name="TextBox 2">
              <a:extLst>
                <a:ext uri="{FF2B5EF4-FFF2-40B4-BE49-F238E27FC236}">
                  <a16:creationId xmlns:a16="http://schemas.microsoft.com/office/drawing/2014/main" id="{630B4BBD-6D4E-4C5A-9DE2-B6440439C608}"/>
                </a:ext>
              </a:extLst>
            </p:cNvPr>
            <p:cNvSpPr txBox="1"/>
            <p:nvPr/>
          </p:nvSpPr>
          <p:spPr>
            <a:xfrm>
              <a:off x="4573895" y="2459085"/>
              <a:ext cx="498725" cy="41300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accent2">
                      <a:lumMod val="75000"/>
                    </a:schemeClr>
                  </a:solidFill>
                  <a:latin typeface="Barlow Condensed Medium" pitchFamily="2" charset="77"/>
                  <a:cs typeface="Poppins SemiBold" panose="00000700000000000000" pitchFamily="50" charset="0"/>
                </a:rPr>
                <a:t>294</a:t>
              </a:r>
            </a:p>
          </p:txBody>
        </p:sp>
      </p:grpSp>
      <p:sp>
        <p:nvSpPr>
          <p:cNvPr id="23" name="Freeform 9">
            <a:extLst>
              <a:ext uri="{FF2B5EF4-FFF2-40B4-BE49-F238E27FC236}">
                <a16:creationId xmlns:a16="http://schemas.microsoft.com/office/drawing/2014/main" id="{156972AC-D04A-D97F-A3CA-BE61D7FCB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6076" y="4672202"/>
            <a:ext cx="926628" cy="926628"/>
          </a:xfrm>
          <a:custGeom>
            <a:avLst/>
            <a:gdLst>
              <a:gd name="T0" fmla="*/ 2102 w 4146"/>
              <a:gd name="T1" fmla="*/ 16 h 4146"/>
              <a:gd name="T2" fmla="*/ 4128 w 4146"/>
              <a:gd name="T3" fmla="*/ 2043 h 4146"/>
              <a:gd name="T4" fmla="*/ 4128 w 4146"/>
              <a:gd name="T5" fmla="*/ 2102 h 4146"/>
              <a:gd name="T6" fmla="*/ 2102 w 4146"/>
              <a:gd name="T7" fmla="*/ 4128 h 4146"/>
              <a:gd name="T8" fmla="*/ 2043 w 4146"/>
              <a:gd name="T9" fmla="*/ 4128 h 4146"/>
              <a:gd name="T10" fmla="*/ 16 w 4146"/>
              <a:gd name="T11" fmla="*/ 2102 h 4146"/>
              <a:gd name="T12" fmla="*/ 16 w 4146"/>
              <a:gd name="T13" fmla="*/ 2043 h 4146"/>
              <a:gd name="T14" fmla="*/ 2043 w 4146"/>
              <a:gd name="T15" fmla="*/ 16 h 4146"/>
              <a:gd name="T16" fmla="*/ 2102 w 4146"/>
              <a:gd name="T17" fmla="*/ 16 h 4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46" h="4146">
                <a:moveTo>
                  <a:pt x="2102" y="16"/>
                </a:moveTo>
                <a:lnTo>
                  <a:pt x="4128" y="2043"/>
                </a:lnTo>
                <a:cubicBezTo>
                  <a:pt x="4145" y="2059"/>
                  <a:pt x="4145" y="2086"/>
                  <a:pt x="4128" y="2102"/>
                </a:cubicBezTo>
                <a:lnTo>
                  <a:pt x="2102" y="4128"/>
                </a:lnTo>
                <a:cubicBezTo>
                  <a:pt x="2086" y="4145"/>
                  <a:pt x="2058" y="4145"/>
                  <a:pt x="2043" y="4128"/>
                </a:cubicBezTo>
                <a:lnTo>
                  <a:pt x="16" y="2102"/>
                </a:lnTo>
                <a:cubicBezTo>
                  <a:pt x="0" y="2086"/>
                  <a:pt x="0" y="2059"/>
                  <a:pt x="16" y="2043"/>
                </a:cubicBezTo>
                <a:lnTo>
                  <a:pt x="2043" y="16"/>
                </a:lnTo>
                <a:cubicBezTo>
                  <a:pt x="2058" y="0"/>
                  <a:pt x="2086" y="0"/>
                  <a:pt x="2102" y="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700"/>
          </a:p>
        </p:txBody>
      </p:sp>
      <p:sp>
        <p:nvSpPr>
          <p:cNvPr id="29" name="Freeform 4">
            <a:extLst>
              <a:ext uri="{FF2B5EF4-FFF2-40B4-BE49-F238E27FC236}">
                <a16:creationId xmlns:a16="http://schemas.microsoft.com/office/drawing/2014/main" id="{C821B06A-B47E-BB23-0B20-FFD05CF94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5268" y="1436011"/>
            <a:ext cx="926628" cy="926628"/>
          </a:xfrm>
          <a:custGeom>
            <a:avLst/>
            <a:gdLst>
              <a:gd name="T0" fmla="*/ 2042 w 4145"/>
              <a:gd name="T1" fmla="*/ 16 h 4146"/>
              <a:gd name="T2" fmla="*/ 16 w 4145"/>
              <a:gd name="T3" fmla="*/ 2043 h 4146"/>
              <a:gd name="T4" fmla="*/ 16 w 4145"/>
              <a:gd name="T5" fmla="*/ 2102 h 4146"/>
              <a:gd name="T6" fmla="*/ 2042 w 4145"/>
              <a:gd name="T7" fmla="*/ 4128 h 4146"/>
              <a:gd name="T8" fmla="*/ 2102 w 4145"/>
              <a:gd name="T9" fmla="*/ 4128 h 4146"/>
              <a:gd name="T10" fmla="*/ 4128 w 4145"/>
              <a:gd name="T11" fmla="*/ 2102 h 4146"/>
              <a:gd name="T12" fmla="*/ 4128 w 4145"/>
              <a:gd name="T13" fmla="*/ 2043 h 4146"/>
              <a:gd name="T14" fmla="*/ 2102 w 4145"/>
              <a:gd name="T15" fmla="*/ 16 h 4146"/>
              <a:gd name="T16" fmla="*/ 2042 w 4145"/>
              <a:gd name="T17" fmla="*/ 16 h 4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45" h="4146">
                <a:moveTo>
                  <a:pt x="2042" y="16"/>
                </a:moveTo>
                <a:lnTo>
                  <a:pt x="16" y="2043"/>
                </a:lnTo>
                <a:cubicBezTo>
                  <a:pt x="0" y="2059"/>
                  <a:pt x="0" y="2086"/>
                  <a:pt x="16" y="2102"/>
                </a:cubicBezTo>
                <a:lnTo>
                  <a:pt x="2042" y="4128"/>
                </a:lnTo>
                <a:cubicBezTo>
                  <a:pt x="2059" y="4145"/>
                  <a:pt x="2085" y="4145"/>
                  <a:pt x="2102" y="4128"/>
                </a:cubicBezTo>
                <a:lnTo>
                  <a:pt x="4128" y="2102"/>
                </a:lnTo>
                <a:cubicBezTo>
                  <a:pt x="4144" y="2086"/>
                  <a:pt x="4144" y="2059"/>
                  <a:pt x="4128" y="2043"/>
                </a:cubicBezTo>
                <a:lnTo>
                  <a:pt x="2102" y="16"/>
                </a:lnTo>
                <a:cubicBezTo>
                  <a:pt x="2085" y="0"/>
                  <a:pt x="2059" y="0"/>
                  <a:pt x="2042" y="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700" dirty="0"/>
          </a:p>
        </p:txBody>
      </p:sp>
      <p:sp>
        <p:nvSpPr>
          <p:cNvPr id="38" name="Freeform 4">
            <a:extLst>
              <a:ext uri="{FF2B5EF4-FFF2-40B4-BE49-F238E27FC236}">
                <a16:creationId xmlns:a16="http://schemas.microsoft.com/office/drawing/2014/main" id="{A1570D76-984F-BB5E-579A-1194C71D5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0092" y="3936151"/>
            <a:ext cx="926628" cy="926628"/>
          </a:xfrm>
          <a:custGeom>
            <a:avLst/>
            <a:gdLst>
              <a:gd name="T0" fmla="*/ 2042 w 4145"/>
              <a:gd name="T1" fmla="*/ 16 h 4146"/>
              <a:gd name="T2" fmla="*/ 16 w 4145"/>
              <a:gd name="T3" fmla="*/ 2043 h 4146"/>
              <a:gd name="T4" fmla="*/ 16 w 4145"/>
              <a:gd name="T5" fmla="*/ 2102 h 4146"/>
              <a:gd name="T6" fmla="*/ 2042 w 4145"/>
              <a:gd name="T7" fmla="*/ 4128 h 4146"/>
              <a:gd name="T8" fmla="*/ 2102 w 4145"/>
              <a:gd name="T9" fmla="*/ 4128 h 4146"/>
              <a:gd name="T10" fmla="*/ 4128 w 4145"/>
              <a:gd name="T11" fmla="*/ 2102 h 4146"/>
              <a:gd name="T12" fmla="*/ 4128 w 4145"/>
              <a:gd name="T13" fmla="*/ 2043 h 4146"/>
              <a:gd name="T14" fmla="*/ 2102 w 4145"/>
              <a:gd name="T15" fmla="*/ 16 h 4146"/>
              <a:gd name="T16" fmla="*/ 2042 w 4145"/>
              <a:gd name="T17" fmla="*/ 16 h 4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45" h="4146">
                <a:moveTo>
                  <a:pt x="2042" y="16"/>
                </a:moveTo>
                <a:lnTo>
                  <a:pt x="16" y="2043"/>
                </a:lnTo>
                <a:cubicBezTo>
                  <a:pt x="0" y="2059"/>
                  <a:pt x="0" y="2086"/>
                  <a:pt x="16" y="2102"/>
                </a:cubicBezTo>
                <a:lnTo>
                  <a:pt x="2042" y="4128"/>
                </a:lnTo>
                <a:cubicBezTo>
                  <a:pt x="2059" y="4145"/>
                  <a:pt x="2085" y="4145"/>
                  <a:pt x="2102" y="4128"/>
                </a:cubicBezTo>
                <a:lnTo>
                  <a:pt x="4128" y="2102"/>
                </a:lnTo>
                <a:cubicBezTo>
                  <a:pt x="4144" y="2086"/>
                  <a:pt x="4144" y="2059"/>
                  <a:pt x="4128" y="2043"/>
                </a:cubicBezTo>
                <a:lnTo>
                  <a:pt x="2102" y="16"/>
                </a:lnTo>
                <a:cubicBezTo>
                  <a:pt x="2085" y="0"/>
                  <a:pt x="2059" y="0"/>
                  <a:pt x="2042" y="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3200" dirty="0"/>
              <a:t>  </a:t>
            </a:r>
            <a:endParaRPr lang="en-US" sz="2400" dirty="0">
              <a:latin typeface="Barlow Condensed Medium" pitchFamily="2" charset="77"/>
            </a:endParaRPr>
          </a:p>
        </p:txBody>
      </p:sp>
      <p:sp>
        <p:nvSpPr>
          <p:cNvPr id="42" name="Freeform 9">
            <a:extLst>
              <a:ext uri="{FF2B5EF4-FFF2-40B4-BE49-F238E27FC236}">
                <a16:creationId xmlns:a16="http://schemas.microsoft.com/office/drawing/2014/main" id="{556F5E4E-56F9-4233-3840-0907B7DA0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0301" y="4893584"/>
            <a:ext cx="926628" cy="926628"/>
          </a:xfrm>
          <a:custGeom>
            <a:avLst/>
            <a:gdLst>
              <a:gd name="T0" fmla="*/ 2102 w 4146"/>
              <a:gd name="T1" fmla="*/ 16 h 4146"/>
              <a:gd name="T2" fmla="*/ 4128 w 4146"/>
              <a:gd name="T3" fmla="*/ 2043 h 4146"/>
              <a:gd name="T4" fmla="*/ 4128 w 4146"/>
              <a:gd name="T5" fmla="*/ 2102 h 4146"/>
              <a:gd name="T6" fmla="*/ 2102 w 4146"/>
              <a:gd name="T7" fmla="*/ 4128 h 4146"/>
              <a:gd name="T8" fmla="*/ 2043 w 4146"/>
              <a:gd name="T9" fmla="*/ 4128 h 4146"/>
              <a:gd name="T10" fmla="*/ 16 w 4146"/>
              <a:gd name="T11" fmla="*/ 2102 h 4146"/>
              <a:gd name="T12" fmla="*/ 16 w 4146"/>
              <a:gd name="T13" fmla="*/ 2043 h 4146"/>
              <a:gd name="T14" fmla="*/ 2043 w 4146"/>
              <a:gd name="T15" fmla="*/ 16 h 4146"/>
              <a:gd name="T16" fmla="*/ 2102 w 4146"/>
              <a:gd name="T17" fmla="*/ 16 h 4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46" h="4146">
                <a:moveTo>
                  <a:pt x="2102" y="16"/>
                </a:moveTo>
                <a:lnTo>
                  <a:pt x="4128" y="2043"/>
                </a:lnTo>
                <a:cubicBezTo>
                  <a:pt x="4145" y="2059"/>
                  <a:pt x="4145" y="2086"/>
                  <a:pt x="4128" y="2102"/>
                </a:cubicBezTo>
                <a:lnTo>
                  <a:pt x="2102" y="4128"/>
                </a:lnTo>
                <a:cubicBezTo>
                  <a:pt x="2086" y="4145"/>
                  <a:pt x="2058" y="4145"/>
                  <a:pt x="2043" y="4128"/>
                </a:cubicBezTo>
                <a:lnTo>
                  <a:pt x="16" y="2102"/>
                </a:lnTo>
                <a:cubicBezTo>
                  <a:pt x="0" y="2086"/>
                  <a:pt x="0" y="2059"/>
                  <a:pt x="16" y="2043"/>
                </a:cubicBezTo>
                <a:lnTo>
                  <a:pt x="2043" y="16"/>
                </a:lnTo>
                <a:cubicBezTo>
                  <a:pt x="2058" y="0"/>
                  <a:pt x="2086" y="0"/>
                  <a:pt x="2102" y="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3200" dirty="0"/>
              <a:t> </a:t>
            </a:r>
            <a:endParaRPr lang="en-US" sz="3200" dirty="0">
              <a:latin typeface="Barlow Condensed Medium" pitchFamily="2" charset="77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AC809655-A145-9582-A870-B09EC79B41D8}"/>
              </a:ext>
            </a:extLst>
          </p:cNvPr>
          <p:cNvSpPr txBox="1"/>
          <p:nvPr/>
        </p:nvSpPr>
        <p:spPr>
          <a:xfrm>
            <a:off x="306986" y="356342"/>
            <a:ext cx="4949079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000" b="1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 sz="3200" b="0" dirty="0">
                <a:latin typeface="Barlow Condensed Medium" pitchFamily="2" charset="77"/>
              </a:rPr>
              <a:t>Inocuidad de Alimentos Zona 3</a:t>
            </a:r>
          </a:p>
        </p:txBody>
      </p:sp>
      <p:graphicFrame>
        <p:nvGraphicFramePr>
          <p:cNvPr id="92" name="Diagrama 91">
            <a:extLst>
              <a:ext uri="{FF2B5EF4-FFF2-40B4-BE49-F238E27FC236}">
                <a16:creationId xmlns:a16="http://schemas.microsoft.com/office/drawing/2014/main" id="{67957C46-A862-61F7-C1DF-62D2F8F8DC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8548226"/>
              </p:ext>
            </p:extLst>
          </p:nvPr>
        </p:nvGraphicFramePr>
        <p:xfrm>
          <a:off x="8173552" y="1369114"/>
          <a:ext cx="2887959" cy="4647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0" name="Imagen 99">
            <a:extLst>
              <a:ext uri="{FF2B5EF4-FFF2-40B4-BE49-F238E27FC236}">
                <a16:creationId xmlns:a16="http://schemas.microsoft.com/office/drawing/2014/main" id="{BB53AEED-7B7A-4ACD-74F6-0FAC39BB509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0631" r="9705"/>
          <a:stretch/>
        </p:blipFill>
        <p:spPr>
          <a:xfrm>
            <a:off x="1120679" y="2592982"/>
            <a:ext cx="1553080" cy="167203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8" name="Imagen 107">
            <a:extLst>
              <a:ext uri="{FF2B5EF4-FFF2-40B4-BE49-F238E27FC236}">
                <a16:creationId xmlns:a16="http://schemas.microsoft.com/office/drawing/2014/main" id="{E0062C6C-355A-F64C-A783-D79B4C0875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8603" y="2080035"/>
            <a:ext cx="2379638" cy="17858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id="{83F1A4C5-0713-FF53-6D16-1308AFA02F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4434" y="4079807"/>
            <a:ext cx="2379638" cy="17847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9" name="Imagen 108">
            <a:extLst>
              <a:ext uri="{FF2B5EF4-FFF2-40B4-BE49-F238E27FC236}">
                <a16:creationId xmlns:a16="http://schemas.microsoft.com/office/drawing/2014/main" id="{7A76513D-AFF0-BAB3-E1E6-EF57853274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2992" y="4267072"/>
            <a:ext cx="1863242" cy="13454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0" name="Rectángulo 109">
            <a:extLst>
              <a:ext uri="{FF2B5EF4-FFF2-40B4-BE49-F238E27FC236}">
                <a16:creationId xmlns:a16="http://schemas.microsoft.com/office/drawing/2014/main" id="{B456CE44-B175-7FC0-F379-F047C88C1D4D}"/>
              </a:ext>
            </a:extLst>
          </p:cNvPr>
          <p:cNvSpPr/>
          <p:nvPr/>
        </p:nvSpPr>
        <p:spPr>
          <a:xfrm>
            <a:off x="6374820" y="1369114"/>
            <a:ext cx="49266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22" b="1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s-MX" sz="2000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anose="00000606000000000000" pitchFamily="2" charset="0"/>
              </a:rPr>
              <a:t>Operativos de control de carne en fase primaria de producción</a:t>
            </a:r>
            <a:endParaRPr lang="es-EC" sz="2000" kern="1200" dirty="0">
              <a:solidFill>
                <a:srgbClr val="000000">
                  <a:lumMod val="65000"/>
                  <a:lumOff val="35000"/>
                </a:srgbClr>
              </a:solidFill>
              <a:latin typeface="Barlow Condensed Medium" panose="00000606000000000000" pitchFamily="2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0495068-8DC3-9B60-7B00-5B7585F0AF5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2" r="13840"/>
          <a:stretch/>
        </p:blipFill>
        <p:spPr>
          <a:xfrm>
            <a:off x="2533854" y="3345469"/>
            <a:ext cx="1455372" cy="150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364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4F6A90B0-F13A-B689-4336-6C6413524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4865" y="1952428"/>
            <a:ext cx="3384846" cy="219708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543F3CB-FC1D-9D5C-D83B-B3D63628435A}"/>
              </a:ext>
            </a:extLst>
          </p:cNvPr>
          <p:cNvSpPr/>
          <p:nvPr/>
        </p:nvSpPr>
        <p:spPr>
          <a:xfrm>
            <a:off x="421526" y="2534370"/>
            <a:ext cx="4480235" cy="16151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600" dirty="0">
                <a:solidFill>
                  <a:schemeClr val="bg1"/>
                </a:solidFill>
                <a:latin typeface="Barlow Condensed Medium" panose="00000606000000000000" pitchFamily="2" charset="0"/>
              </a:rPr>
              <a:t>Participación de 25 productores con BPA a nivel nacional, accedieron a negociaciones con 20 empresas CORPORACION LA FAVORITA, ELIFRUT,  STRATEGY ASIA, FRESCA TERRA, MUSATEC, EL ORDEÑO, CACERES CAYAMBE, AVICOPROEC, ANDES FOOD, AVIVAPACIFIC, CORPMIEX, GAD PICHINCHA, OASIS</a:t>
            </a:r>
            <a:endParaRPr lang="es-EC" sz="1600" dirty="0">
              <a:solidFill>
                <a:schemeClr val="bg1"/>
              </a:solidFill>
              <a:latin typeface="Barlow Condensed Medium" panose="00000606000000000000" pitchFamily="2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4770A7E-91E2-EE1B-5A90-F6EA63B41992}"/>
              </a:ext>
            </a:extLst>
          </p:cNvPr>
          <p:cNvSpPr/>
          <p:nvPr/>
        </p:nvSpPr>
        <p:spPr>
          <a:xfrm>
            <a:off x="7533409" y="1058822"/>
            <a:ext cx="2713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ES" sz="2400" b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anose="00000606000000000000" pitchFamily="2" charset="0"/>
              </a:rPr>
              <a:t>Aporte a la sociedad</a:t>
            </a:r>
            <a:endParaRPr lang="es-EC" sz="2400" b="1" kern="1200" dirty="0">
              <a:solidFill>
                <a:srgbClr val="000000">
                  <a:lumMod val="65000"/>
                  <a:lumOff val="35000"/>
                </a:srgbClr>
              </a:solidFill>
              <a:latin typeface="Barlow Condensed Medium" panose="00000606000000000000" pitchFamily="2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6B64EF8-1ED7-0D8C-172A-963BAD651E2F}"/>
              </a:ext>
            </a:extLst>
          </p:cNvPr>
          <p:cNvSpPr/>
          <p:nvPr/>
        </p:nvSpPr>
        <p:spPr>
          <a:xfrm>
            <a:off x="479057" y="1861376"/>
            <a:ext cx="4042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Barlow Condensed Medium" panose="00000606000000000000" pitchFamily="2" charset="0"/>
              </a:rPr>
              <a:t> Logros de la Rueda de Negocios</a:t>
            </a:r>
            <a:endParaRPr lang="es-EC" sz="2400" b="1" kern="1200" dirty="0">
              <a:solidFill>
                <a:srgbClr val="000000">
                  <a:lumMod val="65000"/>
                  <a:lumOff val="35000"/>
                </a:srgbClr>
              </a:solidFill>
              <a:latin typeface="Barlow Condensed Medium" panose="00000606000000000000" pitchFamily="2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D0A92A39-0BEF-C8D6-EBEF-BC7CB073B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966" y="294287"/>
            <a:ext cx="5187617" cy="1038343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3A5DEAEF-FA83-BA3F-B033-C23AE4EC29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-12" b="10701"/>
          <a:stretch/>
        </p:blipFill>
        <p:spPr bwMode="auto">
          <a:xfrm>
            <a:off x="8537449" y="1694494"/>
            <a:ext cx="2886784" cy="19347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A6537D48-A56B-2E4C-C5F7-CBB9A0D355C6}"/>
              </a:ext>
            </a:extLst>
          </p:cNvPr>
          <p:cNvSpPr/>
          <p:nvPr/>
        </p:nvSpPr>
        <p:spPr>
          <a:xfrm>
            <a:off x="3082950" y="4849332"/>
            <a:ext cx="2492350" cy="100383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2000" kern="1200" dirty="0">
                <a:solidFill>
                  <a:schemeClr val="bg2"/>
                </a:solidFill>
                <a:latin typeface="Barlow Condensed Medium" panose="00000606000000000000" pitchFamily="2" charset="0"/>
                <a:cs typeface="Calibri"/>
              </a:rPr>
              <a:t>TOTAL 300 participantes</a:t>
            </a:r>
            <a:endParaRPr lang="es-EC" sz="2000" kern="1200" dirty="0">
              <a:solidFill>
                <a:schemeClr val="bg2"/>
              </a:solidFill>
              <a:latin typeface="Barlow Condensed Medium" panose="00000606000000000000" pitchFamily="2" charset="0"/>
              <a:cs typeface="Calibri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1979EDDC-B6BB-4B2F-B75E-7443208482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9" t="17874" r="1929" b="10866"/>
          <a:stretch/>
        </p:blipFill>
        <p:spPr bwMode="auto">
          <a:xfrm>
            <a:off x="7533409" y="3371265"/>
            <a:ext cx="3828575" cy="21970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05446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">
          <a:extLst>
            <a:ext uri="{FF2B5EF4-FFF2-40B4-BE49-F238E27FC236}">
              <a16:creationId xmlns:a16="http://schemas.microsoft.com/office/drawing/2014/main" id="{04A09E05-C7A3-5069-C3B6-7D300E459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>
            <a:extLst>
              <a:ext uri="{FF2B5EF4-FFF2-40B4-BE49-F238E27FC236}">
                <a16:creationId xmlns:a16="http://schemas.microsoft.com/office/drawing/2014/main" id="{9A753991-A039-E661-25EC-B94A73360719}"/>
              </a:ext>
            </a:extLst>
          </p:cNvPr>
          <p:cNvSpPr txBox="1"/>
          <p:nvPr/>
        </p:nvSpPr>
        <p:spPr>
          <a:xfrm>
            <a:off x="2415565" y="2151747"/>
            <a:ext cx="7360870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40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REGISTROS DE INSUMOS AGROPECUARIOS DISTRITAL CHIMBORAZO –TUNGURAHUA- COTOPAXI - PASTAZA</a:t>
            </a:r>
          </a:p>
        </p:txBody>
      </p:sp>
    </p:spTree>
    <p:extLst>
      <p:ext uri="{BB962C8B-B14F-4D97-AF65-F5344CB8AC3E}">
        <p14:creationId xmlns:p14="http://schemas.microsoft.com/office/powerpoint/2010/main" val="3913600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9;p15"/>
          <p:cNvSpPr txBox="1"/>
          <p:nvPr/>
        </p:nvSpPr>
        <p:spPr>
          <a:xfrm>
            <a:off x="475939" y="384711"/>
            <a:ext cx="619947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Registros de Insumos Agropecuarios</a:t>
            </a:r>
            <a:endParaRPr sz="25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AF4DEA1-7BE3-417E-934B-F27A41F59647}"/>
              </a:ext>
            </a:extLst>
          </p:cNvPr>
          <p:cNvSpPr txBox="1"/>
          <p:nvPr/>
        </p:nvSpPr>
        <p:spPr>
          <a:xfrm>
            <a:off x="564915" y="1232367"/>
            <a:ext cx="6021527" cy="1569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1600">
                <a:solidFill>
                  <a:schemeClr val="bg1"/>
                </a:solidFill>
                <a:latin typeface="Barlow Condensed Medium" panose="00000606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just"/>
            <a:r>
              <a:rPr lang="es-EC" dirty="0"/>
              <a:t>19 eventos de capacitación ejecutados, dirigidos a almacenistas, operadores de insumos agropecuarios y agricultores tratando temas como: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Correcto uso de plaguicidas.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Capacitaciones virtuales para autorizar responsables técnicos de almacenes de insumos agropecuarios.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Buen uso y manejo responsable de insumos agropecuarios.</a:t>
            </a:r>
            <a:endParaRPr lang="x-none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AF4DEA1-7BE3-417E-934B-F27A41F59647}"/>
              </a:ext>
            </a:extLst>
          </p:cNvPr>
          <p:cNvSpPr txBox="1"/>
          <p:nvPr/>
        </p:nvSpPr>
        <p:spPr>
          <a:xfrm>
            <a:off x="1703061" y="3066300"/>
            <a:ext cx="3745237" cy="13815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1600">
                <a:solidFill>
                  <a:schemeClr val="bg1"/>
                </a:solidFill>
                <a:latin typeface="Barlow Condensed Medium" panose="00000606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just"/>
            <a:r>
              <a:rPr lang="es-EC" dirty="0"/>
              <a:t>92 muestras de insumos agropecuarios recolectadas y enviadas a laboratorio: </a:t>
            </a:r>
          </a:p>
          <a:p>
            <a:pPr algn="just"/>
            <a:endParaRPr lang="es-EC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Satisfactorias: 78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No Satisfactorias: 14</a:t>
            </a:r>
            <a:endParaRPr lang="x-none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AF4DEA1-7BE3-417E-934B-F27A41F59647}"/>
              </a:ext>
            </a:extLst>
          </p:cNvPr>
          <p:cNvSpPr txBox="1"/>
          <p:nvPr/>
        </p:nvSpPr>
        <p:spPr>
          <a:xfrm>
            <a:off x="2336549" y="4740296"/>
            <a:ext cx="2478260" cy="1569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1600">
                <a:solidFill>
                  <a:schemeClr val="bg1"/>
                </a:solidFill>
                <a:latin typeface="Barlow Condensed Medium" panose="00000606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just"/>
            <a:r>
              <a:rPr lang="es-EC" dirty="0"/>
              <a:t>938 insumos agropecuarios inspeccionados en el año 2023</a:t>
            </a:r>
          </a:p>
          <a:p>
            <a:pPr algn="just"/>
            <a:endParaRPr lang="es-EC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Plaguicidas: 315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Fertilizantes: 341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Veterinarios: 282</a:t>
            </a:r>
          </a:p>
        </p:txBody>
      </p:sp>
      <p:sp>
        <p:nvSpPr>
          <p:cNvPr id="8" name="Flecha derecha 7"/>
          <p:cNvSpPr/>
          <p:nvPr/>
        </p:nvSpPr>
        <p:spPr>
          <a:xfrm>
            <a:off x="7335278" y="1997839"/>
            <a:ext cx="469900" cy="211137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/>
          </a:p>
        </p:txBody>
      </p:sp>
      <p:sp>
        <p:nvSpPr>
          <p:cNvPr id="9" name="Flecha derecha 8"/>
          <p:cNvSpPr/>
          <p:nvPr/>
        </p:nvSpPr>
        <p:spPr>
          <a:xfrm>
            <a:off x="6041736" y="4868956"/>
            <a:ext cx="469900" cy="211137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674" y="1204214"/>
            <a:ext cx="2769568" cy="168742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724" y="3519347"/>
            <a:ext cx="2249900" cy="168742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624" y="3366412"/>
            <a:ext cx="1995487" cy="266064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33572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">
          <a:extLst>
            <a:ext uri="{FF2B5EF4-FFF2-40B4-BE49-F238E27FC236}">
              <a16:creationId xmlns:a16="http://schemas.microsoft.com/office/drawing/2014/main" id="{B1712E80-FF5A-1399-EA8E-194200325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>
            <a:extLst>
              <a:ext uri="{FF2B5EF4-FFF2-40B4-BE49-F238E27FC236}">
                <a16:creationId xmlns:a16="http://schemas.microsoft.com/office/drawing/2014/main" id="{7EB11DE4-8B42-63CC-AFBE-596F5931E7A7}"/>
              </a:ext>
            </a:extLst>
          </p:cNvPr>
          <p:cNvSpPr txBox="1"/>
          <p:nvPr/>
        </p:nvSpPr>
        <p:spPr>
          <a:xfrm>
            <a:off x="2875330" y="2459524"/>
            <a:ext cx="6441339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40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LABORATORIOS DE DIAGNOSTICO RAPIDO </a:t>
            </a:r>
            <a:r>
              <a:rPr lang="es-EC" sz="40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DE  DISTRITAES TUNGURAHUA- COTOPAXI </a:t>
            </a:r>
          </a:p>
        </p:txBody>
      </p:sp>
    </p:spTree>
    <p:extLst>
      <p:ext uri="{BB962C8B-B14F-4D97-AF65-F5344CB8AC3E}">
        <p14:creationId xmlns:p14="http://schemas.microsoft.com/office/powerpoint/2010/main" val="466798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312158" y="348716"/>
            <a:ext cx="8546092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dirty="0">
                <a:solidFill>
                  <a:srgbClr val="4D4D4D"/>
                </a:solidFill>
                <a:latin typeface="Barlow Condensed Medium" panose="00000606000000000000" pitchFamily="2" charset="0"/>
                <a:ea typeface="Barlow Condensed Medium"/>
                <a:cs typeface="Barlow Condensed Medium"/>
                <a:sym typeface="Barlow Condensed Medium"/>
              </a:rPr>
              <a:t>Área de Control de Calidad de Leche - Cotopaxi, Tungurahua</a:t>
            </a:r>
            <a:endParaRPr sz="2500" b="1" i="0" u="none" strike="noStrike" cap="none" dirty="0">
              <a:solidFill>
                <a:srgbClr val="4D4D4D"/>
              </a:solidFill>
              <a:latin typeface="Barlow Condensed Medium" panose="00000606000000000000" pitchFamily="2" charset="0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DF58F09-0AAD-4BFC-A1C7-2C62504CC9A5}"/>
              </a:ext>
            </a:extLst>
          </p:cNvPr>
          <p:cNvSpPr txBox="1"/>
          <p:nvPr/>
        </p:nvSpPr>
        <p:spPr>
          <a:xfrm>
            <a:off x="818661" y="3931735"/>
            <a:ext cx="51419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dirty="0">
              <a:solidFill>
                <a:srgbClr val="595959"/>
              </a:solidFill>
              <a:latin typeface="Barlow Condensed Medium" panose="00000606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Los análisis ofertados durante el 2023: </a:t>
            </a:r>
            <a:r>
              <a:rPr lang="es-ES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Composición de la leche (grasa, proteína, sólidos), </a:t>
            </a:r>
            <a:r>
              <a:rPr lang="es-ES_tradnl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calidad sanitaria (presencia de microorganismos y células somáticas), </a:t>
            </a:r>
            <a:r>
              <a:rPr lang="es-ES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presencia de contaminantes y adulterantes (suero, almidones, azucares, residuos de antibióticos, entre otros) (Tungurahua).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rgbClr val="595959"/>
              </a:solidFill>
              <a:latin typeface="Barlow Condensed Medium" panose="00000606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Proyecto de control durante el 2023: Vigilancia y control de la inocuidad de la leche cruda y del suero de leche liquido.</a:t>
            </a:r>
          </a:p>
          <a:p>
            <a:endParaRPr lang="es-ES" dirty="0">
              <a:solidFill>
                <a:srgbClr val="595959"/>
              </a:solidFill>
              <a:latin typeface="Barlow Condensed Medium" panose="00000606000000000000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EC47677-9CD1-4FA5-A5B9-17D5E605F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068" y="1590335"/>
            <a:ext cx="4505279" cy="202916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9A6C708-C1E2-4868-ABF4-DB5085DFD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727781" y="1590335"/>
            <a:ext cx="4510151" cy="338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374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312158" y="348716"/>
            <a:ext cx="9346192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dirty="0">
                <a:solidFill>
                  <a:srgbClr val="4D4D4D"/>
                </a:solidFill>
                <a:latin typeface="Barlow Condensed Medium" panose="00000606000000000000" pitchFamily="2" charset="0"/>
                <a:ea typeface="Barlow Condensed Medium"/>
                <a:cs typeface="Barlow Condensed Medium"/>
                <a:sym typeface="Barlow Condensed Medium"/>
              </a:rPr>
              <a:t>Área de Entomología y Malacología Tungurahua</a:t>
            </a:r>
            <a:endParaRPr sz="2500" b="1" i="0" u="none" strike="noStrike" cap="none" dirty="0">
              <a:solidFill>
                <a:srgbClr val="4D4D4D"/>
              </a:solidFill>
              <a:latin typeface="Barlow Condensed Medium" panose="00000606000000000000" pitchFamily="2" charset="0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DF58F09-0AAD-4BFC-A1C7-2C62504CC9A5}"/>
              </a:ext>
            </a:extLst>
          </p:cNvPr>
          <p:cNvSpPr txBox="1"/>
          <p:nvPr/>
        </p:nvSpPr>
        <p:spPr>
          <a:xfrm>
            <a:off x="7206748" y="1720840"/>
            <a:ext cx="37862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_tradnl" sz="1800" dirty="0">
              <a:solidFill>
                <a:srgbClr val="595959"/>
              </a:solidFill>
              <a:latin typeface="Barlow Condensed Medium" panose="00000606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1800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Los análisis ofertados durante el 2023: </a:t>
            </a:r>
            <a:r>
              <a:rPr lang="es-ES" sz="1800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Caracterización de insectos plaga, predadores, parasitoides y otros artrópodos de importancia agropecuaria, análisis entomológico en material vegetal, identificación del gusano Barrenador del ganado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800" dirty="0">
              <a:solidFill>
                <a:srgbClr val="595959"/>
              </a:solidFill>
              <a:latin typeface="Barlow Condensed Medium" panose="00000606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Proyecto de control durante el 2023: Vigilancia fitosanitaria</a:t>
            </a:r>
            <a:endParaRPr lang="es-ES_tradnl" sz="1800" dirty="0">
              <a:solidFill>
                <a:srgbClr val="595959"/>
              </a:solidFill>
              <a:latin typeface="Barlow Condensed Medium" panose="00000606000000000000" pitchFamily="2" charset="0"/>
            </a:endParaRPr>
          </a:p>
          <a:p>
            <a:pPr algn="just"/>
            <a:endParaRPr lang="es-ES_tradnl" sz="1800" dirty="0">
              <a:solidFill>
                <a:srgbClr val="595959"/>
              </a:solidFill>
              <a:latin typeface="Barlow Condensed Medium" panose="00000606000000000000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73" y="1237556"/>
            <a:ext cx="3981181" cy="299583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425" y="3429000"/>
            <a:ext cx="3631344" cy="273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54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312158" y="348716"/>
            <a:ext cx="9831967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2000"/>
            </a:pPr>
            <a:r>
              <a:rPr lang="es-ES" sz="25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Áreas de Serología, Parasitología, Virología -</a:t>
            </a:r>
            <a:r>
              <a:rPr lang="es-EC" sz="25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Tungurahua</a:t>
            </a:r>
            <a:endParaRPr sz="25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DF58F09-0AAD-4BFC-A1C7-2C62504CC9A5}"/>
              </a:ext>
            </a:extLst>
          </p:cNvPr>
          <p:cNvSpPr txBox="1"/>
          <p:nvPr/>
        </p:nvSpPr>
        <p:spPr>
          <a:xfrm>
            <a:off x="935612" y="974816"/>
            <a:ext cx="798896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_tradnl" sz="1600" dirty="0">
              <a:solidFill>
                <a:srgbClr val="595959"/>
              </a:solidFill>
              <a:latin typeface="Barlow Condensed Medium" panose="00000606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1600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Los análisis ofertados durante el 2023: </a:t>
            </a:r>
            <a:r>
              <a:rPr lang="pt-BR" sz="1600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diagnóstico de anemia infecciosa equina, diagnóstico de </a:t>
            </a:r>
            <a:r>
              <a:rPr lang="pt-BR" sz="1600" dirty="0" err="1">
                <a:solidFill>
                  <a:srgbClr val="595959"/>
                </a:solidFill>
                <a:latin typeface="Barlow Condensed Medium" panose="00000606000000000000" pitchFamily="2" charset="0"/>
              </a:rPr>
              <a:t>brucelosis</a:t>
            </a:r>
            <a:r>
              <a:rPr lang="pt-BR" sz="1600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, diagnóstico de </a:t>
            </a:r>
            <a:r>
              <a:rPr lang="es-EC" sz="1600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enfermedades aviares, diagnóstico de enfermedades </a:t>
            </a:r>
            <a:r>
              <a:rPr lang="pt-BR" sz="1600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bovinas, diagnóstico de </a:t>
            </a:r>
            <a:r>
              <a:rPr lang="pt-BR" sz="1600" dirty="0" err="1">
                <a:solidFill>
                  <a:srgbClr val="595959"/>
                </a:solidFill>
                <a:latin typeface="Barlow Condensed Medium" panose="00000606000000000000" pitchFamily="2" charset="0"/>
              </a:rPr>
              <a:t>hemotrópico</a:t>
            </a:r>
            <a:r>
              <a:rPr lang="pt-BR" sz="1600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, diagnóstico </a:t>
            </a:r>
            <a:r>
              <a:rPr lang="pt-BR" sz="1600" dirty="0" err="1">
                <a:solidFill>
                  <a:srgbClr val="595959"/>
                </a:solidFill>
                <a:latin typeface="Barlow Condensed Medium" panose="00000606000000000000" pitchFamily="2" charset="0"/>
              </a:rPr>
              <a:t>coproparasitario</a:t>
            </a:r>
            <a:r>
              <a:rPr lang="pt-BR" sz="1600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, diagnóstico de </a:t>
            </a:r>
            <a:r>
              <a:rPr lang="pt-BR" sz="1600" dirty="0" err="1">
                <a:solidFill>
                  <a:srgbClr val="595959"/>
                </a:solidFill>
                <a:latin typeface="Barlow Condensed Medium" panose="00000606000000000000" pitchFamily="2" charset="0"/>
              </a:rPr>
              <a:t>Varroa</a:t>
            </a:r>
            <a:r>
              <a:rPr lang="pt-BR" sz="1600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 </a:t>
            </a:r>
            <a:r>
              <a:rPr lang="pt-BR" sz="1600" dirty="0" err="1">
                <a:solidFill>
                  <a:srgbClr val="595959"/>
                </a:solidFill>
                <a:latin typeface="Barlow Condensed Medium" panose="00000606000000000000" pitchFamily="2" charset="0"/>
              </a:rPr>
              <a:t>y</a:t>
            </a:r>
            <a:r>
              <a:rPr lang="pt-BR" sz="1600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 </a:t>
            </a:r>
            <a:r>
              <a:rPr lang="es-ES" sz="1600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presencia de contaminantes y adulterantes en leche cruda.</a:t>
            </a:r>
            <a:endParaRPr lang="pt-BR" sz="1600" dirty="0">
              <a:solidFill>
                <a:srgbClr val="595959"/>
              </a:solidFill>
              <a:latin typeface="Barlow Condensed Medium" panose="00000606000000000000" pitchFamily="2" charset="0"/>
            </a:endParaRPr>
          </a:p>
          <a:p>
            <a:pPr algn="just"/>
            <a:endParaRPr lang="es-ES_tradnl" sz="1600" dirty="0">
              <a:solidFill>
                <a:srgbClr val="595959"/>
              </a:solidFill>
              <a:latin typeface="Barlow Condensed Medium" panose="00000606000000000000" pitchFamily="2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595959"/>
                </a:solidFill>
                <a:latin typeface="Barlow Condensed Medium" panose="00000606000000000000" pitchFamily="2" charset="0"/>
              </a:rPr>
              <a:t>Proyecto de control durante el 2023: Vigilancia epidemiologia activa y pasiva.</a:t>
            </a:r>
            <a:endParaRPr lang="es-ES_tradnl" sz="1600" dirty="0">
              <a:solidFill>
                <a:srgbClr val="595959"/>
              </a:solidFill>
              <a:latin typeface="Barlow Condensed Medium" panose="00000606000000000000" pitchFamily="2" charset="0"/>
            </a:endParaRPr>
          </a:p>
          <a:p>
            <a:pPr algn="just"/>
            <a:endParaRPr lang="es-ES_tradnl" sz="1600" dirty="0">
              <a:solidFill>
                <a:srgbClr val="595959"/>
              </a:solidFill>
              <a:latin typeface="Barlow Condensed Medium" panose="00000606000000000000" pitchFamily="2" charset="0"/>
            </a:endParaRPr>
          </a:p>
          <a:p>
            <a:pPr algn="just"/>
            <a:endParaRPr lang="es-ES" sz="1600" dirty="0">
              <a:solidFill>
                <a:srgbClr val="595959"/>
              </a:solidFill>
              <a:latin typeface="Barlow Condensed Medium" panose="00000606000000000000" pitchFamily="2" charset="0"/>
            </a:endParaRPr>
          </a:p>
          <a:p>
            <a:pPr algn="just"/>
            <a:endParaRPr lang="es-ES" sz="1600" dirty="0">
              <a:solidFill>
                <a:srgbClr val="595959"/>
              </a:solidFill>
              <a:latin typeface="Barlow Condensed Medium" panose="00000606000000000000" pitchFamily="2" charset="0"/>
            </a:endParaRPr>
          </a:p>
          <a:p>
            <a:pPr algn="just"/>
            <a:endParaRPr lang="es-ES" sz="1600" dirty="0">
              <a:solidFill>
                <a:srgbClr val="595959"/>
              </a:solidFill>
              <a:latin typeface="Barlow Condensed Medium" panose="00000606000000000000" pitchFamily="2" charset="0"/>
            </a:endParaRPr>
          </a:p>
          <a:p>
            <a:pPr algn="just"/>
            <a:endParaRPr lang="es-ES" sz="1600" dirty="0">
              <a:solidFill>
                <a:srgbClr val="595959"/>
              </a:solidFill>
              <a:latin typeface="Barlow Condensed Medium" panose="00000606000000000000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85" y="3037421"/>
            <a:ext cx="1562338" cy="347186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435" y="3037421"/>
            <a:ext cx="4871387" cy="27432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515" y="1295744"/>
            <a:ext cx="1783219" cy="3962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6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1289</Words>
  <Application>Microsoft Macintosh PowerPoint</Application>
  <PresentationFormat>Panorámica</PresentationFormat>
  <Paragraphs>218</Paragraphs>
  <Slides>22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Arial</vt:lpstr>
      <vt:lpstr>Barlow Condensed Black</vt:lpstr>
      <vt:lpstr>Barlow Condensed Medium</vt:lpstr>
      <vt:lpstr>Barlow Condensed SemiBold</vt:lpstr>
      <vt:lpstr>Calibri</vt:lpstr>
      <vt:lpstr>Tema de Office</vt:lpstr>
      <vt:lpstr>Presentación de PowerPoint</vt:lpstr>
      <vt:lpstr>Presentación de PowerPoint</vt:lpstr>
      <vt:lpstr>INFORMACIÓN PRESUPUESTARIA DE LA ZONA 3 – GASTO CORRIENTE</vt:lpstr>
      <vt:lpstr>INFORMACIÓN PRESUPUESTARIA DE LA ZONA 3 – PROYECTOS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Microsoft Office User</cp:lastModifiedBy>
  <cp:revision>23</cp:revision>
  <dcterms:modified xsi:type="dcterms:W3CDTF">2024-02-26T20:54:02Z</dcterms:modified>
</cp:coreProperties>
</file>