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312" r:id="rId2"/>
    <p:sldId id="314" r:id="rId3"/>
    <p:sldId id="315" r:id="rId4"/>
    <p:sldId id="318" r:id="rId5"/>
    <p:sldId id="317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16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otham-MediumItalic" panose="02000504050000020004" pitchFamily="2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9" roundtripDataSignature="AMtx7mhjfqqXO+Ew2IAkc0n4xF3dwAUi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046"/>
    <a:srgbClr val="3A7593"/>
    <a:srgbClr val="E6E6E6"/>
    <a:srgbClr val="1F2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C50FE2-5557-4562-A906-1212B2506AF3}">
  <a:tblStyle styleId="{33C50FE2-5557-4562-A906-1212B2506AF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3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5" d="100"/>
        <a:sy n="1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59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recci&#243;n\Desktop\RENDICION%20DE%20CUENTAS%202022%20SUCUMB&#205;OS\RESPALDO%20RENDICI&#211;N%20DE%20CUENTAS%20Zonal%20CB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.fabara\AppData\Local\Temp\Rar$DIa3036.20251\RESPALDO%20RENDICI&#211;N%20DE%20CUENTAS%20Zonal%20CB%20OK%20OK%20listaso.xls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a.fabara\AppData\Local\Temp\Rar$DIa3036.20251\RESPALDO%20RENDICI&#211;N%20DE%20CUENTAS%20Zonal%20CB%20OK%20OK%20listaso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ecci&#243;n\Desktop\RENDICION%20DE%20CUENTAS%202022%20SUCUMB&#205;OS\RESPALDO%20RENDICI&#211;N%20DE%20CUENTAS%20Zonal%20CB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ecci&#243;n\Desktop\RENDICION%20DE%20CUENTAS%202022%20SUCUMB&#205;OS\RESPALDO%20RENDICI&#211;N%20DE%20CUENTAS%20Zonal%20CB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ecci&#243;n\Desktop\RENDICION%20DE%20CUENTAS%202022%20SUCUMB&#205;OS\RESPALDO%20RENDICI&#211;N%20DE%20CUENTAS%20Zonal%20CB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ecci&#243;n\Desktop\RENDICION%20DE%20CUENTAS%202022%20SUCUMB&#205;OS\RESPALDO%20RENDICI&#211;N%20DE%20CUENTAS%20Zonal%20CB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ecci&#243;n\Desktop\RENDICION%20DE%20CUENTAS%202022%20SUCUMB&#205;OS\RESPALDO%20RENDICI&#211;N%20DE%20CUENTAS%20Zonal%20CB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.fabara\AppData\Local\Temp\Rar$DIa3036.20251\RESPALDO%20RENDICI&#211;N%20DE%20CUENTAS%20Zonal%20CB%20OK%20OK%20listaso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.fabara\AppData\Local\Temp\Rar$DIa3036.20251\RESPALDO%20RENDICI&#211;N%20DE%20CUENTAS%20Zonal%20CB%20OK%20OK%20listaso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.fabara\AppData\Local\Temp\Rar$DIa3036.20251\RESPALDO%20RENDICI&#211;N%20DE%20CUENTAS%20Zonal%20CB%20OK%20OK%20listaso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a.fabara\AppData\Local\Temp\Rar$DIa3036.20251\RESPALDO%20RENDICI&#211;N%20DE%20CUENTAS%20Zonal%20CB%20OK%20OK%20listaso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.fabara\AppData\Local\Temp\Rar$DIa3036.20251\RESPALDO%20RENDICI&#211;N%20DE%20CUENTAS%20Zonal%20CB%20OK%20OK%20listaso.xls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recci&#243;n\Desktop\RENDICION%20DE%20CUENTAS%202022%20SUCUMB&#205;OS\RESPALDO%20RENDICI&#211;N%20DE%20CUENTAS%20Zonal%20CB%20OK%20OK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recci&#243;n\Desktop\RENDICION%20DE%20CUENTAS%202022%20SUCUMB&#205;OS\RESPALDO%20RENDICI&#211;N%20DE%20CUENTAS%20Zonal%20CB%20OK%20OK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ecci&#243;n\Desktop\RENDICION%20DE%20CUENTAS%202022%20SUCUMB&#205;OS\RESPALDO%20RENDICI&#211;N%20DE%20CUENTAS%20Zonal%20CB%20OK%20OK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.fabara\AppData\Local\Temp\Rar$DIa3036.20251\RESPALDO%20RENDICI&#211;N%20DE%20CUENTAS%20Zonal%20CB%20OK%20OK%20listaso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.fabara\AppData\Local\Temp\Rar$DIa3036.20251\RESPALDO%20RENDICI&#211;N%20DE%20CUENTAS%20Zonal%20CB%20OK%20OK%20listaso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.fabara\AppData\Local\Temp\Rar$DIa3036.20251\RESPALDO%20RENDICI&#211;N%20DE%20CUENTAS%20Zonal%20CB%20OK%20OK%20listaso.xls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recci&#243;n\Desktop\RENDICION%20DE%20CUENTAS%202022%20SUCUMB&#205;OS\RESPALDO%20RENDICI&#211;N%20DE%20CUENTAS%20Zonal%20CB%20OK%20OK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recci&#243;n\Desktop\RENDICION%20DE%20CUENTAS%202022%20SUCUMB&#205;OS\RESPALDO%20RENDICI&#211;N%20DE%20CUENTAS%20Zonal%20CB%20OK%20OK.xls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recci&#243;n\Desktop\RENDICION%20DE%20CUENTAS%202022%20SUCUMB&#205;OS\RESPALDO%20RENDICI&#211;N%20DE%20CUENTAS%20Zonal%20CB%20OK%20OK.xls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recci&#243;n\Desktop\RENDICION%20DE%20CUENTAS%202022%20SUCUMB&#205;OS\RESPALDO%20RENDICI&#211;N%20DE%20CUENTAS%20Zonal%20CB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recci&#243;n\Desktop\RENDICION%20DE%20CUENTAS%202022%20SUCUMB&#205;OS\RESPALDO%20RENDICI&#211;N%20DE%20CUENTAS%20Zonal%20CB%20OK%20OK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recci&#243;n\Desktop\RENDICION%20DE%20CUENTAS%202022%20SUCUMB&#205;OS\RESPALDO%20RENDICI&#211;N%20DE%20CUENTAS%20Zonal%20CB%20OK%20OK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recci&#243;n\Desktop\RENDICION%20DE%20CUENTAS%202022%20SUCUMB&#205;OS\RESPALDO%20RENDICI&#211;N%20DE%20CUENTAS%20Zonal%20CB%20OK%20OK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recci&#243;n\Desktop\RENDICION%20DE%20CUENTAS%202022%20SUCUMB&#205;OS\RESPALDO%20RENDICI&#211;N%20DE%20CUENTAS%20Zonal%20CB%20OK%20OK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recci&#243;n\Desktop\RENDICION%20DE%20CUENTAS%202022%20SUCUMB&#205;OS\RESPALDO%20RENDICI&#211;N%20DE%20CUENTAS%20Zonal%20CB%20OK%20OK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.fabara\AppData\Local\Temp\Rar$DIa3036.20251\RESPALDO%20RENDICI&#211;N%20DE%20CUENTAS%20Zonal%20CB%20OK%20OK%20listas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b="1">
                <a:solidFill>
                  <a:schemeClr val="tx1">
                    <a:lumMod val="95000"/>
                    <a:lumOff val="5000"/>
                  </a:schemeClr>
                </a:solidFill>
              </a:rPr>
              <a:t>PLAGAS EN PRINCIPALES CULTIVOS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2.2704633841866207E-2"/>
          <c:y val="0.21473997678418405"/>
          <c:w val="0.95459073231626757"/>
          <c:h val="0.64861950979379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'SANDAD VEGETAL'!$C$3:$C$5</c:f>
              <c:strCache>
                <c:ptCount val="3"/>
                <c:pt idx="0">
                  <c:v>Carchi</c:v>
                </c:pt>
                <c:pt idx="1">
                  <c:v>EJECUTADO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'SANDAD VEGETAL'!$B$6:$B$10</c:f>
              <c:strCache>
                <c:ptCount val="5"/>
                <c:pt idx="0">
                  <c:v>NOTIFICACIONES DE PLAGAS</c:v>
                </c:pt>
                <c:pt idx="1">
                  <c:v>PLAGAS TRANSITORIAS</c:v>
                </c:pt>
                <c:pt idx="2">
                  <c:v>MALEZAS ENVIADAS A LABORATORIO</c:v>
                </c:pt>
                <c:pt idx="3">
                  <c:v>PLAGAS CUARENTENARIAS</c:v>
                </c:pt>
                <c:pt idx="4">
                  <c:v>MONITOREO DE ESTACIONES FITOSANITARIAS</c:v>
                </c:pt>
              </c:strCache>
            </c:strRef>
          </c:cat>
          <c:val>
            <c:numRef>
              <c:f>'SANDAD VEGETAL'!$C$6:$C$10</c:f>
              <c:numCache>
                <c:formatCode>General</c:formatCode>
                <c:ptCount val="5"/>
                <c:pt idx="0">
                  <c:v>1</c:v>
                </c:pt>
                <c:pt idx="1">
                  <c:v>110</c:v>
                </c:pt>
                <c:pt idx="2">
                  <c:v>0</c:v>
                </c:pt>
                <c:pt idx="3">
                  <c:v>100</c:v>
                </c:pt>
                <c:pt idx="4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A-5340-9676-0DF872356750}"/>
            </c:ext>
          </c:extLst>
        </c:ser>
        <c:ser>
          <c:idx val="1"/>
          <c:order val="1"/>
          <c:tx>
            <c:strRef>
              <c:f>'SANDAD VEGETAL'!$D$3:$D$5</c:f>
              <c:strCache>
                <c:ptCount val="3"/>
                <c:pt idx="0">
                  <c:v>Sucumbíos</c:v>
                </c:pt>
                <c:pt idx="1">
                  <c:v>EJECUTADO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'SANDAD VEGETAL'!$B$6:$B$10</c:f>
              <c:strCache>
                <c:ptCount val="5"/>
                <c:pt idx="0">
                  <c:v>NOTIFICACIONES DE PLAGAS</c:v>
                </c:pt>
                <c:pt idx="1">
                  <c:v>PLAGAS TRANSITORIAS</c:v>
                </c:pt>
                <c:pt idx="2">
                  <c:v>MALEZAS ENVIADAS A LABORATORIO</c:v>
                </c:pt>
                <c:pt idx="3">
                  <c:v>PLAGAS CUARENTENARIAS</c:v>
                </c:pt>
                <c:pt idx="4">
                  <c:v>MONITOREO DE ESTACIONES FITOSANITARIAS</c:v>
                </c:pt>
              </c:strCache>
            </c:strRef>
          </c:cat>
          <c:val>
            <c:numRef>
              <c:f>'SANDAD VEGETAL'!$D$6:$D$10</c:f>
              <c:numCache>
                <c:formatCode>General</c:formatCode>
                <c:ptCount val="5"/>
                <c:pt idx="0">
                  <c:v>0</c:v>
                </c:pt>
                <c:pt idx="1">
                  <c:v>256</c:v>
                </c:pt>
                <c:pt idx="2">
                  <c:v>0</c:v>
                </c:pt>
                <c:pt idx="3">
                  <c:v>365</c:v>
                </c:pt>
                <c:pt idx="4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5A-5340-9676-0DF872356750}"/>
            </c:ext>
          </c:extLst>
        </c:ser>
        <c:ser>
          <c:idx val="2"/>
          <c:order val="2"/>
          <c:tx>
            <c:strRef>
              <c:f>'SANDAD VEGETAL'!$E$3:$E$5</c:f>
              <c:strCache>
                <c:ptCount val="3"/>
                <c:pt idx="0">
                  <c:v>Esmeraldas</c:v>
                </c:pt>
                <c:pt idx="1">
                  <c:v>EJECUTADO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'SANDAD VEGETAL'!$B$6:$B$10</c:f>
              <c:strCache>
                <c:ptCount val="5"/>
                <c:pt idx="0">
                  <c:v>NOTIFICACIONES DE PLAGAS</c:v>
                </c:pt>
                <c:pt idx="1">
                  <c:v>PLAGAS TRANSITORIAS</c:v>
                </c:pt>
                <c:pt idx="2">
                  <c:v>MALEZAS ENVIADAS A LABORATORIO</c:v>
                </c:pt>
                <c:pt idx="3">
                  <c:v>PLAGAS CUARENTENARIAS</c:v>
                </c:pt>
                <c:pt idx="4">
                  <c:v>MONITOREO DE ESTACIONES FITOSANITARIAS</c:v>
                </c:pt>
              </c:strCache>
            </c:strRef>
          </c:cat>
          <c:val>
            <c:numRef>
              <c:f>'SANDAD VEGETAL'!$E$6:$E$10</c:f>
              <c:numCache>
                <c:formatCode>General</c:formatCode>
                <c:ptCount val="5"/>
                <c:pt idx="0">
                  <c:v>43</c:v>
                </c:pt>
                <c:pt idx="1">
                  <c:v>122</c:v>
                </c:pt>
                <c:pt idx="2">
                  <c:v>0</c:v>
                </c:pt>
                <c:pt idx="3">
                  <c:v>186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5A-5340-9676-0DF872356750}"/>
            </c:ext>
          </c:extLst>
        </c:ser>
        <c:ser>
          <c:idx val="3"/>
          <c:order val="3"/>
          <c:tx>
            <c:strRef>
              <c:f>'SANDAD VEGETAL'!$F$3:$F$5</c:f>
              <c:strCache>
                <c:ptCount val="3"/>
                <c:pt idx="0">
                  <c:v>Imbabura</c:v>
                </c:pt>
                <c:pt idx="1">
                  <c:v>EJECUTADO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'SANDAD VEGETAL'!$B$6:$B$10</c:f>
              <c:strCache>
                <c:ptCount val="5"/>
                <c:pt idx="0">
                  <c:v>NOTIFICACIONES DE PLAGAS</c:v>
                </c:pt>
                <c:pt idx="1">
                  <c:v>PLAGAS TRANSITORIAS</c:v>
                </c:pt>
                <c:pt idx="2">
                  <c:v>MALEZAS ENVIADAS A LABORATORIO</c:v>
                </c:pt>
                <c:pt idx="3">
                  <c:v>PLAGAS CUARENTENARIAS</c:v>
                </c:pt>
                <c:pt idx="4">
                  <c:v>MONITOREO DE ESTACIONES FITOSANITARIAS</c:v>
                </c:pt>
              </c:strCache>
            </c:strRef>
          </c:cat>
          <c:val>
            <c:numRef>
              <c:f>'SANDAD VEGETAL'!$F$6:$F$10</c:f>
              <c:numCache>
                <c:formatCode>General</c:formatCode>
                <c:ptCount val="5"/>
                <c:pt idx="0">
                  <c:v>0</c:v>
                </c:pt>
                <c:pt idx="1">
                  <c:v>89</c:v>
                </c:pt>
                <c:pt idx="2">
                  <c:v>0</c:v>
                </c:pt>
                <c:pt idx="3">
                  <c:v>82</c:v>
                </c:pt>
                <c:pt idx="4">
                  <c:v>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5A-5340-9676-0DF8723567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499304"/>
        <c:axId val="788500616"/>
      </c:barChart>
      <c:catAx>
        <c:axId val="78849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88500616"/>
        <c:crosses val="autoZero"/>
        <c:auto val="1"/>
        <c:lblAlgn val="ctr"/>
        <c:lblOffset val="100"/>
        <c:noMultiLvlLbl val="0"/>
      </c:catAx>
      <c:valAx>
        <c:axId val="788500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88499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352315945787771E-2"/>
          <c:y val="0.21703044189056964"/>
          <c:w val="0.55093208454054976"/>
          <c:h val="0.100667667418243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200"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/>
            </a:pPr>
            <a:r>
              <a:rPr lang="es-419" sz="1400"/>
              <a:t>CONTROL FITOSANITARIO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6997490600464341"/>
          <c:w val="0.93888888888888888"/>
          <c:h val="0.60564474101437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'SANDAD VEGETAL'!$B$61</c:f>
              <c:strCache>
                <c:ptCount val="1"/>
                <c:pt idx="0">
                  <c:v>PERMISOS DE IMPORTACIÓN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invertIfNegative val="0"/>
          <c:cat>
            <c:strRef>
              <c:f>'SANDAD VEGETAL'!$C$60:$F$60</c:f>
              <c:strCache>
                <c:ptCount val="4"/>
                <c:pt idx="0">
                  <c:v>CARCHI</c:v>
                </c:pt>
                <c:pt idx="1">
                  <c:v>ESMERALDAS</c:v>
                </c:pt>
                <c:pt idx="2">
                  <c:v>IMBABURA</c:v>
                </c:pt>
                <c:pt idx="3">
                  <c:v>SUCUMBÍOS</c:v>
                </c:pt>
              </c:strCache>
            </c:strRef>
          </c:cat>
          <c:val>
            <c:numRef>
              <c:f>'SANDAD VEGETAL'!$C$61:$F$61</c:f>
              <c:numCache>
                <c:formatCode>General</c:formatCode>
                <c:ptCount val="4"/>
                <c:pt idx="0">
                  <c:v>202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C-2E45-8B08-87AD1FE68BF0}"/>
            </c:ext>
          </c:extLst>
        </c:ser>
        <c:ser>
          <c:idx val="1"/>
          <c:order val="1"/>
          <c:tx>
            <c:strRef>
              <c:f>'SANDAD VEGETAL'!$B$62</c:f>
              <c:strCache>
                <c:ptCount val="1"/>
                <c:pt idx="0">
                  <c:v>EMISIÓN DE DDA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</c:spPr>
          <c:invertIfNegative val="0"/>
          <c:cat>
            <c:strRef>
              <c:f>'SANDAD VEGETAL'!$C$60:$F$60</c:f>
              <c:strCache>
                <c:ptCount val="4"/>
                <c:pt idx="0">
                  <c:v>CARCHI</c:v>
                </c:pt>
                <c:pt idx="1">
                  <c:v>ESMERALDAS</c:v>
                </c:pt>
                <c:pt idx="2">
                  <c:v>IMBABURA</c:v>
                </c:pt>
                <c:pt idx="3">
                  <c:v>SUCUMBÍOS</c:v>
                </c:pt>
              </c:strCache>
            </c:strRef>
          </c:cat>
          <c:val>
            <c:numRef>
              <c:f>'SANDAD VEGETAL'!$C$62:$F$62</c:f>
              <c:numCache>
                <c:formatCode>General</c:formatCode>
                <c:ptCount val="4"/>
                <c:pt idx="0">
                  <c:v>881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9C-2E45-8B08-87AD1FE68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5561824"/>
        <c:axId val="1"/>
      </c:barChart>
      <c:catAx>
        <c:axId val="64556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/>
            </a:pPr>
            <a:endParaRPr lang="es-EC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455618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8558420822397199"/>
          <c:y val="0.17729036270597254"/>
          <c:w val="0.57327602799650046"/>
          <c:h val="7.1195692762000454E-2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 sz="700"/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</a:defRPr>
      </a:pPr>
      <a:endParaRPr lang="es-EC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400"/>
              <a:t>VIGILANCIA FITOSANITARIA</a:t>
            </a:r>
          </a:p>
        </c:rich>
      </c:tx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'SANDAD VEGETAL'!$B$65</c:f>
              <c:strCache>
                <c:ptCount val="1"/>
                <c:pt idx="0">
                  <c:v>MONITOREO DE PLAGAS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'SANDAD VEGETAL'!$C$64:$F$64</c:f>
              <c:strCache>
                <c:ptCount val="4"/>
                <c:pt idx="0">
                  <c:v>CARCHI</c:v>
                </c:pt>
                <c:pt idx="1">
                  <c:v>ESMERALDAS</c:v>
                </c:pt>
                <c:pt idx="2">
                  <c:v>IMBABURA</c:v>
                </c:pt>
                <c:pt idx="3">
                  <c:v>SUCUMBÍOS</c:v>
                </c:pt>
              </c:strCache>
            </c:strRef>
          </c:cat>
          <c:val>
            <c:numRef>
              <c:f>'SANDAD VEGETAL'!$C$65:$F$65</c:f>
              <c:numCache>
                <c:formatCode>General</c:formatCode>
                <c:ptCount val="4"/>
                <c:pt idx="0">
                  <c:v>773</c:v>
                </c:pt>
                <c:pt idx="1">
                  <c:v>1281</c:v>
                </c:pt>
                <c:pt idx="2">
                  <c:v>714</c:v>
                </c:pt>
                <c:pt idx="3">
                  <c:v>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CD-334B-9D42-CF887716E450}"/>
            </c:ext>
          </c:extLst>
        </c:ser>
        <c:ser>
          <c:idx val="1"/>
          <c:order val="1"/>
          <c:tx>
            <c:strRef>
              <c:f>'SANDAD VEGETAL'!$B$66</c:f>
              <c:strCache>
                <c:ptCount val="1"/>
                <c:pt idx="0">
                  <c:v>MONITOREO DE PUNTA MORADA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'SANDAD VEGETAL'!$C$64:$F$64</c:f>
              <c:strCache>
                <c:ptCount val="4"/>
                <c:pt idx="0">
                  <c:v>CARCHI</c:v>
                </c:pt>
                <c:pt idx="1">
                  <c:v>ESMERALDAS</c:v>
                </c:pt>
                <c:pt idx="2">
                  <c:v>IMBABURA</c:v>
                </c:pt>
                <c:pt idx="3">
                  <c:v>SUCUMBÍOS</c:v>
                </c:pt>
              </c:strCache>
            </c:strRef>
          </c:cat>
          <c:val>
            <c:numRef>
              <c:f>'SANDAD VEGETAL'!$C$66:$F$66</c:f>
              <c:numCache>
                <c:formatCode>General</c:formatCode>
                <c:ptCount val="4"/>
                <c:pt idx="0">
                  <c:v>45</c:v>
                </c:pt>
                <c:pt idx="1">
                  <c:v>41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CD-334B-9D42-CF887716E450}"/>
            </c:ext>
          </c:extLst>
        </c:ser>
        <c:ser>
          <c:idx val="2"/>
          <c:order val="2"/>
          <c:tx>
            <c:strRef>
              <c:f>'SANDAD VEGETAL'!$B$67</c:f>
              <c:strCache>
                <c:ptCount val="1"/>
                <c:pt idx="0">
                  <c:v>MONITOREO DE BACTERICERA COCKERELLI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'SANDAD VEGETAL'!$C$64:$F$64</c:f>
              <c:strCache>
                <c:ptCount val="4"/>
                <c:pt idx="0">
                  <c:v>CARCHI</c:v>
                </c:pt>
                <c:pt idx="1">
                  <c:v>ESMERALDAS</c:v>
                </c:pt>
                <c:pt idx="2">
                  <c:v>IMBABURA</c:v>
                </c:pt>
                <c:pt idx="3">
                  <c:v>SUCUMBÍOS</c:v>
                </c:pt>
              </c:strCache>
            </c:strRef>
          </c:cat>
          <c:val>
            <c:numRef>
              <c:f>'SANDAD VEGETAL'!$C$67:$F$67</c:f>
              <c:numCache>
                <c:formatCode>General</c:formatCode>
                <c:ptCount val="4"/>
                <c:pt idx="0">
                  <c:v>46</c:v>
                </c:pt>
                <c:pt idx="1">
                  <c:v>81</c:v>
                </c:pt>
                <c:pt idx="2">
                  <c:v>1072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CD-334B-9D42-CF887716E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5563424"/>
        <c:axId val="1"/>
      </c:barChart>
      <c:catAx>
        <c:axId val="64556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455634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prstDash val="solid"/>
      <a:round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</a:defRPr>
      </a:pPr>
      <a:endParaRPr lang="es-EC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es-419" sz="1400" b="1"/>
              <a:t>AFTOSA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5391242842468555E-2"/>
          <c:y val="0.30834063273491491"/>
          <c:w val="0.937932517496188"/>
          <c:h val="0.60186043332215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'SANIDAD ANIMAL'!$C$3</c:f>
              <c:strCache>
                <c:ptCount val="1"/>
                <c:pt idx="0">
                  <c:v>ANIMALES 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'SANIDAD ANIMAL'!$B$4:$B$7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ANIMAL'!$C$4:$C$7</c:f>
              <c:numCache>
                <c:formatCode>General</c:formatCode>
                <c:ptCount val="4"/>
                <c:pt idx="0">
                  <c:v>120603</c:v>
                </c:pt>
                <c:pt idx="1">
                  <c:v>158569</c:v>
                </c:pt>
                <c:pt idx="2">
                  <c:v>369056</c:v>
                </c:pt>
                <c:pt idx="3">
                  <c:v>99424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2-BB44-8AA2-3196E2F1565A}"/>
            </c:ext>
          </c:extLst>
        </c:ser>
        <c:ser>
          <c:idx val="1"/>
          <c:order val="1"/>
          <c:tx>
            <c:strRef>
              <c:f>'SANIDAD ANIMAL'!$D$3</c:f>
              <c:strCache>
                <c:ptCount val="1"/>
                <c:pt idx="0">
                  <c:v>PREDIOS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'SANIDAD ANIMAL'!$B$4:$B$7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ANIMAL'!$D$4:$D$7</c:f>
              <c:numCache>
                <c:formatCode>General</c:formatCode>
                <c:ptCount val="4"/>
                <c:pt idx="0">
                  <c:v>5646</c:v>
                </c:pt>
                <c:pt idx="1">
                  <c:v>9461</c:v>
                </c:pt>
                <c:pt idx="2">
                  <c:v>9831</c:v>
                </c:pt>
                <c:pt idx="3">
                  <c:v>8140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92-BB44-8AA2-3196E2F15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136056"/>
        <c:axId val="1"/>
      </c:barChart>
      <c:catAx>
        <c:axId val="694136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700"/>
            </a:pPr>
            <a:endParaRPr lang="es-EC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941360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3215993061948416E-2"/>
          <c:y val="0.21032371190070059"/>
          <c:w val="0.24261321428698368"/>
          <c:h val="7.295718761873119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00"/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s-EC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es-419" sz="1400" b="1"/>
              <a:t>PPC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1283933382465011E-2"/>
          <c:y val="0.29691740044861514"/>
          <c:w val="0.93743213323507002"/>
          <c:h val="0.61595755166148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'SANIDAD ANIMAL'!$C$13</c:f>
              <c:strCache>
                <c:ptCount val="1"/>
                <c:pt idx="0">
                  <c:v>ANIMALES 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'SANIDAD ANIMAL'!$B$14:$B$17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ANIMAL'!$C$14:$C$17</c:f>
              <c:numCache>
                <c:formatCode>General</c:formatCode>
                <c:ptCount val="4"/>
                <c:pt idx="0">
                  <c:v>16980</c:v>
                </c:pt>
                <c:pt idx="1">
                  <c:v>30479</c:v>
                </c:pt>
                <c:pt idx="2">
                  <c:v>31591</c:v>
                </c:pt>
                <c:pt idx="3">
                  <c:v>35089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DE-CF4E-A09C-92FC5B67D272}"/>
            </c:ext>
          </c:extLst>
        </c:ser>
        <c:ser>
          <c:idx val="1"/>
          <c:order val="1"/>
          <c:tx>
            <c:strRef>
              <c:f>'SANIDAD ANIMAL'!$D$13</c:f>
              <c:strCache>
                <c:ptCount val="1"/>
                <c:pt idx="0">
                  <c:v>PREDIOS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'SANIDAD ANIMAL'!$B$14:$B$17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ANIMAL'!$D$14:$D$17</c:f>
              <c:numCache>
                <c:formatCode>General</c:formatCode>
                <c:ptCount val="4"/>
                <c:pt idx="0">
                  <c:v>1605</c:v>
                </c:pt>
                <c:pt idx="1">
                  <c:v>1688</c:v>
                </c:pt>
                <c:pt idx="2">
                  <c:v>2652</c:v>
                </c:pt>
                <c:pt idx="3">
                  <c:v>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DE-CF4E-A09C-92FC5B67D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128840"/>
        <c:axId val="1"/>
      </c:barChart>
      <c:catAx>
        <c:axId val="69412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/>
            </a:pPr>
            <a:endParaRPr lang="es-EC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941288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3.7121958745964384E-2"/>
          <c:y val="0.20385241484340597"/>
          <c:w val="0.28301345119560833"/>
          <c:h val="6.933384945798962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00"/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s-EC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es-419" sz="1400" b="1"/>
              <a:t>BRUCELOSIS</a:t>
            </a:r>
          </a:p>
        </c:rich>
      </c:tx>
      <c:layout>
        <c:manualLayout>
          <c:xMode val="edge"/>
          <c:yMode val="edge"/>
          <c:x val="0.36140266841644797"/>
          <c:y val="8.333333333333332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6893518518518517"/>
          <c:w val="0.93888888888888888"/>
          <c:h val="0.64773877223680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'SANIDAD ANIMAL'!$C$22</c:f>
              <c:strCache>
                <c:ptCount val="1"/>
                <c:pt idx="0">
                  <c:v>CERTIFICACIONES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'SANIDAD ANIMAL'!$B$23:$B$26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ANIMAL'!$C$23:$C$26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8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CF-4C46-8FA0-19E71AA69D30}"/>
            </c:ext>
          </c:extLst>
        </c:ser>
        <c:ser>
          <c:idx val="1"/>
          <c:order val="1"/>
          <c:tx>
            <c:strRef>
              <c:f>'SANIDAD ANIMAL'!$D$22</c:f>
              <c:strCache>
                <c:ptCount val="1"/>
                <c:pt idx="0">
                  <c:v>RECERTIFICACIONES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'SANIDAD ANIMAL'!$B$23:$B$26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ANIMAL'!$D$23:$D$26</c:f>
              <c:numCache>
                <c:formatCode>General</c:formatCode>
                <c:ptCount val="4"/>
                <c:pt idx="0">
                  <c:v>5</c:v>
                </c:pt>
                <c:pt idx="1">
                  <c:v>55</c:v>
                </c:pt>
                <c:pt idx="2">
                  <c:v>2</c:v>
                </c:pt>
                <c:pt idx="3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CF-4C46-8FA0-19E71AA69D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4137696"/>
        <c:axId val="1"/>
      </c:barChart>
      <c:catAx>
        <c:axId val="69413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/>
            </a:pPr>
            <a:endParaRPr lang="es-EC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941376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3.6617454068241469E-2"/>
          <c:y val="0.29288531641878096"/>
          <c:w val="0.50454265091863515"/>
          <c:h val="6.359616506270049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00"/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s-EC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es-419" sz="1400" b="1"/>
              <a:t>TUBERCULOSIS</a:t>
            </a:r>
          </a:p>
        </c:rich>
      </c:tx>
      <c:layout>
        <c:manualLayout>
          <c:xMode val="edge"/>
          <c:yMode val="edge"/>
          <c:x val="0.33826377952755898"/>
          <c:y val="8.338449114121852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1666666666666664E-2"/>
          <c:y val="0.2644678110695648"/>
          <c:w val="0.93888888888888888"/>
          <c:h val="0.64752252129022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'SANIDAD ANIMAL'!$C$31</c:f>
              <c:strCache>
                <c:ptCount val="1"/>
                <c:pt idx="0">
                  <c:v>CERTIFICACIONES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'SANIDAD ANIMAL'!$B$32:$B$35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ANIMAL'!$C$32:$C$35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8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24-4849-A9EB-0579CF7F5060}"/>
            </c:ext>
          </c:extLst>
        </c:ser>
        <c:ser>
          <c:idx val="1"/>
          <c:order val="1"/>
          <c:tx>
            <c:strRef>
              <c:f>'SANIDAD ANIMAL'!$D$31</c:f>
              <c:strCache>
                <c:ptCount val="1"/>
                <c:pt idx="0">
                  <c:v>RECERTIFICACIONES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'SANIDAD ANIMAL'!$B$32:$B$35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ANIMAL'!$D$32:$D$35</c:f>
              <c:numCache>
                <c:formatCode>General</c:formatCode>
                <c:ptCount val="4"/>
                <c:pt idx="0">
                  <c:v>0</c:v>
                </c:pt>
                <c:pt idx="1">
                  <c:v>72</c:v>
                </c:pt>
                <c:pt idx="2">
                  <c:v>2</c:v>
                </c:pt>
                <c:pt idx="3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24-4849-A9EB-0579CF7F50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4140648"/>
        <c:axId val="1"/>
      </c:barChart>
      <c:catAx>
        <c:axId val="694140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/>
            </a:pPr>
            <a:endParaRPr lang="es-EC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941406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3.3839676290463694E-2"/>
          <c:y val="0.26928886452281714"/>
          <c:w val="0.50454265091863515"/>
          <c:h val="6.36352063474346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00"/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s-EC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es-419" sz="1400" b="1"/>
              <a:t>RABIA</a:t>
            </a:r>
          </a:p>
        </c:rich>
      </c:tx>
      <c:layout>
        <c:manualLayout>
          <c:xMode val="edge"/>
          <c:yMode val="edge"/>
          <c:x val="0.46576779807686436"/>
          <c:y val="6.181382195996865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4963410337949212E-2"/>
          <c:y val="0.30438156163454566"/>
          <c:w val="0.97007317932410153"/>
          <c:h val="0.611222291264782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'SANIDAD ANIMAL'!$C$41</c:f>
              <c:strCache>
                <c:ptCount val="1"/>
                <c:pt idx="0">
                  <c:v>CONTROL VECTORES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'SANIDAD ANIMAL'!$B$42:$B$45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ANIMAL'!$C$42:$C$45</c:f>
              <c:numCache>
                <c:formatCode>General</c:formatCode>
                <c:ptCount val="4"/>
                <c:pt idx="0">
                  <c:v>20</c:v>
                </c:pt>
                <c:pt idx="1">
                  <c:v>6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53-AF4E-A42F-3AF4E45E3B97}"/>
            </c:ext>
          </c:extLst>
        </c:ser>
        <c:ser>
          <c:idx val="1"/>
          <c:order val="1"/>
          <c:tx>
            <c:strRef>
              <c:f>'SANIDAD ANIMAL'!$D$41</c:f>
              <c:strCache>
                <c:ptCount val="1"/>
                <c:pt idx="0">
                  <c:v>CONTROL REFUGIOS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'SANIDAD ANIMAL'!$B$42:$B$45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ANIMAL'!$D$42:$D$45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18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53-AF4E-A42F-3AF4E45E3B97}"/>
            </c:ext>
          </c:extLst>
        </c:ser>
        <c:ser>
          <c:idx val="2"/>
          <c:order val="2"/>
          <c:tx>
            <c:strRef>
              <c:f>'SANIDAD ANIMAL'!$E$41</c:f>
              <c:strCache>
                <c:ptCount val="1"/>
                <c:pt idx="0">
                  <c:v>PREDIOS CON MORDEDURA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'SANIDAD ANIMAL'!$B$42:$B$45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ANIMAL'!$E$42:$E$45</c:f>
              <c:numCache>
                <c:formatCode>General</c:formatCode>
                <c:ptCount val="4"/>
                <c:pt idx="0">
                  <c:v>204</c:v>
                </c:pt>
                <c:pt idx="1">
                  <c:v>0</c:v>
                </c:pt>
                <c:pt idx="2">
                  <c:v>170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53-AF4E-A42F-3AF4E45E3B97}"/>
            </c:ext>
          </c:extLst>
        </c:ser>
        <c:ser>
          <c:idx val="3"/>
          <c:order val="3"/>
          <c:tx>
            <c:strRef>
              <c:f>'SANIDAD ANIMAL'!$F$41</c:f>
              <c:strCache>
                <c:ptCount val="1"/>
                <c:pt idx="0">
                  <c:v>EEB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'SANIDAD ANIMAL'!$B$42:$B$45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ANIMAL'!$F$42:$F$45</c:f>
              <c:numCache>
                <c:formatCode>General</c:formatCode>
                <c:ptCount val="4"/>
                <c:pt idx="0">
                  <c:v>4010</c:v>
                </c:pt>
                <c:pt idx="1">
                  <c:v>4500</c:v>
                </c:pt>
                <c:pt idx="2">
                  <c:v>5280</c:v>
                </c:pt>
                <c:pt idx="3">
                  <c:v>4040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53-AF4E-A42F-3AF4E45E3B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4139664"/>
        <c:axId val="1"/>
      </c:barChart>
      <c:catAx>
        <c:axId val="69413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700"/>
            </a:pPr>
            <a:endParaRPr lang="es-EC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941396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9.781164676026112E-3"/>
          <c:y val="0.20236685286525724"/>
          <c:w val="0.53425587345989067"/>
          <c:h val="7.647189093510846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/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s-EC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200"/>
            </a:pPr>
            <a:r>
              <a:rPr lang="es-419" sz="1200"/>
              <a:t>CARCHI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74-4D44-B994-E39BD5CB37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74-4D44-B994-E39BD5CB37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74-4D44-B994-E39BD5CB37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D74-4D44-B994-E39BD5CB372B}"/>
              </c:ext>
            </c:extLst>
          </c:dPt>
          <c:cat>
            <c:multiLvlStrRef>
              <c:f>'SANIDAD ANIMAL'!$B$51:$E$52</c:f>
              <c:multiLvlStrCache>
                <c:ptCount val="4"/>
                <c:lvl>
                  <c:pt idx="0">
                    <c:v>EXPORTACIONES HUEVOS FÉRTILES</c:v>
                  </c:pt>
                  <c:pt idx="1">
                    <c:v>IMPORTACIONES POLLO BEBÉ</c:v>
                  </c:pt>
                  <c:pt idx="2">
                    <c:v>IMPORTACIONES HUEVOS FÉRTILES</c:v>
                  </c:pt>
                  <c:pt idx="3">
                    <c:v>IMPORTACIONES GELATINA</c:v>
                  </c:pt>
                </c:lvl>
                <c:lvl>
                  <c:pt idx="0">
                    <c:v>CARCHI</c:v>
                  </c:pt>
                </c:lvl>
              </c:multiLvlStrCache>
            </c:multiLvlStrRef>
          </c:cat>
          <c:val>
            <c:numRef>
              <c:f>'SANIDAD ANIMAL'!$B$53:$E$53</c:f>
              <c:numCache>
                <c:formatCode>General</c:formatCode>
                <c:ptCount val="4"/>
                <c:pt idx="0">
                  <c:v>17</c:v>
                </c:pt>
                <c:pt idx="1">
                  <c:v>1</c:v>
                </c:pt>
                <c:pt idx="2">
                  <c:v>17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74-4D44-B994-E39BD5CB37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vert="horz"/>
        <a:lstStyle/>
        <a:p>
          <a:pPr>
            <a:defRPr sz="800"/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</a:defRPr>
      </a:pPr>
      <a:endParaRPr lang="es-EC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es-EC" sz="1400" b="1"/>
              <a:t>AVÍCOLAS CERTIFICADAS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'SANIDAD ANIMAL'!$C$61</c:f>
              <c:strCache>
                <c:ptCount val="1"/>
                <c:pt idx="0">
                  <c:v>CERTIFICADAS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FC-2246-9CD1-CACD5D8014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FC-2246-9CD1-CACD5D8014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FC-2246-9CD1-CACD5D8014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FC-2246-9CD1-CACD5D801487}"/>
              </c:ext>
            </c:extLst>
          </c:dPt>
          <c:cat>
            <c:strRef>
              <c:f>'SANIDAD ANIMAL'!$B$62:$B$65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ANIMAL'!$C$62:$C$65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FC-2246-9CD1-CACD5D801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800"/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000" b="0" i="0" u="none" strike="noStrike" baseline="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s-EC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 rot="0" vert="horz"/>
        <a:lstStyle/>
        <a:p>
          <a:pPr>
            <a:defRPr sz="1400"/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'SANIDAD ANIMAL'!$B$55:$B$56</c:f>
              <c:strCache>
                <c:ptCount val="2"/>
                <c:pt idx="0">
                  <c:v>IMBABURA</c:v>
                </c:pt>
                <c:pt idx="1">
                  <c:v>MATERIAL GENÉTICO AVÍCOLA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</c:spPr>
          <c:invertIfNegative val="0"/>
          <c:val>
            <c:numRef>
              <c:f>'SANIDAD ANIMAL'!$B$57</c:f>
              <c:numCache>
                <c:formatCode>General</c:formatCode>
                <c:ptCount val="1"/>
                <c:pt idx="0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88-C046-9B18-5D2ABFAB4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5572224"/>
        <c:axId val="1"/>
      </c:barChart>
      <c:catAx>
        <c:axId val="64557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45572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b="1">
                <a:solidFill>
                  <a:schemeClr val="tx1">
                    <a:lumMod val="95000"/>
                    <a:lumOff val="5000"/>
                  </a:schemeClr>
                </a:solidFill>
              </a:rPr>
              <a:t>PUNTO DE CONTROL FRONTERIZO</a:t>
            </a:r>
          </a:p>
        </c:rich>
      </c:tx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2.1566433182111006E-2"/>
          <c:y val="0.14798021715822507"/>
          <c:w val="0.95686713363577802"/>
          <c:h val="0.70250475976912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'SANDAD VEGETAL'!$C$16</c:f>
              <c:strCache>
                <c:ptCount val="1"/>
                <c:pt idx="0">
                  <c:v>SUCUMBÍOS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'SANDAD VEGETAL'!$B$17:$B$23</c:f>
              <c:strCache>
                <c:ptCount val="7"/>
                <c:pt idx="0">
                  <c:v>INSPECCIONES DE PASAJEROS Y EQUIPAJE</c:v>
                </c:pt>
                <c:pt idx="1">
                  <c:v>ENTREGA DE VOLANTES INFORMATIVOS</c:v>
                </c:pt>
                <c:pt idx="2">
                  <c:v>DESINFECCIÓN DE VEHÍCULOS</c:v>
                </c:pt>
                <c:pt idx="3">
                  <c:v>DESINFECCIÓN DE CALZADO</c:v>
                </c:pt>
                <c:pt idx="4">
                  <c:v>DECOMISO Y DESTRUCCIÓN</c:v>
                </c:pt>
                <c:pt idx="5">
                  <c:v>CAPACITACIONES Y SOCIALIZACIONES</c:v>
                </c:pt>
                <c:pt idx="6">
                  <c:v>VEHÍCULOS CON PRODUCTOS AGROPECUARIOS</c:v>
                </c:pt>
              </c:strCache>
            </c:strRef>
          </c:cat>
          <c:val>
            <c:numRef>
              <c:f>'SANDAD VEGETAL'!$C$17:$C$23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8295</c:v>
                </c:pt>
                <c:pt idx="3">
                  <c:v>8295</c:v>
                </c:pt>
                <c:pt idx="4">
                  <c:v>0</c:v>
                </c:pt>
                <c:pt idx="5">
                  <c:v>11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04-144F-9341-37D76669C21D}"/>
            </c:ext>
          </c:extLst>
        </c:ser>
        <c:ser>
          <c:idx val="1"/>
          <c:order val="1"/>
          <c:tx>
            <c:strRef>
              <c:f>'SANDAD VEGETAL'!$D$16</c:f>
              <c:strCache>
                <c:ptCount val="1"/>
                <c:pt idx="0">
                  <c:v>CARCHI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'SANDAD VEGETAL'!$B$17:$B$23</c:f>
              <c:strCache>
                <c:ptCount val="7"/>
                <c:pt idx="0">
                  <c:v>INSPECCIONES DE PASAJEROS Y EQUIPAJE</c:v>
                </c:pt>
                <c:pt idx="1">
                  <c:v>ENTREGA DE VOLANTES INFORMATIVOS</c:v>
                </c:pt>
                <c:pt idx="2">
                  <c:v>DESINFECCIÓN DE VEHÍCULOS</c:v>
                </c:pt>
                <c:pt idx="3">
                  <c:v>DESINFECCIÓN DE CALZADO</c:v>
                </c:pt>
                <c:pt idx="4">
                  <c:v>DECOMISO Y DESTRUCCIÓN</c:v>
                </c:pt>
                <c:pt idx="5">
                  <c:v>CAPACITACIONES Y SOCIALIZACIONES</c:v>
                </c:pt>
                <c:pt idx="6">
                  <c:v>VEHÍCULOS CON PRODUCTOS AGROPECUARIOS</c:v>
                </c:pt>
              </c:strCache>
            </c:strRef>
          </c:cat>
          <c:val>
            <c:numRef>
              <c:f>'SANDAD VEGETAL'!$D$17:$D$23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45325</c:v>
                </c:pt>
                <c:pt idx="3">
                  <c:v>0</c:v>
                </c:pt>
                <c:pt idx="4">
                  <c:v>0</c:v>
                </c:pt>
                <c:pt idx="5">
                  <c:v>19</c:v>
                </c:pt>
                <c:pt idx="6">
                  <c:v>1025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04-144F-9341-37D76669C21D}"/>
            </c:ext>
          </c:extLst>
        </c:ser>
        <c:ser>
          <c:idx val="2"/>
          <c:order val="2"/>
          <c:tx>
            <c:strRef>
              <c:f>'SANDAD VEGETAL'!$E$16</c:f>
              <c:strCache>
                <c:ptCount val="1"/>
                <c:pt idx="0">
                  <c:v>ESMERALDAS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'SANDAD VEGETAL'!$B$17:$B$23</c:f>
              <c:strCache>
                <c:ptCount val="7"/>
                <c:pt idx="0">
                  <c:v>INSPECCIONES DE PASAJEROS Y EQUIPAJE</c:v>
                </c:pt>
                <c:pt idx="1">
                  <c:v>ENTREGA DE VOLANTES INFORMATIVOS</c:v>
                </c:pt>
                <c:pt idx="2">
                  <c:v>DESINFECCIÓN DE VEHÍCULOS</c:v>
                </c:pt>
                <c:pt idx="3">
                  <c:v>DESINFECCIÓN DE CALZADO</c:v>
                </c:pt>
                <c:pt idx="4">
                  <c:v>DECOMISO Y DESTRUCCIÓN</c:v>
                </c:pt>
                <c:pt idx="5">
                  <c:v>CAPACITACIONES Y SOCIALIZACIONES</c:v>
                </c:pt>
                <c:pt idx="6">
                  <c:v>VEHÍCULOS CON PRODUCTOS AGROPECUARIOS</c:v>
                </c:pt>
              </c:strCache>
            </c:strRef>
          </c:cat>
          <c:val>
            <c:numRef>
              <c:f>'SANDAD VEGETAL'!$E$17:$E$23</c:f>
              <c:numCache>
                <c:formatCode>General</c:formatCode>
                <c:ptCount val="7"/>
                <c:pt idx="0">
                  <c:v>0</c:v>
                </c:pt>
                <c:pt idx="1">
                  <c:v>376</c:v>
                </c:pt>
                <c:pt idx="2">
                  <c:v>30</c:v>
                </c:pt>
                <c:pt idx="3">
                  <c:v>120</c:v>
                </c:pt>
                <c:pt idx="4">
                  <c:v>0</c:v>
                </c:pt>
                <c:pt idx="5">
                  <c:v>35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04-144F-9341-37D76669C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45575824"/>
        <c:axId val="1"/>
      </c:barChart>
      <c:catAx>
        <c:axId val="64557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455758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5478218288427964"/>
          <c:y val="0.15575334801818916"/>
          <c:w val="0.41802941463883792"/>
          <c:h val="5.1208820823607545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prstDash val="solid"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es-EC" sz="1400" b="1"/>
              <a:t>APÍCOLAS CERTIFICADAS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'SANIDAD ANIMAL'!$C$70</c:f>
              <c:strCache>
                <c:ptCount val="1"/>
                <c:pt idx="0">
                  <c:v>CERTIFICADAS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92-3243-ACB2-12B3E733DE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92-3243-ACB2-12B3E733DE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92-3243-ACB2-12B3E733DE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92-3243-ACB2-12B3E733DEF7}"/>
              </c:ext>
            </c:extLst>
          </c:dPt>
          <c:cat>
            <c:strRef>
              <c:f>'SANIDAD ANIMAL'!$B$71:$B$74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ANIMAL'!$C$71:$C$74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92-3243-ACB2-12B3E733D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800"/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000" b="0" i="0" u="none" strike="noStrike" baseline="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s-EC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400" b="1"/>
              <a:t>CENTROS DE FAENAMIENTO Y VIGILANCIA DE RESIDUOS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INOCUIDAD!$B$6</c:f>
              <c:strCache>
                <c:ptCount val="1"/>
                <c:pt idx="0">
                  <c:v>CENTROS DE FAENAMIENTO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INOCUIDAD!$A$7:$A$10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INOCUIDAD!$B$7:$B$10</c:f>
              <c:numCache>
                <c:formatCode>General</c:formatCode>
                <c:ptCount val="4"/>
                <c:pt idx="0">
                  <c:v>17</c:v>
                </c:pt>
                <c:pt idx="1">
                  <c:v>6</c:v>
                </c:pt>
                <c:pt idx="2">
                  <c:v>7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39-0A41-B153-0FAA5FDFB2BC}"/>
            </c:ext>
          </c:extLst>
        </c:ser>
        <c:ser>
          <c:idx val="1"/>
          <c:order val="1"/>
          <c:tx>
            <c:strRef>
              <c:f>INOCUIDAD!$C$6</c:f>
              <c:strCache>
                <c:ptCount val="1"/>
                <c:pt idx="0">
                  <c:v>PREDIOS CERTIFICADOS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INOCUIDAD!$A$7:$A$10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INOCUIDAD!$C$7:$C$10</c:f>
              <c:numCache>
                <c:formatCode>General</c:formatCode>
                <c:ptCount val="4"/>
                <c:pt idx="0">
                  <c:v>17</c:v>
                </c:pt>
                <c:pt idx="1">
                  <c:v>6</c:v>
                </c:pt>
                <c:pt idx="2">
                  <c:v>11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39-0A41-B153-0FAA5FDFB2BC}"/>
            </c:ext>
          </c:extLst>
        </c:ser>
        <c:ser>
          <c:idx val="2"/>
          <c:order val="2"/>
          <c:tx>
            <c:strRef>
              <c:f>INOCUIDAD!$D$6</c:f>
              <c:strCache>
                <c:ptCount val="1"/>
                <c:pt idx="0">
                  <c:v>INSPECCIONADOS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INOCUIDAD!$A$7:$A$10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INOCUIDAD!$D$7:$D$10</c:f>
              <c:numCache>
                <c:formatCode>General</c:formatCode>
                <c:ptCount val="4"/>
                <c:pt idx="0">
                  <c:v>10</c:v>
                </c:pt>
                <c:pt idx="1">
                  <c:v>6</c:v>
                </c:pt>
                <c:pt idx="2">
                  <c:v>12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39-0A41-B153-0FAA5FDFB2BC}"/>
            </c:ext>
          </c:extLst>
        </c:ser>
        <c:ser>
          <c:idx val="3"/>
          <c:order val="3"/>
          <c:tx>
            <c:strRef>
              <c:f>INOCUIDAD!$E$6</c:f>
              <c:strCache>
                <c:ptCount val="1"/>
                <c:pt idx="0">
                  <c:v>MUESTRAS MANDADAS POR PROGRAMA DE VIGILANCIA DE RESIDUOS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INOCUIDAD!$A$7:$A$10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INOCUIDAD!$E$7:$E$10</c:f>
              <c:numCache>
                <c:formatCode>General</c:formatCode>
                <c:ptCount val="4"/>
                <c:pt idx="0">
                  <c:v>11</c:v>
                </c:pt>
                <c:pt idx="1">
                  <c:v>17</c:v>
                </c:pt>
                <c:pt idx="2">
                  <c:v>5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39-0A41-B153-0FAA5FDFB2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48215328"/>
        <c:axId val="648210736"/>
      </c:barChart>
      <c:catAx>
        <c:axId val="64821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48210736"/>
        <c:crosses val="autoZero"/>
        <c:auto val="1"/>
        <c:lblAlgn val="ctr"/>
        <c:lblOffset val="100"/>
        <c:noMultiLvlLbl val="0"/>
      </c:catAx>
      <c:valAx>
        <c:axId val="648210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821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200">
          <a:solidFill>
            <a:schemeClr val="tx1">
              <a:lumMod val="95000"/>
              <a:lumOff val="5000"/>
            </a:schemeClr>
          </a:solidFill>
        </a:defRPr>
      </a:pPr>
      <a:endParaRPr lang="es-EC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400"/>
              <a:t>CAPACITACIONES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2.6321600594487574E-2"/>
          <c:y val="0.3080026975794693"/>
          <c:w val="0.94735679881102486"/>
          <c:h val="0.58893409157188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INOCUIDAD!$B$14</c:f>
              <c:strCache>
                <c:ptCount val="1"/>
                <c:pt idx="0">
                  <c:v>CAPACITACIONES INOCUIDAD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INOCUIDAD!$A$15:$A$18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INOCUIDAD!$B$15:$B$18</c:f>
              <c:numCache>
                <c:formatCode>General</c:formatCode>
                <c:ptCount val="4"/>
                <c:pt idx="0">
                  <c:v>4</c:v>
                </c:pt>
                <c:pt idx="1">
                  <c:v>22</c:v>
                </c:pt>
                <c:pt idx="2">
                  <c:v>14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6F-3845-9BC2-8A038958E1E3}"/>
            </c:ext>
          </c:extLst>
        </c:ser>
        <c:ser>
          <c:idx val="1"/>
          <c:order val="1"/>
          <c:tx>
            <c:strRef>
              <c:f>INOCUIDAD!$C$14</c:f>
              <c:strCache>
                <c:ptCount val="1"/>
                <c:pt idx="0">
                  <c:v>CAPACITACIONES BPA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INOCUIDAD!$A$15:$A$18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INOCUIDAD!$C$15:$C$18</c:f>
              <c:numCache>
                <c:formatCode>General</c:formatCode>
                <c:ptCount val="4"/>
                <c:pt idx="0">
                  <c:v>8</c:v>
                </c:pt>
                <c:pt idx="1">
                  <c:v>14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6F-3845-9BC2-8A038958E1E3}"/>
            </c:ext>
          </c:extLst>
        </c:ser>
        <c:ser>
          <c:idx val="2"/>
          <c:order val="2"/>
          <c:tx>
            <c:strRef>
              <c:f>INOCUIDAD!$D$14</c:f>
              <c:strCache>
                <c:ptCount val="1"/>
                <c:pt idx="0">
                  <c:v>CAPACITACIONES ORGANICAS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INOCUIDAD!$A$15:$A$18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INOCUIDAD!$D$15:$D$18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6F-3845-9BC2-8A038958E1E3}"/>
            </c:ext>
          </c:extLst>
        </c:ser>
        <c:ser>
          <c:idx val="3"/>
          <c:order val="3"/>
          <c:tx>
            <c:strRef>
              <c:f>INOCUIDAD!$E$14</c:f>
              <c:strCache>
                <c:ptCount val="1"/>
                <c:pt idx="0">
                  <c:v>CAPACITACIONES MABIO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INOCUIDAD!$A$15:$A$18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INOCUIDAD!$E$15:$E$18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6F-3845-9BC2-8A038958E1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6662992"/>
        <c:axId val="476656760"/>
      </c:barChart>
      <c:catAx>
        <c:axId val="47666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76656760"/>
        <c:crosses val="autoZero"/>
        <c:auto val="1"/>
        <c:lblAlgn val="ctr"/>
        <c:lblOffset val="100"/>
        <c:noMultiLvlLbl val="0"/>
      </c:catAx>
      <c:valAx>
        <c:axId val="476656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7666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635036028750648"/>
          <c:y val="0.1390113735783027"/>
          <c:w val="0.32944620256742058"/>
          <c:h val="0.12024788568095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200" b="1">
          <a:solidFill>
            <a:schemeClr val="tx1">
              <a:lumMod val="95000"/>
              <a:lumOff val="5000"/>
            </a:schemeClr>
          </a:solidFill>
        </a:defRPr>
      </a:pPr>
      <a:endParaRPr lang="es-EC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400" b="1"/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INOCUIDAD!$B$37</c:f>
              <c:strCache>
                <c:ptCount val="1"/>
                <c:pt idx="0">
                  <c:v>UPAS CON BPA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BE-DC42-ACEC-252E0885CF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BE-DC42-ACEC-252E0885CF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BE-DC42-ACEC-252E0885CF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BE-DC42-ACEC-252E0885CFA4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/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INOCUIDAD!$A$38:$A$41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INOCUIDAD!$B$38:$B$41</c:f>
              <c:numCache>
                <c:formatCode>General</c:formatCode>
                <c:ptCount val="4"/>
                <c:pt idx="0">
                  <c:v>17</c:v>
                </c:pt>
                <c:pt idx="1">
                  <c:v>24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BE-DC42-ACEC-252E0885C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800"/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s-EC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/>
            </a:pPr>
            <a:r>
              <a:rPr lang="es-419" sz="1400"/>
              <a:t>LECHE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494840815551334E-2"/>
          <c:y val="0.17139144065325165"/>
          <c:w val="0.83954032651916799"/>
          <c:h val="0.56481442052113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INOCUIDAD!$A$23</c:f>
              <c:strCache>
                <c:ptCount val="1"/>
                <c:pt idx="0">
                  <c:v>SUCUMBÍOS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strRef>
              <c:f>INOCUIDAD!$B$22:$C$22</c:f>
              <c:strCache>
                <c:ptCount val="2"/>
                <c:pt idx="0">
                  <c:v>LECHE CRUDA CONTROLADA </c:v>
                </c:pt>
                <c:pt idx="1">
                  <c:v>NUMERO DE MUESTREOS DE LECHE CONTROLADA</c:v>
                </c:pt>
              </c:strCache>
            </c:strRef>
          </c:cat>
          <c:val>
            <c:numRef>
              <c:f>INOCUIDAD!$B$23:$C$23</c:f>
              <c:numCache>
                <c:formatCode>General</c:formatCode>
                <c:ptCount val="2"/>
                <c:pt idx="0">
                  <c:v>17839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A4-8248-B6BD-1CA4C6DE9B25}"/>
            </c:ext>
          </c:extLst>
        </c:ser>
        <c:ser>
          <c:idx val="1"/>
          <c:order val="1"/>
          <c:tx>
            <c:strRef>
              <c:f>INOCUIDAD!$A$24</c:f>
              <c:strCache>
                <c:ptCount val="1"/>
                <c:pt idx="0">
                  <c:v>CARCHI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strRef>
              <c:f>INOCUIDAD!$B$22:$C$22</c:f>
              <c:strCache>
                <c:ptCount val="2"/>
                <c:pt idx="0">
                  <c:v>LECHE CRUDA CONTROLADA </c:v>
                </c:pt>
                <c:pt idx="1">
                  <c:v>NUMERO DE MUESTREOS DE LECHE CONTROLADA</c:v>
                </c:pt>
              </c:strCache>
            </c:strRef>
          </c:cat>
          <c:val>
            <c:numRef>
              <c:f>INOCUIDAD!$B$24:$C$24</c:f>
              <c:numCache>
                <c:formatCode>General</c:formatCode>
                <c:ptCount val="2"/>
                <c:pt idx="0">
                  <c:v>882693</c:v>
                </c:pt>
                <c:pt idx="1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A4-8248-B6BD-1CA4C6DE9B25}"/>
            </c:ext>
          </c:extLst>
        </c:ser>
        <c:ser>
          <c:idx val="2"/>
          <c:order val="2"/>
          <c:tx>
            <c:strRef>
              <c:f>INOCUIDAD!$A$25</c:f>
              <c:strCache>
                <c:ptCount val="1"/>
                <c:pt idx="0">
                  <c:v>ESMERALDAS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cat>
            <c:strRef>
              <c:f>INOCUIDAD!$B$22:$C$22</c:f>
              <c:strCache>
                <c:ptCount val="2"/>
                <c:pt idx="0">
                  <c:v>LECHE CRUDA CONTROLADA </c:v>
                </c:pt>
                <c:pt idx="1">
                  <c:v>NUMERO DE MUESTREOS DE LECHE CONTROLADA</c:v>
                </c:pt>
              </c:strCache>
            </c:strRef>
          </c:cat>
          <c:val>
            <c:numRef>
              <c:f>INOCUIDAD!$B$25:$C$25</c:f>
              <c:numCache>
                <c:formatCode>General</c:formatCode>
                <c:ptCount val="2"/>
                <c:pt idx="0">
                  <c:v>12882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A4-8248-B6BD-1CA4C6DE9B25}"/>
            </c:ext>
          </c:extLst>
        </c:ser>
        <c:ser>
          <c:idx val="3"/>
          <c:order val="3"/>
          <c:tx>
            <c:strRef>
              <c:f>INOCUIDAD!$A$26</c:f>
              <c:strCache>
                <c:ptCount val="1"/>
                <c:pt idx="0">
                  <c:v>IMBABURA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strRef>
              <c:f>INOCUIDAD!$B$22:$C$22</c:f>
              <c:strCache>
                <c:ptCount val="2"/>
                <c:pt idx="0">
                  <c:v>LECHE CRUDA CONTROLADA </c:v>
                </c:pt>
                <c:pt idx="1">
                  <c:v>NUMERO DE MUESTREOS DE LECHE CONTROLADA</c:v>
                </c:pt>
              </c:strCache>
            </c:strRef>
          </c:cat>
          <c:val>
            <c:numRef>
              <c:f>INOCUIDAD!$B$26:$C$26</c:f>
              <c:numCache>
                <c:formatCode>General</c:formatCode>
                <c:ptCount val="2"/>
                <c:pt idx="0">
                  <c:v>337185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A4-8248-B6BD-1CA4C6DE9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5573824"/>
        <c:axId val="1"/>
      </c:barChart>
      <c:catAx>
        <c:axId val="64557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/>
            </a:pPr>
            <a:endParaRPr lang="es-EC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455738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vert="horz"/>
        <a:lstStyle/>
        <a:p>
          <a:pPr>
            <a:defRPr sz="800"/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</a:defRPr>
      </a:pPr>
      <a:endParaRPr lang="es-EC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es-EC" sz="1400" b="1"/>
              <a:t>REGISTRO DE INSUMOS AGROPECUARIOS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4629160997140759E-2"/>
          <c:y val="0.27686524455421224"/>
          <c:w val="0.95074167800571852"/>
          <c:h val="0.655775223906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REGISTROS!$B$4</c:f>
              <c:strCache>
                <c:ptCount val="1"/>
                <c:pt idx="0">
                  <c:v>INSPECCIONES POSREGISTRO ALMACENES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REGISTROS!$A$5:$A$8</c:f>
              <c:strCache>
                <c:ptCount val="4"/>
                <c:pt idx="0">
                  <c:v>SUCUMBÍOS</c:v>
                </c:pt>
                <c:pt idx="1">
                  <c:v>IMBABURA</c:v>
                </c:pt>
                <c:pt idx="2">
                  <c:v>CARCHI</c:v>
                </c:pt>
                <c:pt idx="3">
                  <c:v>ESMERALDAS</c:v>
                </c:pt>
              </c:strCache>
            </c:strRef>
          </c:cat>
          <c:val>
            <c:numRef>
              <c:f>REGISTROS!$B$5:$B$8</c:f>
              <c:numCache>
                <c:formatCode>General</c:formatCode>
                <c:ptCount val="4"/>
                <c:pt idx="0">
                  <c:v>53</c:v>
                </c:pt>
                <c:pt idx="1">
                  <c:v>21</c:v>
                </c:pt>
                <c:pt idx="2">
                  <c:v>18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F6-5947-B4A7-9615C3CE2313}"/>
            </c:ext>
          </c:extLst>
        </c:ser>
        <c:ser>
          <c:idx val="1"/>
          <c:order val="1"/>
          <c:tx>
            <c:strRef>
              <c:f>REGISTROS!$C$4</c:f>
              <c:strCache>
                <c:ptCount val="1"/>
                <c:pt idx="0">
                  <c:v>INSPECCIONES POSREGISTRO EMPRESAS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REGISTROS!$A$5:$A$8</c:f>
              <c:strCache>
                <c:ptCount val="4"/>
                <c:pt idx="0">
                  <c:v>SUCUMBÍOS</c:v>
                </c:pt>
                <c:pt idx="1">
                  <c:v>IMBABURA</c:v>
                </c:pt>
                <c:pt idx="2">
                  <c:v>CARCHI</c:v>
                </c:pt>
                <c:pt idx="3">
                  <c:v>ESMERALDAS</c:v>
                </c:pt>
              </c:strCache>
            </c:strRef>
          </c:cat>
          <c:val>
            <c:numRef>
              <c:f>REGISTROS!$C$5:$C$8</c:f>
              <c:numCache>
                <c:formatCode>General</c:formatCode>
                <c:ptCount val="4"/>
                <c:pt idx="0">
                  <c:v>1</c:v>
                </c:pt>
                <c:pt idx="1">
                  <c:v>15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F6-5947-B4A7-9615C3CE2313}"/>
            </c:ext>
          </c:extLst>
        </c:ser>
        <c:ser>
          <c:idx val="2"/>
          <c:order val="2"/>
          <c:tx>
            <c:strRef>
              <c:f>REGISTROS!$D$4</c:f>
              <c:strCache>
                <c:ptCount val="1"/>
                <c:pt idx="0">
                  <c:v>ENSAYOS DE EFICACIA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REGISTROS!$A$5:$A$8</c:f>
              <c:strCache>
                <c:ptCount val="4"/>
                <c:pt idx="0">
                  <c:v>SUCUMBÍOS</c:v>
                </c:pt>
                <c:pt idx="1">
                  <c:v>IMBABURA</c:v>
                </c:pt>
                <c:pt idx="2">
                  <c:v>CARCHI</c:v>
                </c:pt>
                <c:pt idx="3">
                  <c:v>ESMERALDAS</c:v>
                </c:pt>
              </c:strCache>
            </c:strRef>
          </c:cat>
          <c:val>
            <c:numRef>
              <c:f>REGISTROS!$D$5:$D$8</c:f>
              <c:numCache>
                <c:formatCode>General</c:formatCode>
                <c:ptCount val="4"/>
                <c:pt idx="1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F6-5947-B4A7-9615C3CE2313}"/>
            </c:ext>
          </c:extLst>
        </c:ser>
        <c:ser>
          <c:idx val="3"/>
          <c:order val="3"/>
          <c:tx>
            <c:strRef>
              <c:f>REGISTROS!$E$4</c:f>
              <c:strCache>
                <c:ptCount val="1"/>
                <c:pt idx="0">
                  <c:v>CONTROL DE EFICIENCIA Y CALIDAD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REGISTROS!$A$5:$A$8</c:f>
              <c:strCache>
                <c:ptCount val="4"/>
                <c:pt idx="0">
                  <c:v>SUCUMBÍOS</c:v>
                </c:pt>
                <c:pt idx="1">
                  <c:v>IMBABURA</c:v>
                </c:pt>
                <c:pt idx="2">
                  <c:v>CARCHI</c:v>
                </c:pt>
                <c:pt idx="3">
                  <c:v>ESMERALDAS</c:v>
                </c:pt>
              </c:strCache>
            </c:strRef>
          </c:cat>
          <c:val>
            <c:numRef>
              <c:f>REGISTROS!$E$5:$E$8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F6-5947-B4A7-9615C3CE2313}"/>
            </c:ext>
          </c:extLst>
        </c:ser>
        <c:ser>
          <c:idx val="4"/>
          <c:order val="4"/>
          <c:tx>
            <c:strRef>
              <c:f>REGISTROS!$F$4</c:f>
              <c:strCache>
                <c:ptCount val="1"/>
                <c:pt idx="0">
                  <c:v>CAPACITACIONES PERSONAS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REGISTROS!$A$5:$A$8</c:f>
              <c:strCache>
                <c:ptCount val="4"/>
                <c:pt idx="0">
                  <c:v>SUCUMBÍOS</c:v>
                </c:pt>
                <c:pt idx="1">
                  <c:v>IMBABURA</c:v>
                </c:pt>
                <c:pt idx="2">
                  <c:v>CARCHI</c:v>
                </c:pt>
                <c:pt idx="3">
                  <c:v>ESMERALDAS</c:v>
                </c:pt>
              </c:strCache>
            </c:strRef>
          </c:cat>
          <c:val>
            <c:numRef>
              <c:f>REGISTROS!$F$5:$F$8</c:f>
              <c:numCache>
                <c:formatCode>General</c:formatCode>
                <c:ptCount val="4"/>
                <c:pt idx="0">
                  <c:v>83</c:v>
                </c:pt>
                <c:pt idx="1">
                  <c:v>263</c:v>
                </c:pt>
                <c:pt idx="2">
                  <c:v>69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F6-5947-B4A7-9615C3CE2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5564624"/>
        <c:axId val="1"/>
      </c:barChart>
      <c:catAx>
        <c:axId val="64556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/>
            </a:pPr>
            <a:endParaRPr lang="es-EC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455646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452461488066757E-2"/>
          <c:y val="0.12407406669720689"/>
          <c:w val="0.40239218439325702"/>
          <c:h val="0.1339311251419124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00"/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000" b="0" i="0" u="none" strike="noStrike" baseline="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s-EC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/>
            </a:pPr>
            <a:r>
              <a:rPr lang="es-419" sz="1400"/>
              <a:t>ALMACENES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4629160997140759E-2"/>
          <c:y val="0.18797112472417954"/>
          <c:w val="0.95074167800571852"/>
          <c:h val="0.74038070679354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REGISTROS!$A$12</c:f>
              <c:strCache>
                <c:ptCount val="1"/>
                <c:pt idx="0">
                  <c:v>SUCUMBÍOS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strRef>
              <c:f>REGISTROS!$B$11:$E$11</c:f>
              <c:strCache>
                <c:ptCount val="3"/>
                <c:pt idx="0">
                  <c:v>AgrÍcolas</c:v>
                </c:pt>
                <c:pt idx="1">
                  <c:v>Agropecuarios</c:v>
                </c:pt>
                <c:pt idx="2">
                  <c:v>Veterinarios</c:v>
                </c:pt>
              </c:strCache>
            </c:strRef>
          </c:cat>
          <c:val>
            <c:numRef>
              <c:f>REGISTROS!$B$12:$E$12</c:f>
              <c:numCache>
                <c:formatCode>General</c:formatCode>
                <c:ptCount val="4"/>
                <c:pt idx="0">
                  <c:v>10</c:v>
                </c:pt>
                <c:pt idx="1">
                  <c:v>148</c:v>
                </c:pt>
                <c:pt idx="2">
                  <c:v>10</c:v>
                </c:pt>
                <c:pt idx="3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C3-9543-BD3E-DEAACF248E7E}"/>
            </c:ext>
          </c:extLst>
        </c:ser>
        <c:ser>
          <c:idx val="1"/>
          <c:order val="1"/>
          <c:tx>
            <c:strRef>
              <c:f>REGISTROS!$A$13</c:f>
              <c:strCache>
                <c:ptCount val="1"/>
                <c:pt idx="0">
                  <c:v>IMBABURA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strRef>
              <c:f>REGISTROS!$B$11:$E$11</c:f>
              <c:strCache>
                <c:ptCount val="3"/>
                <c:pt idx="0">
                  <c:v>AgrÍcolas</c:v>
                </c:pt>
                <c:pt idx="1">
                  <c:v>Agropecuarios</c:v>
                </c:pt>
                <c:pt idx="2">
                  <c:v>Veterinarios</c:v>
                </c:pt>
              </c:strCache>
            </c:strRef>
          </c:cat>
          <c:val>
            <c:numRef>
              <c:f>REGISTROS!$B$13:$E$13</c:f>
              <c:numCache>
                <c:formatCode>General</c:formatCode>
                <c:ptCount val="4"/>
                <c:pt idx="0">
                  <c:v>11</c:v>
                </c:pt>
                <c:pt idx="1">
                  <c:v>86</c:v>
                </c:pt>
                <c:pt idx="2">
                  <c:v>71</c:v>
                </c:pt>
                <c:pt idx="3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C3-9543-BD3E-DEAACF248E7E}"/>
            </c:ext>
          </c:extLst>
        </c:ser>
        <c:ser>
          <c:idx val="2"/>
          <c:order val="2"/>
          <c:tx>
            <c:strRef>
              <c:f>REGISTROS!$A$14</c:f>
              <c:strCache>
                <c:ptCount val="1"/>
                <c:pt idx="0">
                  <c:v>CARCHI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cat>
            <c:strRef>
              <c:f>REGISTROS!$B$11:$E$11</c:f>
              <c:strCache>
                <c:ptCount val="3"/>
                <c:pt idx="0">
                  <c:v>AgrÍcolas</c:v>
                </c:pt>
                <c:pt idx="1">
                  <c:v>Agropecuarios</c:v>
                </c:pt>
                <c:pt idx="2">
                  <c:v>Veterinarios</c:v>
                </c:pt>
              </c:strCache>
            </c:strRef>
          </c:cat>
          <c:val>
            <c:numRef>
              <c:f>REGISTROS!$B$14:$E$14</c:f>
              <c:numCache>
                <c:formatCode>General</c:formatCode>
                <c:ptCount val="4"/>
                <c:pt idx="0">
                  <c:v>59</c:v>
                </c:pt>
                <c:pt idx="1">
                  <c:v>62</c:v>
                </c:pt>
                <c:pt idx="2">
                  <c:v>75</c:v>
                </c:pt>
                <c:pt idx="3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C3-9543-BD3E-DEAACF248E7E}"/>
            </c:ext>
          </c:extLst>
        </c:ser>
        <c:ser>
          <c:idx val="3"/>
          <c:order val="3"/>
          <c:tx>
            <c:strRef>
              <c:f>REGISTROS!$A$15</c:f>
              <c:strCache>
                <c:ptCount val="1"/>
                <c:pt idx="0">
                  <c:v>ESMERALDAS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strRef>
              <c:f>REGISTROS!$B$11:$E$11</c:f>
              <c:strCache>
                <c:ptCount val="3"/>
                <c:pt idx="0">
                  <c:v>AgrÍcolas</c:v>
                </c:pt>
                <c:pt idx="1">
                  <c:v>Agropecuarios</c:v>
                </c:pt>
                <c:pt idx="2">
                  <c:v>Veterinarios</c:v>
                </c:pt>
              </c:strCache>
            </c:strRef>
          </c:cat>
          <c:val>
            <c:numRef>
              <c:f>REGISTROS!$B$15:$E$15</c:f>
              <c:numCache>
                <c:formatCode>General</c:formatCode>
                <c:ptCount val="4"/>
                <c:pt idx="0">
                  <c:v>5</c:v>
                </c:pt>
                <c:pt idx="1">
                  <c:v>91</c:v>
                </c:pt>
                <c:pt idx="2">
                  <c:v>44</c:v>
                </c:pt>
                <c:pt idx="3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C3-9543-BD3E-DEAACF248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5568624"/>
        <c:axId val="1"/>
      </c:barChart>
      <c:catAx>
        <c:axId val="64556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/>
            </a:pPr>
            <a:endParaRPr lang="es-EC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455686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3541211444432417E-2"/>
          <c:y val="0.23485028882412193"/>
          <c:w val="0.69766973229494766"/>
          <c:h val="5.8187135838404201E-2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 sz="700"/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</a:defRPr>
      </a:pPr>
      <a:endParaRPr lang="es-EC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s-419" sz="1400" b="1" dirty="0"/>
              <a:t>NÚMERO DE MUESTRAS PROCESADAS EN EL LDR</a:t>
            </a:r>
          </a:p>
          <a:p>
            <a:pPr>
              <a:defRPr sz="1400" b="1"/>
            </a:pPr>
            <a:r>
              <a:rPr lang="es-419" sz="1400" b="1" dirty="0"/>
              <a:t>CARCHI 2021</a:t>
            </a:r>
          </a:p>
        </c:rich>
      </c:tx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'C:\Users\USUARIO\Downloads\[Muestras procesadas (1).xlsx]Muestras procesadas 2020vs2021'!$A$9</c:f>
              <c:strCache>
                <c:ptCount val="1"/>
                <c:pt idx="0">
                  <c:v>Diagnóstico Vegetal-Entomología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'[1]Muestras procesadas 2020vs2021'!$B$9</c:f>
              <c:numCache>
                <c:formatCode>General</c:formatCode>
                <c:ptCount val="1"/>
                <c:pt idx="0">
                  <c:v>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8-EC46-BD37-1801E6563F30}"/>
            </c:ext>
          </c:extLst>
        </c:ser>
        <c:ser>
          <c:idx val="1"/>
          <c:order val="1"/>
          <c:tx>
            <c:strRef>
              <c:f>'C:\Users\USUARIO\Downloads\[Muestras procesadas (1).xlsx]Muestras procesadas 2020vs2021'!$A$10</c:f>
              <c:strCache>
                <c:ptCount val="1"/>
                <c:pt idx="0">
                  <c:v>Diagnóstico Animal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'[1]Muestras procesadas 2020vs2021'!$B$10</c:f>
              <c:numCache>
                <c:formatCode>General</c:formatCode>
                <c:ptCount val="1"/>
                <c:pt idx="0">
                  <c:v>1934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B8-EC46-BD37-1801E6563F30}"/>
            </c:ext>
          </c:extLst>
        </c:ser>
        <c:ser>
          <c:idx val="2"/>
          <c:order val="2"/>
          <c:tx>
            <c:strRef>
              <c:f>'C:\Users\USUARIO\Downloads\[Muestras procesadas (1).xlsx]Muestras procesadas 2020vs2021'!$A$11</c:f>
              <c:strCache>
                <c:ptCount val="1"/>
                <c:pt idx="0">
                  <c:v>Calidad de leche cruda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'[1]Muestras procesadas 2020vs2021'!$B$11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B8-EC46-BD37-1801E6563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99409208"/>
        <c:axId val="1"/>
      </c:barChart>
      <c:catAx>
        <c:axId val="599409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prstDash val="solid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s-EC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6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99409208"/>
        <c:crosses val="autoZero"/>
        <c:crossBetween val="between"/>
        <c:majorUnit val="300"/>
        <c:minorUnit val="50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prstDash val="solid"/>
      <a:round/>
    </a:ln>
    <a:effectLst/>
  </c:spPr>
  <c:txPr>
    <a:bodyPr/>
    <a:lstStyle/>
    <a:p>
      <a:pPr>
        <a:defRPr sz="1200" b="0" i="0" u="none" strike="noStrike" baseline="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s-419" sz="1400" b="1" dirty="0"/>
              <a:t>PROCESAMIENTO DE MUESTRAS EN EL LDR - CARCHI </a:t>
            </a:r>
          </a:p>
        </c:rich>
      </c:tx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'C:\Users\USUARIO\Downloads\[Muestras procesadas (1).xlsx]Muestras procesadas 2020vs2021'!$B$27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'[1]Muestras procesadas 2020vs2021'!$A$28:$A$30</c:f>
              <c:strCache>
                <c:ptCount val="3"/>
                <c:pt idx="0">
                  <c:v>Diagnóstico Vegetal-Entomología</c:v>
                </c:pt>
                <c:pt idx="1">
                  <c:v>Diagnóstico Animal</c:v>
                </c:pt>
                <c:pt idx="2">
                  <c:v>Calidad de leche cruda</c:v>
                </c:pt>
              </c:strCache>
            </c:strRef>
          </c:cat>
          <c:val>
            <c:numRef>
              <c:f>'[1]Muestras procesadas 2020vs2021'!$B$28:$B$30</c:f>
              <c:numCache>
                <c:formatCode>General</c:formatCode>
                <c:ptCount val="3"/>
                <c:pt idx="0">
                  <c:v>1048</c:v>
                </c:pt>
                <c:pt idx="1">
                  <c:v>1971</c:v>
                </c:pt>
                <c:pt idx="2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47-EA4A-9E3C-5E68D94F3473}"/>
            </c:ext>
          </c:extLst>
        </c:ser>
        <c:ser>
          <c:idx val="1"/>
          <c:order val="1"/>
          <c:tx>
            <c:strRef>
              <c:f>'C:\Users\USUARIO\Downloads\[Muestras procesadas (1).xlsx]Muestras procesadas 2020vs2021'!$C$27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'[1]Muestras procesadas 2020vs2021'!$A$28:$A$30</c:f>
              <c:strCache>
                <c:ptCount val="3"/>
                <c:pt idx="0">
                  <c:v>Diagnóstico Vegetal-Entomología</c:v>
                </c:pt>
                <c:pt idx="1">
                  <c:v>Diagnóstico Animal</c:v>
                </c:pt>
                <c:pt idx="2">
                  <c:v>Calidad de leche cruda</c:v>
                </c:pt>
              </c:strCache>
            </c:strRef>
          </c:cat>
          <c:val>
            <c:numRef>
              <c:f>'[1]Muestras procesadas 2020vs2021'!$C$28:$C$30</c:f>
              <c:numCache>
                <c:formatCode>General</c:formatCode>
                <c:ptCount val="3"/>
                <c:pt idx="0">
                  <c:v>669</c:v>
                </c:pt>
                <c:pt idx="1">
                  <c:v>1934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D47-EA4A-9E3C-5E68D94F34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99412816"/>
        <c:axId val="1"/>
      </c:barChart>
      <c:catAx>
        <c:axId val="59941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s-EC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94128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85767017195133843"/>
          <c:y val="0.16791632674923573"/>
          <c:w val="9.910833656139309E-2"/>
          <c:h val="7.1879970004861848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prstDash val="solid"/>
      <a:round/>
    </a:ln>
    <a:effectLst/>
  </c:spPr>
  <c:txPr>
    <a:bodyPr/>
    <a:lstStyle/>
    <a:p>
      <a:pPr>
        <a:defRPr sz="1200" b="0" i="0" u="none" strike="noStrike" baseline="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PROCESOS DE CONTRATACIÓN Y COMPRAS PÚBLICAS DE BIENES Y SERVICIOS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Hoja1!$B$12</c:f>
              <c:strCache>
                <c:ptCount val="1"/>
                <c:pt idx="0">
                  <c:v>Número Total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Hoja1!$A$13:$A$14</c:f>
              <c:strCache>
                <c:ptCount val="2"/>
                <c:pt idx="0">
                  <c:v>Ínfima Cuantía</c:v>
                </c:pt>
                <c:pt idx="1">
                  <c:v>Catálogo Electrónico</c:v>
                </c:pt>
              </c:strCache>
            </c:strRef>
          </c:cat>
          <c:val>
            <c:numRef>
              <c:f>Hoja1!$B$13:$B$14</c:f>
              <c:numCache>
                <c:formatCode>General</c:formatCode>
                <c:ptCount val="2"/>
                <c:pt idx="0">
                  <c:v>55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F0-8446-83D7-652199C0C416}"/>
            </c:ext>
          </c:extLst>
        </c:ser>
        <c:ser>
          <c:idx val="1"/>
          <c:order val="1"/>
          <c:tx>
            <c:strRef>
              <c:f>Hoja1!$C$12</c:f>
              <c:strCache>
                <c:ptCount val="1"/>
                <c:pt idx="0">
                  <c:v>Valor Total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Hoja1!$A$13:$A$14</c:f>
              <c:strCache>
                <c:ptCount val="2"/>
                <c:pt idx="0">
                  <c:v>Ínfima Cuantía</c:v>
                </c:pt>
                <c:pt idx="1">
                  <c:v>Catálogo Electrónico</c:v>
                </c:pt>
              </c:strCache>
            </c:strRef>
          </c:cat>
          <c:val>
            <c:numRef>
              <c:f>Hoja1!$C$13:$C$14</c:f>
              <c:numCache>
                <c:formatCode>General</c:formatCode>
                <c:ptCount val="2"/>
                <c:pt idx="0">
                  <c:v>77740.320000000007</c:v>
                </c:pt>
                <c:pt idx="1">
                  <c:v>9130.02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F0-8446-83D7-652199C0C4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8112264"/>
        <c:axId val="588114232"/>
      </c:barChart>
      <c:catAx>
        <c:axId val="588112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88114232"/>
        <c:crosses val="autoZero"/>
        <c:auto val="1"/>
        <c:lblAlgn val="ctr"/>
        <c:lblOffset val="100"/>
        <c:noMultiLvlLbl val="0"/>
      </c:catAx>
      <c:valAx>
        <c:axId val="588114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88112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400"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CONTROL FITOSANITARIO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2.9806513694034111E-2"/>
          <c:y val="0.33252365311646415"/>
          <c:w val="0.94038697261193183"/>
          <c:h val="0.6057395499882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'SANDAD VEGETAL'!$B$29</c:f>
              <c:strCache>
                <c:ptCount val="1"/>
                <c:pt idx="0">
                  <c:v>OPERADORES DE EXPORTACIÓN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'SANDAD VEGETAL'!$C$27:$J$27</c:f>
              <c:strCache>
                <c:ptCount val="8"/>
                <c:pt idx="0">
                  <c:v>CARCHI</c:v>
                </c:pt>
                <c:pt idx="1">
                  <c:v>CARCHI</c:v>
                </c:pt>
                <c:pt idx="2">
                  <c:v>SUCUMBÍOS</c:v>
                </c:pt>
                <c:pt idx="3">
                  <c:v>SUCUMBÍOS</c:v>
                </c:pt>
                <c:pt idx="4">
                  <c:v>ESMERALDAS</c:v>
                </c:pt>
                <c:pt idx="5">
                  <c:v>ESMERALDAS</c:v>
                </c:pt>
                <c:pt idx="6">
                  <c:v>IMBABURA</c:v>
                </c:pt>
                <c:pt idx="7">
                  <c:v>IMBABURA</c:v>
                </c:pt>
              </c:strCache>
              <c:extLst/>
            </c:strRef>
          </c:cat>
          <c:val>
            <c:numRef>
              <c:f>'SANDAD VEGETAL'!$C$29:$J$29</c:f>
              <c:numCache>
                <c:formatCode>General</c:formatCode>
                <c:ptCount val="8"/>
                <c:pt idx="0">
                  <c:v>192</c:v>
                </c:pt>
                <c:pt idx="1">
                  <c:v>123</c:v>
                </c:pt>
                <c:pt idx="2">
                  <c:v>212</c:v>
                </c:pt>
                <c:pt idx="3">
                  <c:v>222</c:v>
                </c:pt>
                <c:pt idx="4">
                  <c:v>150</c:v>
                </c:pt>
                <c:pt idx="5">
                  <c:v>150</c:v>
                </c:pt>
                <c:pt idx="6">
                  <c:v>192</c:v>
                </c:pt>
                <c:pt idx="7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6E-1D47-AE10-8DEDFA58757E}"/>
            </c:ext>
          </c:extLst>
        </c:ser>
        <c:ser>
          <c:idx val="1"/>
          <c:order val="1"/>
          <c:tx>
            <c:strRef>
              <c:f>'SANDAD VEGETAL'!$B$30</c:f>
              <c:strCache>
                <c:ptCount val="1"/>
                <c:pt idx="0">
                  <c:v>CENTROS DE PROPAGACION DE MATERIAL VEGETAL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'SANDAD VEGETAL'!$C$27:$J$27</c:f>
              <c:strCache>
                <c:ptCount val="8"/>
                <c:pt idx="0">
                  <c:v>CARCHI</c:v>
                </c:pt>
                <c:pt idx="1">
                  <c:v>CARCHI</c:v>
                </c:pt>
                <c:pt idx="2">
                  <c:v>SUCUMBÍOS</c:v>
                </c:pt>
                <c:pt idx="3">
                  <c:v>SUCUMBÍOS</c:v>
                </c:pt>
                <c:pt idx="4">
                  <c:v>ESMERALDAS</c:v>
                </c:pt>
                <c:pt idx="5">
                  <c:v>ESMERALDAS</c:v>
                </c:pt>
                <c:pt idx="6">
                  <c:v>IMBABURA</c:v>
                </c:pt>
                <c:pt idx="7">
                  <c:v>IMBABURA</c:v>
                </c:pt>
              </c:strCache>
              <c:extLst/>
            </c:strRef>
          </c:cat>
          <c:val>
            <c:numRef>
              <c:f>'SANDAD VEGETAL'!$C$30:$J$30</c:f>
              <c:numCache>
                <c:formatCode>General</c:formatCode>
                <c:ptCount val="8"/>
                <c:pt idx="0">
                  <c:v>28</c:v>
                </c:pt>
                <c:pt idx="1">
                  <c:v>24</c:v>
                </c:pt>
                <c:pt idx="2">
                  <c:v>38</c:v>
                </c:pt>
                <c:pt idx="3">
                  <c:v>44</c:v>
                </c:pt>
                <c:pt idx="4">
                  <c:v>48</c:v>
                </c:pt>
                <c:pt idx="5">
                  <c:v>38</c:v>
                </c:pt>
                <c:pt idx="6">
                  <c:v>70</c:v>
                </c:pt>
                <c:pt idx="7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6E-1D47-AE10-8DEDFA58757E}"/>
            </c:ext>
          </c:extLst>
        </c:ser>
        <c:ser>
          <c:idx val="2"/>
          <c:order val="2"/>
          <c:tx>
            <c:strRef>
              <c:f>'SANDAD VEGETAL'!$B$31</c:f>
              <c:strCache>
                <c:ptCount val="1"/>
                <c:pt idx="0">
                  <c:v>EVENTOS DE CAPACITACIÓN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'SANDAD VEGETAL'!$C$27:$J$27</c:f>
              <c:strCache>
                <c:ptCount val="8"/>
                <c:pt idx="0">
                  <c:v>CARCHI</c:v>
                </c:pt>
                <c:pt idx="1">
                  <c:v>CARCHI</c:v>
                </c:pt>
                <c:pt idx="2">
                  <c:v>SUCUMBÍOS</c:v>
                </c:pt>
                <c:pt idx="3">
                  <c:v>SUCUMBÍOS</c:v>
                </c:pt>
                <c:pt idx="4">
                  <c:v>ESMERALDAS</c:v>
                </c:pt>
                <c:pt idx="5">
                  <c:v>ESMERALDAS</c:v>
                </c:pt>
                <c:pt idx="6">
                  <c:v>IMBABURA</c:v>
                </c:pt>
                <c:pt idx="7">
                  <c:v>IMBABURA</c:v>
                </c:pt>
              </c:strCache>
              <c:extLst/>
            </c:strRef>
          </c:cat>
          <c:val>
            <c:numRef>
              <c:f>'SANDAD VEGETAL'!$C$31:$J$31</c:f>
              <c:numCache>
                <c:formatCode>General</c:formatCode>
                <c:ptCount val="8"/>
                <c:pt idx="0">
                  <c:v>18</c:v>
                </c:pt>
                <c:pt idx="1">
                  <c:v>20</c:v>
                </c:pt>
                <c:pt idx="2">
                  <c:v>10</c:v>
                </c:pt>
                <c:pt idx="3">
                  <c:v>11</c:v>
                </c:pt>
                <c:pt idx="4">
                  <c:v>25</c:v>
                </c:pt>
                <c:pt idx="5">
                  <c:v>23</c:v>
                </c:pt>
                <c:pt idx="6">
                  <c:v>8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6E-1D47-AE10-8DEDFA5875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484216"/>
        <c:axId val="788484872"/>
      </c:barChart>
      <c:catAx>
        <c:axId val="788484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88484872"/>
        <c:crosses val="autoZero"/>
        <c:auto val="1"/>
        <c:lblAlgn val="ctr"/>
        <c:lblOffset val="100"/>
        <c:noMultiLvlLbl val="0"/>
      </c:catAx>
      <c:valAx>
        <c:axId val="788484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88484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158782093475533E-2"/>
          <c:y val="0.13292711564844456"/>
          <c:w val="0.45626198154641828"/>
          <c:h val="0.11657695682804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200"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EXPORTACIONES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'SANDAD VEGETAL'!$B$34:$B$41</c:f>
              <c:strCache>
                <c:ptCount val="8"/>
                <c:pt idx="1">
                  <c:v>EXPORTACIONES</c:v>
                </c:pt>
                <c:pt idx="2">
                  <c:v>CFE EMITIDOS</c:v>
                </c:pt>
                <c:pt idx="3">
                  <c:v>NOTIFICACIONES INTERNACIONALES</c:v>
                </c:pt>
                <c:pt idx="4">
                  <c:v>CFE PALMITO</c:v>
                </c:pt>
                <c:pt idx="5">
                  <c:v>CFE GENGIBRE</c:v>
                </c:pt>
                <c:pt idx="6">
                  <c:v>CFE OLEINAS</c:v>
                </c:pt>
                <c:pt idx="7">
                  <c:v>CFE CACAO</c:v>
                </c:pt>
              </c:strCache>
            </c:strRef>
          </c:cat>
          <c:val>
            <c:numRef>
              <c:f>'SANDAD VEGETAL'!$C$34:$C$41</c:f>
              <c:numCache>
                <c:formatCode>General</c:formatCode>
                <c:ptCount val="8"/>
                <c:pt idx="0">
                  <c:v>0</c:v>
                </c:pt>
                <c:pt idx="1">
                  <c:v>2020</c:v>
                </c:pt>
                <c:pt idx="2">
                  <c:v>21</c:v>
                </c:pt>
                <c:pt idx="3">
                  <c:v>0</c:v>
                </c:pt>
                <c:pt idx="4">
                  <c:v>20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5A-0142-90D0-4243189AFF1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'SANDAD VEGETAL'!$B$34:$B$41</c:f>
              <c:strCache>
                <c:ptCount val="8"/>
                <c:pt idx="1">
                  <c:v>EXPORTACIONES</c:v>
                </c:pt>
                <c:pt idx="2">
                  <c:v>CFE EMITIDOS</c:v>
                </c:pt>
                <c:pt idx="3">
                  <c:v>NOTIFICACIONES INTERNACIONALES</c:v>
                </c:pt>
                <c:pt idx="4">
                  <c:v>CFE PALMITO</c:v>
                </c:pt>
                <c:pt idx="5">
                  <c:v>CFE GENGIBRE</c:v>
                </c:pt>
                <c:pt idx="6">
                  <c:v>CFE OLEINAS</c:v>
                </c:pt>
                <c:pt idx="7">
                  <c:v>CFE CACAO</c:v>
                </c:pt>
              </c:strCache>
            </c:strRef>
          </c:cat>
          <c:val>
            <c:numRef>
              <c:f>'SANDAD VEGETAL'!$D$34:$D$41</c:f>
              <c:numCache>
                <c:formatCode>General</c:formatCode>
                <c:ptCount val="8"/>
                <c:pt idx="1">
                  <c:v>2021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5A-0142-90D0-4243189AFF18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'SANDAD VEGETAL'!$B$34:$B$41</c:f>
              <c:strCache>
                <c:ptCount val="8"/>
                <c:pt idx="1">
                  <c:v>EXPORTACIONES</c:v>
                </c:pt>
                <c:pt idx="2">
                  <c:v>CFE EMITIDOS</c:v>
                </c:pt>
                <c:pt idx="3">
                  <c:v>NOTIFICACIONES INTERNACIONALES</c:v>
                </c:pt>
                <c:pt idx="4">
                  <c:v>CFE PALMITO</c:v>
                </c:pt>
                <c:pt idx="5">
                  <c:v>CFE GENGIBRE</c:v>
                </c:pt>
                <c:pt idx="6">
                  <c:v>CFE OLEINAS</c:v>
                </c:pt>
                <c:pt idx="7">
                  <c:v>CFE CACAO</c:v>
                </c:pt>
              </c:strCache>
            </c:strRef>
          </c:cat>
          <c:val>
            <c:numRef>
              <c:f>'SANDAD VEGETAL'!$E$34:$E$41</c:f>
              <c:numCache>
                <c:formatCode>General</c:formatCode>
                <c:ptCount val="8"/>
                <c:pt idx="0">
                  <c:v>0</c:v>
                </c:pt>
                <c:pt idx="1">
                  <c:v>2020</c:v>
                </c:pt>
                <c:pt idx="2">
                  <c:v>0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5A-0142-90D0-4243189AFF18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'SANDAD VEGETAL'!$B$34:$B$41</c:f>
              <c:strCache>
                <c:ptCount val="8"/>
                <c:pt idx="1">
                  <c:v>EXPORTACIONES</c:v>
                </c:pt>
                <c:pt idx="2">
                  <c:v>CFE EMITIDOS</c:v>
                </c:pt>
                <c:pt idx="3">
                  <c:v>NOTIFICACIONES INTERNACIONALES</c:v>
                </c:pt>
                <c:pt idx="4">
                  <c:v>CFE PALMITO</c:v>
                </c:pt>
                <c:pt idx="5">
                  <c:v>CFE GENGIBRE</c:v>
                </c:pt>
                <c:pt idx="6">
                  <c:v>CFE OLEINAS</c:v>
                </c:pt>
                <c:pt idx="7">
                  <c:v>CFE CACAO</c:v>
                </c:pt>
              </c:strCache>
            </c:strRef>
          </c:cat>
          <c:val>
            <c:numRef>
              <c:f>'SANDAD VEGETAL'!$F$34:$F$41</c:f>
              <c:numCache>
                <c:formatCode>General</c:formatCode>
                <c:ptCount val="8"/>
                <c:pt idx="1">
                  <c:v>2021</c:v>
                </c:pt>
                <c:pt idx="2">
                  <c:v>0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5A-0142-90D0-4243189AF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449688"/>
        <c:axId val="694457232"/>
      </c:barChart>
      <c:catAx>
        <c:axId val="694449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94457232"/>
        <c:crosses val="autoZero"/>
        <c:auto val="1"/>
        <c:lblAlgn val="ctr"/>
        <c:lblOffset val="100"/>
        <c:noMultiLvlLbl val="0"/>
      </c:catAx>
      <c:valAx>
        <c:axId val="694457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944496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200"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505304950458608E-2"/>
          <c:y val="0.15696640787551142"/>
          <c:w val="0.94698939009908278"/>
          <c:h val="0.75285669978899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'SANDAD VEGETAL'!$B$57</c:f>
              <c:strCache>
                <c:ptCount val="1"/>
                <c:pt idx="0">
                  <c:v>INSPECCIÓN PRODUCTOS DE EXPORTACION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'SANDAD VEGETAL'!$C$56:$F$56</c:f>
              <c:strCache>
                <c:ptCount val="4"/>
                <c:pt idx="0">
                  <c:v>CARCHI</c:v>
                </c:pt>
                <c:pt idx="1">
                  <c:v>ESMERALDAS</c:v>
                </c:pt>
                <c:pt idx="2">
                  <c:v>IMBABURA</c:v>
                </c:pt>
                <c:pt idx="3">
                  <c:v>SUCUMBIOS</c:v>
                </c:pt>
              </c:strCache>
            </c:strRef>
          </c:cat>
          <c:val>
            <c:numRef>
              <c:f>'SANDAD VEGETAL'!$C$57:$F$57</c:f>
              <c:numCache>
                <c:formatCode>General</c:formatCode>
                <c:ptCount val="4"/>
                <c:pt idx="0">
                  <c:v>157</c:v>
                </c:pt>
                <c:pt idx="1">
                  <c:v>460</c:v>
                </c:pt>
                <c:pt idx="2">
                  <c:v>417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1F-DE47-81A3-4DDC027E5C8D}"/>
            </c:ext>
          </c:extLst>
        </c:ser>
        <c:ser>
          <c:idx val="1"/>
          <c:order val="1"/>
          <c:tx>
            <c:strRef>
              <c:f>'SANDAD VEGETAL'!$B$58</c:f>
              <c:strCache>
                <c:ptCount val="1"/>
                <c:pt idx="0">
                  <c:v>EMISIÓN DE CFE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'SANDAD VEGETAL'!$C$56:$F$56</c:f>
              <c:strCache>
                <c:ptCount val="4"/>
                <c:pt idx="0">
                  <c:v>CARCHI</c:v>
                </c:pt>
                <c:pt idx="1">
                  <c:v>ESMERALDAS</c:v>
                </c:pt>
                <c:pt idx="2">
                  <c:v>IMBABURA</c:v>
                </c:pt>
                <c:pt idx="3">
                  <c:v>SUCUMBIOS</c:v>
                </c:pt>
              </c:strCache>
            </c:strRef>
          </c:cat>
          <c:val>
            <c:numRef>
              <c:f>'SANDAD VEGETAL'!$C$58:$F$58</c:f>
              <c:numCache>
                <c:formatCode>General</c:formatCode>
                <c:ptCount val="4"/>
                <c:pt idx="0">
                  <c:v>988</c:v>
                </c:pt>
                <c:pt idx="1">
                  <c:v>17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1F-DE47-81A3-4DDC027E5C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4764536"/>
        <c:axId val="654769784"/>
      </c:barChart>
      <c:catAx>
        <c:axId val="654764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54769784"/>
        <c:crosses val="autoZero"/>
        <c:auto val="1"/>
        <c:lblAlgn val="ctr"/>
        <c:lblOffset val="100"/>
        <c:noMultiLvlLbl val="0"/>
      </c:catAx>
      <c:valAx>
        <c:axId val="6547697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54764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60469054724443"/>
          <c:y val="4.9148561521060112E-2"/>
          <c:w val="0.74692879028232417"/>
          <c:h val="7.28205944252978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200"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EXPORTACIONES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'SANDAD VEGETAL'!$C$34:$C$35</c:f>
              <c:strCache>
                <c:ptCount val="2"/>
                <c:pt idx="0">
                  <c:v>SUCUMBÍOS</c:v>
                </c:pt>
                <c:pt idx="1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'SANDAD VEGETAL'!$B$36:$B$46</c:f>
              <c:strCache>
                <c:ptCount val="11"/>
                <c:pt idx="0">
                  <c:v>CFE EMITIDOS</c:v>
                </c:pt>
                <c:pt idx="1">
                  <c:v>NOTIFICACIONES INTERNACIONALES</c:v>
                </c:pt>
                <c:pt idx="2">
                  <c:v>CFE PALMITO</c:v>
                </c:pt>
                <c:pt idx="3">
                  <c:v>CFE GENGIBRE</c:v>
                </c:pt>
                <c:pt idx="4">
                  <c:v>CFE OLEINAS</c:v>
                </c:pt>
                <c:pt idx="5">
                  <c:v>CFE CACAO</c:v>
                </c:pt>
                <c:pt idx="6">
                  <c:v>CFE CAFÉ</c:v>
                </c:pt>
                <c:pt idx="7">
                  <c:v>CFE LIMON</c:v>
                </c:pt>
                <c:pt idx="8">
                  <c:v>CFE PITAHAYA</c:v>
                </c:pt>
                <c:pt idx="9">
                  <c:v>CFE mandarina</c:v>
                </c:pt>
                <c:pt idx="10">
                  <c:v>CFE maracuyá</c:v>
                </c:pt>
              </c:strCache>
            </c:strRef>
          </c:cat>
          <c:val>
            <c:numRef>
              <c:f>'SANDAD VEGETAL'!$C$36:$C$46</c:f>
              <c:numCache>
                <c:formatCode>General</c:formatCode>
                <c:ptCount val="11"/>
                <c:pt idx="0">
                  <c:v>21</c:v>
                </c:pt>
                <c:pt idx="1">
                  <c:v>0</c:v>
                </c:pt>
                <c:pt idx="2">
                  <c:v>20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2-3C43-85EC-E3E29BF374C9}"/>
            </c:ext>
          </c:extLst>
        </c:ser>
        <c:ser>
          <c:idx val="1"/>
          <c:order val="1"/>
          <c:tx>
            <c:strRef>
              <c:f>'SANDAD VEGETAL'!$D$34:$D$35</c:f>
              <c:strCache>
                <c:ptCount val="2"/>
                <c:pt idx="0">
                  <c:v>SUCUMBÍOS</c:v>
                </c:pt>
                <c:pt idx="1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'SANDAD VEGETAL'!$B$36:$B$46</c:f>
              <c:strCache>
                <c:ptCount val="11"/>
                <c:pt idx="0">
                  <c:v>CFE EMITIDOS</c:v>
                </c:pt>
                <c:pt idx="1">
                  <c:v>NOTIFICACIONES INTERNACIONALES</c:v>
                </c:pt>
                <c:pt idx="2">
                  <c:v>CFE PALMITO</c:v>
                </c:pt>
                <c:pt idx="3">
                  <c:v>CFE GENGIBRE</c:v>
                </c:pt>
                <c:pt idx="4">
                  <c:v>CFE OLEINAS</c:v>
                </c:pt>
                <c:pt idx="5">
                  <c:v>CFE CACAO</c:v>
                </c:pt>
                <c:pt idx="6">
                  <c:v>CFE CAFÉ</c:v>
                </c:pt>
                <c:pt idx="7">
                  <c:v>CFE LIMON</c:v>
                </c:pt>
                <c:pt idx="8">
                  <c:v>CFE PITAHAYA</c:v>
                </c:pt>
                <c:pt idx="9">
                  <c:v>CFE mandarina</c:v>
                </c:pt>
                <c:pt idx="10">
                  <c:v>CFE maracuyá</c:v>
                </c:pt>
              </c:strCache>
            </c:strRef>
          </c:cat>
          <c:val>
            <c:numRef>
              <c:f>'SANDAD VEGETAL'!$D$36:$D$46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D2-3C43-85EC-E3E29BF374C9}"/>
            </c:ext>
          </c:extLst>
        </c:ser>
        <c:ser>
          <c:idx val="2"/>
          <c:order val="2"/>
          <c:tx>
            <c:strRef>
              <c:f>'SANDAD VEGETAL'!$E$34:$E$35</c:f>
              <c:strCache>
                <c:ptCount val="2"/>
                <c:pt idx="0">
                  <c:v>IMBABURA</c:v>
                </c:pt>
                <c:pt idx="1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'SANDAD VEGETAL'!$B$36:$B$46</c:f>
              <c:strCache>
                <c:ptCount val="11"/>
                <c:pt idx="0">
                  <c:v>CFE EMITIDOS</c:v>
                </c:pt>
                <c:pt idx="1">
                  <c:v>NOTIFICACIONES INTERNACIONALES</c:v>
                </c:pt>
                <c:pt idx="2">
                  <c:v>CFE PALMITO</c:v>
                </c:pt>
                <c:pt idx="3">
                  <c:v>CFE GENGIBRE</c:v>
                </c:pt>
                <c:pt idx="4">
                  <c:v>CFE OLEINAS</c:v>
                </c:pt>
                <c:pt idx="5">
                  <c:v>CFE CACAO</c:v>
                </c:pt>
                <c:pt idx="6">
                  <c:v>CFE CAFÉ</c:v>
                </c:pt>
                <c:pt idx="7">
                  <c:v>CFE LIMON</c:v>
                </c:pt>
                <c:pt idx="8">
                  <c:v>CFE PITAHAYA</c:v>
                </c:pt>
                <c:pt idx="9">
                  <c:v>CFE mandarina</c:v>
                </c:pt>
                <c:pt idx="10">
                  <c:v>CFE maracuyá</c:v>
                </c:pt>
              </c:strCache>
            </c:strRef>
          </c:cat>
          <c:val>
            <c:numRef>
              <c:f>'SANDAD VEGETAL'!$E$36:$E$46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D2-3C43-85EC-E3E29BF374C9}"/>
            </c:ext>
          </c:extLst>
        </c:ser>
        <c:ser>
          <c:idx val="3"/>
          <c:order val="3"/>
          <c:tx>
            <c:strRef>
              <c:f>'SANDAD VEGETAL'!$F$34:$F$35</c:f>
              <c:strCache>
                <c:ptCount val="2"/>
                <c:pt idx="0">
                  <c:v>IMBABURA</c:v>
                </c:pt>
                <c:pt idx="1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'SANDAD VEGETAL'!$B$36:$B$46</c:f>
              <c:strCache>
                <c:ptCount val="11"/>
                <c:pt idx="0">
                  <c:v>CFE EMITIDOS</c:v>
                </c:pt>
                <c:pt idx="1">
                  <c:v>NOTIFICACIONES INTERNACIONALES</c:v>
                </c:pt>
                <c:pt idx="2">
                  <c:v>CFE PALMITO</c:v>
                </c:pt>
                <c:pt idx="3">
                  <c:v>CFE GENGIBRE</c:v>
                </c:pt>
                <c:pt idx="4">
                  <c:v>CFE OLEINAS</c:v>
                </c:pt>
                <c:pt idx="5">
                  <c:v>CFE CACAO</c:v>
                </c:pt>
                <c:pt idx="6">
                  <c:v>CFE CAFÉ</c:v>
                </c:pt>
                <c:pt idx="7">
                  <c:v>CFE LIMON</c:v>
                </c:pt>
                <c:pt idx="8">
                  <c:v>CFE PITAHAYA</c:v>
                </c:pt>
                <c:pt idx="9">
                  <c:v>CFE mandarina</c:v>
                </c:pt>
                <c:pt idx="10">
                  <c:v>CFE maracuyá</c:v>
                </c:pt>
              </c:strCache>
            </c:strRef>
          </c:cat>
          <c:val>
            <c:numRef>
              <c:f>'SANDAD VEGETAL'!$F$36:$F$46</c:f>
              <c:numCache>
                <c:formatCode>General</c:formatCode>
                <c:ptCount val="11"/>
                <c:pt idx="0">
                  <c:v>0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D2-3C43-85EC-E3E29BF374C9}"/>
            </c:ext>
          </c:extLst>
        </c:ser>
        <c:ser>
          <c:idx val="4"/>
          <c:order val="4"/>
          <c:tx>
            <c:strRef>
              <c:f>'SANDAD VEGETAL'!$G$34:$G$35</c:f>
              <c:strCache>
                <c:ptCount val="2"/>
                <c:pt idx="0">
                  <c:v>ESMERALDAS</c:v>
                </c:pt>
                <c:pt idx="1">
                  <c:v>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'SANDAD VEGETAL'!$B$36:$B$46</c:f>
              <c:strCache>
                <c:ptCount val="11"/>
                <c:pt idx="0">
                  <c:v>CFE EMITIDOS</c:v>
                </c:pt>
                <c:pt idx="1">
                  <c:v>NOTIFICACIONES INTERNACIONALES</c:v>
                </c:pt>
                <c:pt idx="2">
                  <c:v>CFE PALMITO</c:v>
                </c:pt>
                <c:pt idx="3">
                  <c:v>CFE GENGIBRE</c:v>
                </c:pt>
                <c:pt idx="4">
                  <c:v>CFE OLEINAS</c:v>
                </c:pt>
                <c:pt idx="5">
                  <c:v>CFE CACAO</c:v>
                </c:pt>
                <c:pt idx="6">
                  <c:v>CFE CAFÉ</c:v>
                </c:pt>
                <c:pt idx="7">
                  <c:v>CFE LIMON</c:v>
                </c:pt>
                <c:pt idx="8">
                  <c:v>CFE PITAHAYA</c:v>
                </c:pt>
                <c:pt idx="9">
                  <c:v>CFE mandarina</c:v>
                </c:pt>
                <c:pt idx="10">
                  <c:v>CFE maracuyá</c:v>
                </c:pt>
              </c:strCache>
            </c:strRef>
          </c:cat>
          <c:val>
            <c:numRef>
              <c:f>'SANDAD VEGETAL'!$G$36:$G$46</c:f>
              <c:numCache>
                <c:formatCode>General</c:formatCode>
                <c:ptCount val="11"/>
                <c:pt idx="0">
                  <c:v>18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7</c:v>
                </c:pt>
                <c:pt idx="5">
                  <c:v>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D2-3C43-85EC-E3E29BF374C9}"/>
            </c:ext>
          </c:extLst>
        </c:ser>
        <c:ser>
          <c:idx val="5"/>
          <c:order val="5"/>
          <c:tx>
            <c:strRef>
              <c:f>'SANDAD VEGETAL'!$H$34:$H$35</c:f>
              <c:strCache>
                <c:ptCount val="2"/>
                <c:pt idx="0">
                  <c:v>ESMERALDAS</c:v>
                </c:pt>
                <c:pt idx="1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'SANDAD VEGETAL'!$B$36:$B$46</c:f>
              <c:strCache>
                <c:ptCount val="11"/>
                <c:pt idx="0">
                  <c:v>CFE EMITIDOS</c:v>
                </c:pt>
                <c:pt idx="1">
                  <c:v>NOTIFICACIONES INTERNACIONALES</c:v>
                </c:pt>
                <c:pt idx="2">
                  <c:v>CFE PALMITO</c:v>
                </c:pt>
                <c:pt idx="3">
                  <c:v>CFE GENGIBRE</c:v>
                </c:pt>
                <c:pt idx="4">
                  <c:v>CFE OLEINAS</c:v>
                </c:pt>
                <c:pt idx="5">
                  <c:v>CFE CACAO</c:v>
                </c:pt>
                <c:pt idx="6">
                  <c:v>CFE CAFÉ</c:v>
                </c:pt>
                <c:pt idx="7">
                  <c:v>CFE LIMON</c:v>
                </c:pt>
                <c:pt idx="8">
                  <c:v>CFE PITAHAYA</c:v>
                </c:pt>
                <c:pt idx="9">
                  <c:v>CFE mandarina</c:v>
                </c:pt>
                <c:pt idx="10">
                  <c:v>CFE maracuyá</c:v>
                </c:pt>
              </c:strCache>
            </c:strRef>
          </c:cat>
          <c:val>
            <c:numRef>
              <c:f>'SANDAD VEGETAL'!$H$36:$H$46</c:f>
              <c:numCache>
                <c:formatCode>General</c:formatCode>
                <c:ptCount val="11"/>
                <c:pt idx="0">
                  <c:v>17</c:v>
                </c:pt>
                <c:pt idx="1">
                  <c:v>0</c:v>
                </c:pt>
                <c:pt idx="2">
                  <c:v>10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D2-3C43-85EC-E3E29BF374C9}"/>
            </c:ext>
          </c:extLst>
        </c:ser>
        <c:ser>
          <c:idx val="6"/>
          <c:order val="6"/>
          <c:tx>
            <c:strRef>
              <c:f>'SANDAD VEGETAL'!$I$34:$I$35</c:f>
              <c:strCache>
                <c:ptCount val="2"/>
                <c:pt idx="0">
                  <c:v>CARCHI</c:v>
                </c:pt>
                <c:pt idx="1">
                  <c:v>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'SANDAD VEGETAL'!$B$36:$B$46</c:f>
              <c:strCache>
                <c:ptCount val="11"/>
                <c:pt idx="0">
                  <c:v>CFE EMITIDOS</c:v>
                </c:pt>
                <c:pt idx="1">
                  <c:v>NOTIFICACIONES INTERNACIONALES</c:v>
                </c:pt>
                <c:pt idx="2">
                  <c:v>CFE PALMITO</c:v>
                </c:pt>
                <c:pt idx="3">
                  <c:v>CFE GENGIBRE</c:v>
                </c:pt>
                <c:pt idx="4">
                  <c:v>CFE OLEINAS</c:v>
                </c:pt>
                <c:pt idx="5">
                  <c:v>CFE CACAO</c:v>
                </c:pt>
                <c:pt idx="6">
                  <c:v>CFE CAFÉ</c:v>
                </c:pt>
                <c:pt idx="7">
                  <c:v>CFE LIMON</c:v>
                </c:pt>
                <c:pt idx="8">
                  <c:v>CFE PITAHAYA</c:v>
                </c:pt>
                <c:pt idx="9">
                  <c:v>CFE mandarina</c:v>
                </c:pt>
                <c:pt idx="10">
                  <c:v>CFE maracuyá</c:v>
                </c:pt>
              </c:strCache>
            </c:strRef>
          </c:cat>
          <c:val>
            <c:numRef>
              <c:f>'SANDAD VEGETAL'!$I$36:$I$46</c:f>
              <c:numCache>
                <c:formatCode>General</c:formatCode>
                <c:ptCount val="11"/>
                <c:pt idx="0">
                  <c:v>1053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25</c:v>
                </c:pt>
                <c:pt idx="7">
                  <c:v>0</c:v>
                </c:pt>
                <c:pt idx="8">
                  <c:v>4</c:v>
                </c:pt>
                <c:pt idx="9">
                  <c:v>44</c:v>
                </c:pt>
                <c:pt idx="1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D2-3C43-85EC-E3E29BF374C9}"/>
            </c:ext>
          </c:extLst>
        </c:ser>
        <c:ser>
          <c:idx val="7"/>
          <c:order val="7"/>
          <c:tx>
            <c:strRef>
              <c:f>'SANDAD VEGETAL'!$J$34:$J$35</c:f>
              <c:strCache>
                <c:ptCount val="2"/>
                <c:pt idx="0">
                  <c:v>CARCHI</c:v>
                </c:pt>
                <c:pt idx="1">
                  <c:v>2021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'SANDAD VEGETAL'!$B$36:$B$46</c:f>
              <c:strCache>
                <c:ptCount val="11"/>
                <c:pt idx="0">
                  <c:v>CFE EMITIDOS</c:v>
                </c:pt>
                <c:pt idx="1">
                  <c:v>NOTIFICACIONES INTERNACIONALES</c:v>
                </c:pt>
                <c:pt idx="2">
                  <c:v>CFE PALMITO</c:v>
                </c:pt>
                <c:pt idx="3">
                  <c:v>CFE GENGIBRE</c:v>
                </c:pt>
                <c:pt idx="4">
                  <c:v>CFE OLEINAS</c:v>
                </c:pt>
                <c:pt idx="5">
                  <c:v>CFE CACAO</c:v>
                </c:pt>
                <c:pt idx="6">
                  <c:v>CFE CAFÉ</c:v>
                </c:pt>
                <c:pt idx="7">
                  <c:v>CFE LIMON</c:v>
                </c:pt>
                <c:pt idx="8">
                  <c:v>CFE PITAHAYA</c:v>
                </c:pt>
                <c:pt idx="9">
                  <c:v>CFE mandarina</c:v>
                </c:pt>
                <c:pt idx="10">
                  <c:v>CFE maracuyá</c:v>
                </c:pt>
              </c:strCache>
            </c:strRef>
          </c:cat>
          <c:val>
            <c:numRef>
              <c:f>'SANDAD VEGETAL'!$J$36:$J$46</c:f>
              <c:numCache>
                <c:formatCode>General</c:formatCode>
                <c:ptCount val="11"/>
                <c:pt idx="0">
                  <c:v>1088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61</c:v>
                </c:pt>
                <c:pt idx="7">
                  <c:v>0</c:v>
                </c:pt>
                <c:pt idx="8">
                  <c:v>67</c:v>
                </c:pt>
                <c:pt idx="9">
                  <c:v>53</c:v>
                </c:pt>
                <c:pt idx="1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ED2-3C43-85EC-E3E29BF37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1775784"/>
        <c:axId val="651778736"/>
      </c:barChart>
      <c:catAx>
        <c:axId val="651775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51778736"/>
        <c:crosses val="autoZero"/>
        <c:auto val="1"/>
        <c:lblAlgn val="ctr"/>
        <c:lblOffset val="100"/>
        <c:noMultiLvlLbl val="0"/>
      </c:catAx>
      <c:valAx>
        <c:axId val="651778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51775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200"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CONTROL FITOSANITARIO</a:t>
            </a:r>
          </a:p>
        </c:rich>
      </c:tx>
      <c:layout>
        <c:manualLayout>
          <c:xMode val="edge"/>
          <c:yMode val="edge"/>
          <c:x val="0.27539163627663643"/>
          <c:y val="7.357800369164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2.6505304950458608E-2"/>
          <c:y val="0.25060668057374619"/>
          <c:w val="0.94698939009908278"/>
          <c:h val="0.62677103799830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'SANDAD VEGETAL'!$B$61</c:f>
              <c:strCache>
                <c:ptCount val="1"/>
                <c:pt idx="0">
                  <c:v>PERMISOS DE IMPORTACIÓN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'SANDAD VEGETAL'!$C$60:$F$60</c:f>
              <c:strCache>
                <c:ptCount val="4"/>
                <c:pt idx="0">
                  <c:v>CARCHI</c:v>
                </c:pt>
                <c:pt idx="1">
                  <c:v>ESMERALDAS</c:v>
                </c:pt>
                <c:pt idx="2">
                  <c:v>IMBABURA</c:v>
                </c:pt>
                <c:pt idx="3">
                  <c:v>SUCUMBIOS</c:v>
                </c:pt>
              </c:strCache>
            </c:strRef>
          </c:cat>
          <c:val>
            <c:numRef>
              <c:f>'SANDAD VEGETAL'!$C$61:$F$61</c:f>
              <c:numCache>
                <c:formatCode>General</c:formatCode>
                <c:ptCount val="4"/>
                <c:pt idx="0">
                  <c:v>202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54-224F-AA67-83549B5CF298}"/>
            </c:ext>
          </c:extLst>
        </c:ser>
        <c:ser>
          <c:idx val="1"/>
          <c:order val="1"/>
          <c:tx>
            <c:strRef>
              <c:f>'SANDAD VEGETAL'!$B$62</c:f>
              <c:strCache>
                <c:ptCount val="1"/>
                <c:pt idx="0">
                  <c:v>EMISIÓN DE DDA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'SANDAD VEGETAL'!$C$60:$F$60</c:f>
              <c:strCache>
                <c:ptCount val="4"/>
                <c:pt idx="0">
                  <c:v>CARCHI</c:v>
                </c:pt>
                <c:pt idx="1">
                  <c:v>ESMERALDAS</c:v>
                </c:pt>
                <c:pt idx="2">
                  <c:v>IMBABURA</c:v>
                </c:pt>
                <c:pt idx="3">
                  <c:v>SUCUMBIOS</c:v>
                </c:pt>
              </c:strCache>
            </c:strRef>
          </c:cat>
          <c:val>
            <c:numRef>
              <c:f>'SANDAD VEGETAL'!$C$62:$F$62</c:f>
              <c:numCache>
                <c:formatCode>General</c:formatCode>
                <c:ptCount val="4"/>
                <c:pt idx="0">
                  <c:v>881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54-224F-AA67-83549B5CF2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3236560"/>
        <c:axId val="653235904"/>
      </c:barChart>
      <c:catAx>
        <c:axId val="65323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53235904"/>
        <c:crosses val="autoZero"/>
        <c:auto val="1"/>
        <c:lblAlgn val="ctr"/>
        <c:lblOffset val="100"/>
        <c:noMultiLvlLbl val="0"/>
      </c:catAx>
      <c:valAx>
        <c:axId val="6532359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5323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062796702413728"/>
          <c:y val="0.27532155132558206"/>
          <c:w val="0.49728619449277822"/>
          <c:h val="6.73816156957138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200"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SANIDAD VEGETAL</a:t>
            </a:r>
          </a:p>
        </c:rich>
      </c:tx>
      <c:layout>
        <c:manualLayout>
          <c:xMode val="edge"/>
          <c:yMode val="edge"/>
          <c:x val="0.33283586082381222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2.6505304950458608E-2"/>
          <c:y val="0.26430555555555557"/>
          <c:w val="0.94698939009908278"/>
          <c:h val="0.64773877223680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'SANDAD VEGETAL'!$B$57</c:f>
              <c:strCache>
                <c:ptCount val="1"/>
                <c:pt idx="0">
                  <c:v>INSPECCIÓN PRODUCTOS DE EXPORTACION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'SANDAD VEGETAL'!$C$56:$F$56</c:f>
              <c:strCache>
                <c:ptCount val="4"/>
                <c:pt idx="0">
                  <c:v>CARCHI</c:v>
                </c:pt>
                <c:pt idx="1">
                  <c:v>ESMERALDAS</c:v>
                </c:pt>
                <c:pt idx="2">
                  <c:v>IMBABURA</c:v>
                </c:pt>
                <c:pt idx="3">
                  <c:v>SUCUMBIOS</c:v>
                </c:pt>
              </c:strCache>
            </c:strRef>
          </c:cat>
          <c:val>
            <c:numRef>
              <c:f>'SANDAD VEGETAL'!$C$57:$F$57</c:f>
              <c:numCache>
                <c:formatCode>General</c:formatCode>
                <c:ptCount val="4"/>
                <c:pt idx="0">
                  <c:v>157</c:v>
                </c:pt>
                <c:pt idx="1">
                  <c:v>460</c:v>
                </c:pt>
                <c:pt idx="2">
                  <c:v>417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BD-7844-8911-946A97D613C1}"/>
            </c:ext>
          </c:extLst>
        </c:ser>
        <c:ser>
          <c:idx val="1"/>
          <c:order val="1"/>
          <c:tx>
            <c:strRef>
              <c:f>'SANDAD VEGETAL'!$B$58</c:f>
              <c:strCache>
                <c:ptCount val="1"/>
                <c:pt idx="0">
                  <c:v>EMISIÓN DE CFE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'SANDAD VEGETAL'!$C$56:$F$56</c:f>
              <c:strCache>
                <c:ptCount val="4"/>
                <c:pt idx="0">
                  <c:v>CARCHI</c:v>
                </c:pt>
                <c:pt idx="1">
                  <c:v>ESMERALDAS</c:v>
                </c:pt>
                <c:pt idx="2">
                  <c:v>IMBABURA</c:v>
                </c:pt>
                <c:pt idx="3">
                  <c:v>SUCUMBIOS</c:v>
                </c:pt>
              </c:strCache>
            </c:strRef>
          </c:cat>
          <c:val>
            <c:numRef>
              <c:f>'SANDAD VEGETAL'!$C$58:$F$58</c:f>
              <c:numCache>
                <c:formatCode>General</c:formatCode>
                <c:ptCount val="4"/>
                <c:pt idx="0">
                  <c:v>988</c:v>
                </c:pt>
                <c:pt idx="1">
                  <c:v>17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BD-7844-8911-946A97D613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3249680"/>
        <c:axId val="653252304"/>
      </c:barChart>
      <c:catAx>
        <c:axId val="65324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53252304"/>
        <c:crosses val="autoZero"/>
        <c:auto val="1"/>
        <c:lblAlgn val="ctr"/>
        <c:lblOffset val="100"/>
        <c:noMultiLvlLbl val="0"/>
      </c:catAx>
      <c:valAx>
        <c:axId val="653252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5324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294739560239615"/>
          <c:y val="0.27899642752989212"/>
          <c:w val="0.6536156973636803"/>
          <c:h val="6.35961650627004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200"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/>
            </a:pPr>
            <a:r>
              <a:rPr lang="es-419" sz="1400"/>
              <a:t>SANIDAD VEGETAL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7515776079451942"/>
          <c:w val="0.93888888888888888"/>
          <c:h val="0.60564474101437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'SANDAD VEGETAL'!$B$57</c:f>
              <c:strCache>
                <c:ptCount val="1"/>
                <c:pt idx="0">
                  <c:v>INSPECCIÓN PRODUCTOS DE EXPORTACIÓN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strRef>
              <c:f>'SANDAD VEGETAL'!$C$56:$F$56</c:f>
              <c:strCache>
                <c:ptCount val="4"/>
                <c:pt idx="0">
                  <c:v>CARCHI</c:v>
                </c:pt>
                <c:pt idx="1">
                  <c:v>ESMERALDAS</c:v>
                </c:pt>
                <c:pt idx="2">
                  <c:v>IMBABURA</c:v>
                </c:pt>
                <c:pt idx="3">
                  <c:v>SUCUMBÍOS</c:v>
                </c:pt>
              </c:strCache>
            </c:strRef>
          </c:cat>
          <c:val>
            <c:numRef>
              <c:f>'SANDAD VEGETAL'!$C$57:$F$57</c:f>
              <c:numCache>
                <c:formatCode>General</c:formatCode>
                <c:ptCount val="4"/>
                <c:pt idx="0">
                  <c:v>157</c:v>
                </c:pt>
                <c:pt idx="1">
                  <c:v>460</c:v>
                </c:pt>
                <c:pt idx="2">
                  <c:v>417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6-EF4D-9A3E-7AFFEB964F64}"/>
            </c:ext>
          </c:extLst>
        </c:ser>
        <c:ser>
          <c:idx val="1"/>
          <c:order val="1"/>
          <c:tx>
            <c:strRef>
              <c:f>'SANDAD VEGETAL'!$B$58</c:f>
              <c:strCache>
                <c:ptCount val="1"/>
                <c:pt idx="0">
                  <c:v>EMISIÓN DE CFE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strRef>
              <c:f>'SANDAD VEGETAL'!$C$56:$F$56</c:f>
              <c:strCache>
                <c:ptCount val="4"/>
                <c:pt idx="0">
                  <c:v>CARCHI</c:v>
                </c:pt>
                <c:pt idx="1">
                  <c:v>ESMERALDAS</c:v>
                </c:pt>
                <c:pt idx="2">
                  <c:v>IMBABURA</c:v>
                </c:pt>
                <c:pt idx="3">
                  <c:v>SUCUMBÍOS</c:v>
                </c:pt>
              </c:strCache>
            </c:strRef>
          </c:cat>
          <c:val>
            <c:numRef>
              <c:f>'SANDAD VEGETAL'!$C$58:$F$58</c:f>
              <c:numCache>
                <c:formatCode>General</c:formatCode>
                <c:ptCount val="4"/>
                <c:pt idx="0">
                  <c:v>988</c:v>
                </c:pt>
                <c:pt idx="1">
                  <c:v>17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C6-EF4D-9A3E-7AFFEB964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5577424"/>
        <c:axId val="1"/>
      </c:barChart>
      <c:catAx>
        <c:axId val="64557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/>
            </a:pPr>
            <a:endParaRPr lang="es-EC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455774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2325284339457571"/>
          <c:y val="0.18247321749584861"/>
          <c:w val="0.75349409448818894"/>
          <c:h val="7.1195692762000454E-2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 sz="700"/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</a:defRPr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26133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5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5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5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755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DDCD8DF-CB71-B64E-B872-DDEFCECD544D}"/>
              </a:ext>
            </a:extLst>
          </p:cNvPr>
          <p:cNvSpPr txBox="1"/>
          <p:nvPr/>
        </p:nvSpPr>
        <p:spPr>
          <a:xfrm>
            <a:off x="735696" y="312561"/>
            <a:ext cx="340029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2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Sanidad Animal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B760C64-2404-B748-B9AB-AE712AA8D72E}"/>
              </a:ext>
            </a:extLst>
          </p:cNvPr>
          <p:cNvSpPr/>
          <p:nvPr/>
        </p:nvSpPr>
        <p:spPr>
          <a:xfrm>
            <a:off x="0" y="5521886"/>
            <a:ext cx="12192000" cy="1336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09AE46-0709-F142-9FFE-5A4825EFB5E6}"/>
              </a:ext>
            </a:extLst>
          </p:cNvPr>
          <p:cNvSpPr txBox="1"/>
          <p:nvPr/>
        </p:nvSpPr>
        <p:spPr>
          <a:xfrm>
            <a:off x="735696" y="785172"/>
            <a:ext cx="329930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8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Comercio y Certificaciones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31ACA4E-B7E0-EA48-9E98-E10E84974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498250"/>
              </p:ext>
            </p:extLst>
          </p:nvPr>
        </p:nvGraphicFramePr>
        <p:xfrm>
          <a:off x="295932" y="1199365"/>
          <a:ext cx="42792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C8029DB-394D-3E4D-84D8-B31E9D37D1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54896"/>
              </p:ext>
            </p:extLst>
          </p:nvPr>
        </p:nvGraphicFramePr>
        <p:xfrm>
          <a:off x="295932" y="4053156"/>
          <a:ext cx="42792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4CD96334-5A45-6046-B514-B5EED4393B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030886"/>
              </p:ext>
            </p:extLst>
          </p:nvPr>
        </p:nvGraphicFramePr>
        <p:xfrm>
          <a:off x="4700344" y="1199365"/>
          <a:ext cx="42792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DBE8DFDF-7FD9-FA40-8C99-1A8212BEB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247896"/>
              </p:ext>
            </p:extLst>
          </p:nvPr>
        </p:nvGraphicFramePr>
        <p:xfrm>
          <a:off x="4700344" y="4053156"/>
          <a:ext cx="42792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2996355D-84DA-E140-8358-AA6BCFD6B9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2591" y="2408245"/>
            <a:ext cx="2746430" cy="314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95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DDCD8DF-CB71-B64E-B872-DDEFCECD544D}"/>
              </a:ext>
            </a:extLst>
          </p:cNvPr>
          <p:cNvSpPr txBox="1"/>
          <p:nvPr/>
        </p:nvSpPr>
        <p:spPr>
          <a:xfrm>
            <a:off x="735696" y="312561"/>
            <a:ext cx="506901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2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Inocuidad de Alimentos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B760C64-2404-B748-B9AB-AE712AA8D72E}"/>
              </a:ext>
            </a:extLst>
          </p:cNvPr>
          <p:cNvSpPr/>
          <p:nvPr/>
        </p:nvSpPr>
        <p:spPr>
          <a:xfrm>
            <a:off x="0" y="5521886"/>
            <a:ext cx="12192000" cy="1336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23A2DD5A-E6FC-D24C-84FD-359FBB9A1B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782653"/>
              </p:ext>
            </p:extLst>
          </p:nvPr>
        </p:nvGraphicFramePr>
        <p:xfrm>
          <a:off x="616490" y="1078132"/>
          <a:ext cx="53074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75C332FE-F002-FB41-A229-3F6FAC7D5F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216203"/>
              </p:ext>
            </p:extLst>
          </p:nvPr>
        </p:nvGraphicFramePr>
        <p:xfrm>
          <a:off x="6096000" y="1078132"/>
          <a:ext cx="53074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1CDB5B72-2E75-3142-94BC-6EE5E04982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849222"/>
              </p:ext>
            </p:extLst>
          </p:nvPr>
        </p:nvGraphicFramePr>
        <p:xfrm>
          <a:off x="6096000" y="3969181"/>
          <a:ext cx="5307428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FC5BB5B4-2900-424C-AA5E-2293F9D5BE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232969"/>
              </p:ext>
            </p:extLst>
          </p:nvPr>
        </p:nvGraphicFramePr>
        <p:xfrm>
          <a:off x="616491" y="3964852"/>
          <a:ext cx="53074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45661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DDCD8DF-CB71-B64E-B872-DDEFCECD544D}"/>
              </a:ext>
            </a:extLst>
          </p:cNvPr>
          <p:cNvSpPr txBox="1"/>
          <p:nvPr/>
        </p:nvSpPr>
        <p:spPr>
          <a:xfrm>
            <a:off x="735696" y="312561"/>
            <a:ext cx="755046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2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Registro de Insumos Agropecuarios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0C10EDA-687F-7942-ABE6-DA207896D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521067"/>
              </p:ext>
            </p:extLst>
          </p:nvPr>
        </p:nvGraphicFramePr>
        <p:xfrm>
          <a:off x="283186" y="1474691"/>
          <a:ext cx="5672138" cy="357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4293AB4-26A9-334D-A223-D56D46615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237414"/>
              </p:ext>
            </p:extLst>
          </p:nvPr>
        </p:nvGraphicFramePr>
        <p:xfrm>
          <a:off x="6096000" y="1474691"/>
          <a:ext cx="5672138" cy="357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2737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03576CDD-7B14-1E46-9D78-B41DF519030F}"/>
              </a:ext>
            </a:extLst>
          </p:cNvPr>
          <p:cNvSpPr/>
          <p:nvPr/>
        </p:nvSpPr>
        <p:spPr>
          <a:xfrm>
            <a:off x="0" y="5521886"/>
            <a:ext cx="12192000" cy="1336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DCD8DF-CB71-B64E-B872-DDEFCECD544D}"/>
              </a:ext>
            </a:extLst>
          </p:cNvPr>
          <p:cNvSpPr txBox="1"/>
          <p:nvPr/>
        </p:nvSpPr>
        <p:spPr>
          <a:xfrm>
            <a:off x="735696" y="312561"/>
            <a:ext cx="261642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2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Laboratorio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AC14DA-81D3-3548-A178-89FB22EBEEDE}"/>
              </a:ext>
            </a:extLst>
          </p:cNvPr>
          <p:cNvSpPr txBox="1"/>
          <p:nvPr/>
        </p:nvSpPr>
        <p:spPr>
          <a:xfrm>
            <a:off x="735696" y="785172"/>
            <a:ext cx="505619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8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Laboratorio de Diagnóstico Rápido Carchi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226093A-E6E0-6946-8BCB-D0A46B2E42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515606"/>
              </p:ext>
            </p:extLst>
          </p:nvPr>
        </p:nvGraphicFramePr>
        <p:xfrm>
          <a:off x="735696" y="1477108"/>
          <a:ext cx="6954642" cy="242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D84094C-CE42-BD45-A14C-DB3DE0CB21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608595"/>
              </p:ext>
            </p:extLst>
          </p:nvPr>
        </p:nvGraphicFramePr>
        <p:xfrm>
          <a:off x="735696" y="4118379"/>
          <a:ext cx="6954642" cy="242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ED44EA82-72B5-6F45-8CBB-B8AA989D6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319" y="1934307"/>
            <a:ext cx="2781816" cy="417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27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DDCD8DF-CB71-B64E-B872-DDEFCECD544D}"/>
              </a:ext>
            </a:extLst>
          </p:cNvPr>
          <p:cNvSpPr txBox="1"/>
          <p:nvPr/>
        </p:nvSpPr>
        <p:spPr>
          <a:xfrm>
            <a:off x="735696" y="312561"/>
            <a:ext cx="551304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2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Administrativo Financiero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96866A7-A36C-0341-B715-493B507417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393692"/>
              </p:ext>
            </p:extLst>
          </p:nvPr>
        </p:nvGraphicFramePr>
        <p:xfrm>
          <a:off x="573564" y="1915916"/>
          <a:ext cx="6131169" cy="3218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Imagen 3">
            <a:extLst>
              <a:ext uri="{FF2B5EF4-FFF2-40B4-BE49-F238E27FC236}">
                <a16:creationId xmlns:a16="http://schemas.microsoft.com/office/drawing/2014/main" id="{AAB3CCEF-B017-BA40-BBDB-4A737C169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462" y="1684142"/>
            <a:ext cx="29749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455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42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630452" y="3024508"/>
            <a:ext cx="9102171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48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Rendición de Cuentas Zona 1</a:t>
            </a:r>
          </a:p>
          <a:p>
            <a:pPr algn="ctr">
              <a:lnSpc>
                <a:spcPct val="90000"/>
              </a:lnSpc>
            </a:pPr>
            <a:r>
              <a:rPr lang="es-EC" altLang="es-419" sz="2800" b="1" dirty="0">
                <a:solidFill>
                  <a:srgbClr val="1A2046"/>
                </a:solidFill>
                <a:latin typeface="Gotham-MediumItalic"/>
              </a:rPr>
              <a:t>(Sucumbíos, Carchi, Esmeraldas e Imbabura)</a:t>
            </a:r>
          </a:p>
        </p:txBody>
      </p:sp>
    </p:spTree>
    <p:extLst>
      <p:ext uri="{BB962C8B-B14F-4D97-AF65-F5344CB8AC3E}">
        <p14:creationId xmlns:p14="http://schemas.microsoft.com/office/powerpoint/2010/main" val="2240729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35696" y="312561"/>
            <a:ext cx="355898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2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Sanidad Vegetal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CED7925-F83E-FD41-B9BA-9CA3A7ACA0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083093"/>
              </p:ext>
            </p:extLst>
          </p:nvPr>
        </p:nvGraphicFramePr>
        <p:xfrm>
          <a:off x="410966" y="1366463"/>
          <a:ext cx="6477659" cy="395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8A010310-B24E-8042-9637-2867E4B38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367" y="1851987"/>
            <a:ext cx="4635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8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3971204-3156-9F4D-B5A2-9E18751763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497832"/>
              </p:ext>
            </p:extLst>
          </p:nvPr>
        </p:nvGraphicFramePr>
        <p:xfrm>
          <a:off x="410965" y="1366462"/>
          <a:ext cx="7900828" cy="395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35696" y="312561"/>
            <a:ext cx="355898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2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Sanidad Vegetal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F054ED-A108-D84B-9669-75D67AB69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017" y="1299124"/>
            <a:ext cx="2726443" cy="409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2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DDCD8DF-CB71-B64E-B872-DDEFCECD544D}"/>
              </a:ext>
            </a:extLst>
          </p:cNvPr>
          <p:cNvSpPr txBox="1"/>
          <p:nvPr/>
        </p:nvSpPr>
        <p:spPr>
          <a:xfrm>
            <a:off x="735696" y="312561"/>
            <a:ext cx="355898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2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Sanidad Vegetal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B760C64-2404-B748-B9AB-AE712AA8D72E}"/>
              </a:ext>
            </a:extLst>
          </p:cNvPr>
          <p:cNvSpPr/>
          <p:nvPr/>
        </p:nvSpPr>
        <p:spPr>
          <a:xfrm>
            <a:off x="0" y="5521886"/>
            <a:ext cx="12192000" cy="1336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31C733D-6DA6-0946-9AAC-6360D4AB4C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743487"/>
              </p:ext>
            </p:extLst>
          </p:nvPr>
        </p:nvGraphicFramePr>
        <p:xfrm>
          <a:off x="6236413" y="4113999"/>
          <a:ext cx="5270643" cy="258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74D7C33-E2C0-E246-B895-76F47A75D2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42935"/>
              </p:ext>
            </p:extLst>
          </p:nvPr>
        </p:nvGraphicFramePr>
        <p:xfrm>
          <a:off x="735696" y="1196137"/>
          <a:ext cx="10761086" cy="2806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27CAFD9-7914-1E40-AF31-00C2B93B42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344983"/>
              </p:ext>
            </p:extLst>
          </p:nvPr>
        </p:nvGraphicFramePr>
        <p:xfrm>
          <a:off x="735696" y="4113998"/>
          <a:ext cx="5270643" cy="258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955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DDCD8DF-CB71-B64E-B872-DDEFCECD544D}"/>
              </a:ext>
            </a:extLst>
          </p:cNvPr>
          <p:cNvSpPr txBox="1"/>
          <p:nvPr/>
        </p:nvSpPr>
        <p:spPr>
          <a:xfrm>
            <a:off x="735696" y="312561"/>
            <a:ext cx="355898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2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Sanidad Vegetal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B760C64-2404-B748-B9AB-AE712AA8D72E}"/>
              </a:ext>
            </a:extLst>
          </p:cNvPr>
          <p:cNvSpPr/>
          <p:nvPr/>
        </p:nvSpPr>
        <p:spPr>
          <a:xfrm>
            <a:off x="0" y="5521886"/>
            <a:ext cx="12192000" cy="1336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17207962-6D90-0F43-9D32-065327164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314549"/>
              </p:ext>
            </p:extLst>
          </p:nvPr>
        </p:nvGraphicFramePr>
        <p:xfrm>
          <a:off x="158538" y="1150192"/>
          <a:ext cx="6386100" cy="5490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FB651BEC-2D80-0246-AD85-8E7482A8F4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950548"/>
              </p:ext>
            </p:extLst>
          </p:nvPr>
        </p:nvGraphicFramePr>
        <p:xfrm>
          <a:off x="6703176" y="1150192"/>
          <a:ext cx="5270643" cy="258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B61E085-0E85-9840-BB47-2EB69135EF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49814"/>
              </p:ext>
            </p:extLst>
          </p:nvPr>
        </p:nvGraphicFramePr>
        <p:xfrm>
          <a:off x="6703175" y="3897819"/>
          <a:ext cx="527064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9969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DDCD8DF-CB71-B64E-B872-DDEFCECD544D}"/>
              </a:ext>
            </a:extLst>
          </p:cNvPr>
          <p:cNvSpPr txBox="1"/>
          <p:nvPr/>
        </p:nvSpPr>
        <p:spPr>
          <a:xfrm>
            <a:off x="735696" y="312561"/>
            <a:ext cx="355898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2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Sanidad Vegetal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B760C64-2404-B748-B9AB-AE712AA8D72E}"/>
              </a:ext>
            </a:extLst>
          </p:cNvPr>
          <p:cNvSpPr/>
          <p:nvPr/>
        </p:nvSpPr>
        <p:spPr>
          <a:xfrm>
            <a:off x="0" y="5521886"/>
            <a:ext cx="12192000" cy="1336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2">
            <a:extLst>
              <a:ext uri="{FF2B5EF4-FFF2-40B4-BE49-F238E27FC236}">
                <a16:creationId xmlns:a16="http://schemas.microsoft.com/office/drawing/2014/main" id="{90400644-907D-4F44-814A-4CCEFC342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6" t="28529" b="8668"/>
          <a:stretch/>
        </p:blipFill>
        <p:spPr bwMode="auto">
          <a:xfrm>
            <a:off x="1368183" y="3950676"/>
            <a:ext cx="4572000" cy="245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4DDB780-50C1-A74C-8C46-8A2537A0F7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448235"/>
              </p:ext>
            </p:extLst>
          </p:nvPr>
        </p:nvGraphicFramePr>
        <p:xfrm>
          <a:off x="1368183" y="1353220"/>
          <a:ext cx="4572000" cy="245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D07915ED-8289-7245-9EDF-9A6839B851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627297"/>
              </p:ext>
            </p:extLst>
          </p:nvPr>
        </p:nvGraphicFramePr>
        <p:xfrm>
          <a:off x="6096000" y="1353220"/>
          <a:ext cx="4572000" cy="245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9EB50DC0-D521-9A48-B161-0C6F813543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865202"/>
              </p:ext>
            </p:extLst>
          </p:nvPr>
        </p:nvGraphicFramePr>
        <p:xfrm>
          <a:off x="6096000" y="3950676"/>
          <a:ext cx="4572000" cy="245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34501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DDCD8DF-CB71-B64E-B872-DDEFCECD544D}"/>
              </a:ext>
            </a:extLst>
          </p:cNvPr>
          <p:cNvSpPr txBox="1"/>
          <p:nvPr/>
        </p:nvSpPr>
        <p:spPr>
          <a:xfrm>
            <a:off x="735696" y="312561"/>
            <a:ext cx="340029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2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Sanidad Animal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B760C64-2404-B748-B9AB-AE712AA8D72E}"/>
              </a:ext>
            </a:extLst>
          </p:cNvPr>
          <p:cNvSpPr/>
          <p:nvPr/>
        </p:nvSpPr>
        <p:spPr>
          <a:xfrm>
            <a:off x="0" y="5521886"/>
            <a:ext cx="12192000" cy="1336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09AE46-0709-F142-9FFE-5A4825EFB5E6}"/>
              </a:ext>
            </a:extLst>
          </p:cNvPr>
          <p:cNvSpPr txBox="1"/>
          <p:nvPr/>
        </p:nvSpPr>
        <p:spPr>
          <a:xfrm>
            <a:off x="735696" y="785172"/>
            <a:ext cx="450155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8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Fiebre Aftosa y Peste Porcina Clásica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594010F-8649-004C-9A9A-DFC7E3938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690056"/>
              </p:ext>
            </p:extLst>
          </p:nvPr>
        </p:nvGraphicFramePr>
        <p:xfrm>
          <a:off x="1399811" y="1459352"/>
          <a:ext cx="4501552" cy="251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Imagen 8">
            <a:extLst>
              <a:ext uri="{FF2B5EF4-FFF2-40B4-BE49-F238E27FC236}">
                <a16:creationId xmlns:a16="http://schemas.microsoft.com/office/drawing/2014/main" id="{45A60BCC-5AFB-A949-96CB-C8C8A6E5C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12" y="4117055"/>
            <a:ext cx="452755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3908221-826F-0E40-A73B-D0B749924D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132708"/>
              </p:ext>
            </p:extLst>
          </p:nvPr>
        </p:nvGraphicFramePr>
        <p:xfrm>
          <a:off x="6015310" y="1459352"/>
          <a:ext cx="4465551" cy="251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Imagen 10">
            <a:extLst>
              <a:ext uri="{FF2B5EF4-FFF2-40B4-BE49-F238E27FC236}">
                <a16:creationId xmlns:a16="http://schemas.microsoft.com/office/drawing/2014/main" id="{32CCE6EC-B4A1-8945-BE2B-75EE890AF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811" y="4117055"/>
            <a:ext cx="447305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007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DDCD8DF-CB71-B64E-B872-DDEFCECD544D}"/>
              </a:ext>
            </a:extLst>
          </p:cNvPr>
          <p:cNvSpPr txBox="1"/>
          <p:nvPr/>
        </p:nvSpPr>
        <p:spPr>
          <a:xfrm>
            <a:off x="735696" y="312561"/>
            <a:ext cx="340029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2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Sanidad Animal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B760C64-2404-B748-B9AB-AE712AA8D72E}"/>
              </a:ext>
            </a:extLst>
          </p:cNvPr>
          <p:cNvSpPr/>
          <p:nvPr/>
        </p:nvSpPr>
        <p:spPr>
          <a:xfrm>
            <a:off x="0" y="5521886"/>
            <a:ext cx="12192000" cy="1336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09AE46-0709-F142-9FFE-5A4825EFB5E6}"/>
              </a:ext>
            </a:extLst>
          </p:cNvPr>
          <p:cNvSpPr txBox="1"/>
          <p:nvPr/>
        </p:nvSpPr>
        <p:spPr>
          <a:xfrm>
            <a:off x="735696" y="785172"/>
            <a:ext cx="388920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8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Brucelosis, Tuberculosis y Rabia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5F1A28BC-636B-9F4C-AE27-9AF4A232A9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012341"/>
              </p:ext>
            </p:extLst>
          </p:nvPr>
        </p:nvGraphicFramePr>
        <p:xfrm>
          <a:off x="1249404" y="14708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EEAD7EFE-A009-C441-A568-4F51E40498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379028"/>
              </p:ext>
            </p:extLst>
          </p:nvPr>
        </p:nvGraphicFramePr>
        <p:xfrm>
          <a:off x="6013511" y="1474874"/>
          <a:ext cx="4572000" cy="2741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E9B97C0B-9123-2546-A597-379CA3197F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452778"/>
              </p:ext>
            </p:extLst>
          </p:nvPr>
        </p:nvGraphicFramePr>
        <p:xfrm>
          <a:off x="1249404" y="4284653"/>
          <a:ext cx="9336107" cy="2465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57494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139</Words>
  <Application>Microsoft Macintosh PowerPoint</Application>
  <PresentationFormat>Panorámica</PresentationFormat>
  <Paragraphs>47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Gotham-MediumItalic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jmz</dc:creator>
  <cp:lastModifiedBy>Microsoft Office User</cp:lastModifiedBy>
  <cp:revision>104</cp:revision>
  <dcterms:created xsi:type="dcterms:W3CDTF">2021-08-03T22:20:48Z</dcterms:created>
  <dcterms:modified xsi:type="dcterms:W3CDTF">2022-02-24T20:46:26Z</dcterms:modified>
</cp:coreProperties>
</file>