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312" r:id="rId2"/>
    <p:sldId id="334" r:id="rId3"/>
    <p:sldId id="315" r:id="rId4"/>
    <p:sldId id="335" r:id="rId5"/>
    <p:sldId id="317" r:id="rId6"/>
    <p:sldId id="327" r:id="rId7"/>
    <p:sldId id="325" r:id="rId8"/>
    <p:sldId id="318" r:id="rId9"/>
    <p:sldId id="319" r:id="rId10"/>
    <p:sldId id="330" r:id="rId11"/>
    <p:sldId id="333" r:id="rId12"/>
    <p:sldId id="31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jfqqXO+Ew2IAkc0n4xF3dwAUi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A2046"/>
    <a:srgbClr val="3A7593"/>
    <a:srgbClr val="1F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C50FE2-5557-4562-A906-1212B2506AF3}">
  <a:tblStyle styleId="{33C50FE2-5557-4562-A906-1212B2506AF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-560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59" Type="http://customschemas.google.com/relationships/presentationmetadata" Target="metadata"/><Relationship Id="rId6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Animales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139.753</c:v>
                </c:pt>
                <c:pt idx="1">
                  <c:v>160.364</c:v>
                </c:pt>
                <c:pt idx="2">
                  <c:v>171.673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12.292</c:v>
                </c:pt>
                <c:pt idx="1">
                  <c:v>5.831</c:v>
                </c:pt>
                <c:pt idx="2">
                  <c:v>15.023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4836056"/>
        <c:axId val="-2110487928"/>
      </c:barChart>
      <c:catAx>
        <c:axId val="-2144836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10487928"/>
        <c:crosses val="autoZero"/>
        <c:auto val="1"/>
        <c:lblAlgn val="ctr"/>
        <c:lblOffset val="100"/>
        <c:noMultiLvlLbl val="0"/>
      </c:catAx>
      <c:valAx>
        <c:axId val="-2110487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4836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POST REGISTRO DE EMPRESAS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11.0</c:v>
                </c:pt>
                <c:pt idx="1">
                  <c:v>1.0</c:v>
                </c:pt>
                <c:pt idx="2">
                  <c:v>11.0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6117752"/>
        <c:axId val="-2120343528"/>
      </c:barChart>
      <c:catAx>
        <c:axId val="-2116117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0343528"/>
        <c:crosses val="autoZero"/>
        <c:auto val="1"/>
        <c:lblAlgn val="ctr"/>
        <c:lblOffset val="100"/>
        <c:noMultiLvlLbl val="0"/>
      </c:catAx>
      <c:valAx>
        <c:axId val="-21203435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1611775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Diagnostico Animal</c:v>
                </c:pt>
                <c:pt idx="1">
                  <c:v>Diagnostico Vegetal</c:v>
                </c:pt>
                <c:pt idx="2">
                  <c:v>Inocuidad de Alimentos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2122.0</c:v>
                </c:pt>
                <c:pt idx="1">
                  <c:v>730.0</c:v>
                </c:pt>
                <c:pt idx="2">
                  <c:v>296.0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0469352"/>
        <c:axId val="-2120392664"/>
      </c:barChart>
      <c:catAx>
        <c:axId val="-2120469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0392664"/>
        <c:crosses val="autoZero"/>
        <c:auto val="1"/>
        <c:lblAlgn val="ctr"/>
        <c:lblOffset val="100"/>
        <c:noMultiLvlLbl val="0"/>
      </c:catAx>
      <c:valAx>
        <c:axId val="-2120392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2046935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Dosis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31.123</c:v>
                </c:pt>
                <c:pt idx="1">
                  <c:v>18.715</c:v>
                </c:pt>
                <c:pt idx="2">
                  <c:v>29.006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Predios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4.113</c:v>
                </c:pt>
                <c:pt idx="1">
                  <c:v>1.923</c:v>
                </c:pt>
                <c:pt idx="2">
                  <c:v>4.103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4286952"/>
        <c:axId val="-2111262840"/>
      </c:barChart>
      <c:catAx>
        <c:axId val="2124286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1262840"/>
        <c:crosses val="autoZero"/>
        <c:auto val="1"/>
        <c:lblAlgn val="ctr"/>
        <c:lblOffset val="100"/>
        <c:noMultiLvlLbl val="0"/>
      </c:catAx>
      <c:valAx>
        <c:axId val="-2111262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42869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_tradnl" sz="1400" b="1" i="0" dirty="0" smtClean="0">
                <a:effectLst/>
              </a:rPr>
              <a:t>MONITOREO DE PLAGAS Y CULTIVOS</a:t>
            </a:r>
            <a:endParaRPr lang="es-ES_tradnl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908.0</c:v>
                </c:pt>
                <c:pt idx="1">
                  <c:v>1124.0</c:v>
                </c:pt>
                <c:pt idx="2">
                  <c:v>1011.0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9496808"/>
        <c:axId val="-2139603784"/>
      </c:barChart>
      <c:valAx>
        <c:axId val="-2139603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9496808"/>
        <c:crosses val="autoZero"/>
        <c:crossBetween val="between"/>
      </c:valAx>
      <c:catAx>
        <c:axId val="-2139496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396037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S_tradnl" sz="1400" b="1" i="0" dirty="0" smtClean="0">
                <a:effectLst/>
              </a:rPr>
              <a:t>MOSCA DE LA FRUTA</a:t>
            </a:r>
            <a:endParaRPr lang="es-ES_tradnl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474.0</c:v>
                </c:pt>
                <c:pt idx="1">
                  <c:v>3603.0</c:v>
                </c:pt>
                <c:pt idx="2">
                  <c:v>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6691848"/>
        <c:axId val="-2141061896"/>
      </c:barChart>
      <c:valAx>
        <c:axId val="-21410618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16691848"/>
        <c:crosses val="autoZero"/>
        <c:crossBetween val="between"/>
      </c:valAx>
      <c:catAx>
        <c:axId val="-2116691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41061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AD47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474.0</c:v>
                </c:pt>
                <c:pt idx="1">
                  <c:v>12.0</c:v>
                </c:pt>
                <c:pt idx="2">
                  <c:v>84.0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0054104"/>
        <c:axId val="-2111484840"/>
      </c:barChart>
      <c:catAx>
        <c:axId val="-2140054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484840"/>
        <c:crosses val="autoZero"/>
        <c:auto val="1"/>
        <c:lblAlgn val="ctr"/>
        <c:lblOffset val="100"/>
        <c:noMultiLvlLbl val="0"/>
      </c:catAx>
      <c:valAx>
        <c:axId val="-2111484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40054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LECHE ANALIZADA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452.9259999999998</c:v>
                </c:pt>
                <c:pt idx="1">
                  <c:v>25.765</c:v>
                </c:pt>
                <c:pt idx="2">
                  <c:v>452.9259999999998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45175064"/>
        <c:axId val="-2145204104"/>
      </c:barChart>
      <c:catAx>
        <c:axId val="-2145175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5204104"/>
        <c:crosses val="autoZero"/>
        <c:auto val="1"/>
        <c:lblAlgn val="ctr"/>
        <c:lblOffset val="100"/>
        <c:noMultiLvlLbl val="0"/>
      </c:catAx>
      <c:valAx>
        <c:axId val="-2145204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451750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MABIOS</a:t>
            </a:r>
            <a:r>
              <a:rPr lang="en-US" sz="1600" baseline="0" dirty="0" smtClean="0"/>
              <a:t> AUTORIZADOS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AD47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20.0</c:v>
                </c:pt>
                <c:pt idx="1">
                  <c:v>0.0</c:v>
                </c:pt>
                <c:pt idx="2">
                  <c:v>20.0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6929816"/>
        <c:axId val="-2120659000"/>
      </c:barChart>
      <c:catAx>
        <c:axId val="-2116929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0659000"/>
        <c:crosses val="autoZero"/>
        <c:auto val="1"/>
        <c:lblAlgn val="ctr"/>
        <c:lblOffset val="100"/>
        <c:noMultiLvlLbl val="0"/>
      </c:catAx>
      <c:valAx>
        <c:axId val="-21206590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1692981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279.0</c:v>
                </c:pt>
                <c:pt idx="1">
                  <c:v>150.0</c:v>
                </c:pt>
                <c:pt idx="2">
                  <c:v>572.0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5211336"/>
        <c:axId val="2105282776"/>
      </c:barChart>
      <c:catAx>
        <c:axId val="2105211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5282776"/>
        <c:crosses val="autoZero"/>
        <c:auto val="1"/>
        <c:lblAlgn val="ctr"/>
        <c:lblOffset val="100"/>
        <c:noMultiLvlLbl val="0"/>
      </c:catAx>
      <c:valAx>
        <c:axId val="21052827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521133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CONTROL POST REGISTRO</a:t>
            </a:r>
            <a:endParaRPr 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Cañar</c:v>
                </c:pt>
                <c:pt idx="1">
                  <c:v>Morona Santiago</c:v>
                </c:pt>
                <c:pt idx="2">
                  <c:v>Azuay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</c:v>
                </c:pt>
                <c:pt idx="1">
                  <c:v>4.0</c:v>
                </c:pt>
                <c:pt idx="2">
                  <c:v>10.0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16716504"/>
        <c:axId val="-2144658312"/>
      </c:barChart>
      <c:catAx>
        <c:axId val="-2116716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4658312"/>
        <c:crosses val="autoZero"/>
        <c:auto val="1"/>
        <c:lblAlgn val="ctr"/>
        <c:lblOffset val="100"/>
        <c:noMultiLvlLbl val="0"/>
      </c:catAx>
      <c:valAx>
        <c:axId val="-21446583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167165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4AC7E-32A6-4325-A4DD-5DDC8DB26682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93DE010D-D135-431B-AEEF-C687A5DD0266}">
      <dgm:prSet phldrT="[Texto]" custT="1"/>
      <dgm:spPr/>
      <dgm:t>
        <a:bodyPr/>
        <a:lstStyle/>
        <a:p>
          <a:r>
            <a:rPr lang="es-ES" sz="2000" dirty="0"/>
            <a:t>Capacitaciones continuas a técnicos, productores, docentes, estudiantes y público en general</a:t>
          </a:r>
        </a:p>
      </dgm:t>
    </dgm:pt>
    <dgm:pt modelId="{09809223-74C8-4CBE-A05D-D2286103AE44}" type="parTrans" cxnId="{8A5D90E4-496E-49EF-8086-C8A55E36A790}">
      <dgm:prSet/>
      <dgm:spPr/>
      <dgm:t>
        <a:bodyPr/>
        <a:lstStyle/>
        <a:p>
          <a:endParaRPr lang="es-ES" sz="2000"/>
        </a:p>
      </dgm:t>
    </dgm:pt>
    <dgm:pt modelId="{92644C00-E401-44D9-9B1F-C41616465532}" type="sibTrans" cxnId="{8A5D90E4-496E-49EF-8086-C8A55E36A790}">
      <dgm:prSet/>
      <dgm:spPr/>
      <dgm:t>
        <a:bodyPr/>
        <a:lstStyle/>
        <a:p>
          <a:endParaRPr lang="es-ES" sz="2000"/>
        </a:p>
      </dgm:t>
    </dgm:pt>
    <dgm:pt modelId="{1B5DC6A2-DFE2-4014-BE78-B10F8F94F93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2000"/>
            <a:t>Difusión por redes sociales, medios electrónicos y material divulgativo</a:t>
          </a:r>
        </a:p>
      </dgm:t>
    </dgm:pt>
    <dgm:pt modelId="{C8D3F138-302F-40F4-AFC0-87142128807E}" type="parTrans" cxnId="{1E391C20-E908-4B54-B6B2-46DB44C89FB6}">
      <dgm:prSet/>
      <dgm:spPr/>
      <dgm:t>
        <a:bodyPr/>
        <a:lstStyle/>
        <a:p>
          <a:endParaRPr lang="es-ES" sz="2000"/>
        </a:p>
      </dgm:t>
    </dgm:pt>
    <dgm:pt modelId="{F7C4CF8C-10BE-4BC2-B2AF-F4E479A7452B}" type="sibTrans" cxnId="{1E391C20-E908-4B54-B6B2-46DB44C89FB6}">
      <dgm:prSet/>
      <dgm:spPr/>
      <dgm:t>
        <a:bodyPr/>
        <a:lstStyle/>
        <a:p>
          <a:endParaRPr lang="es-ES" sz="2000"/>
        </a:p>
      </dgm:t>
    </dgm:pt>
    <dgm:pt modelId="{0DDF381A-EB99-496F-9ED4-1FAC2FD97B6F}">
      <dgm:prSet custT="1"/>
      <dgm:spPr/>
      <dgm:t>
        <a:bodyPr/>
        <a:lstStyle/>
        <a:p>
          <a:r>
            <a:rPr lang="es-ES" sz="2000" dirty="0" smtClean="0"/>
            <a:t>Entrega de material de bioseguridad a las plantaciones de musáceas </a:t>
          </a:r>
          <a:endParaRPr lang="es-ES" sz="2000" dirty="0"/>
        </a:p>
      </dgm:t>
    </dgm:pt>
    <dgm:pt modelId="{CD98B38E-C16C-45F4-A92A-2CA2A3AA6E59}" type="parTrans" cxnId="{018BD9D0-A761-4501-B41B-57DFE2093104}">
      <dgm:prSet/>
      <dgm:spPr/>
      <dgm:t>
        <a:bodyPr/>
        <a:lstStyle/>
        <a:p>
          <a:endParaRPr lang="es-ES" sz="2000"/>
        </a:p>
      </dgm:t>
    </dgm:pt>
    <dgm:pt modelId="{9FDC6D04-B425-483F-9369-B5FCD44B0DB9}" type="sibTrans" cxnId="{018BD9D0-A761-4501-B41B-57DFE2093104}">
      <dgm:prSet/>
      <dgm:spPr/>
      <dgm:t>
        <a:bodyPr/>
        <a:lstStyle/>
        <a:p>
          <a:endParaRPr lang="es-ES" sz="2000"/>
        </a:p>
      </dgm:t>
    </dgm:pt>
    <dgm:pt modelId="{7A578548-272F-4CA2-8CFD-E800EE5EFEAF}" type="pres">
      <dgm:prSet presAssocID="{20B4AC7E-32A6-4325-A4DD-5DDC8DB26682}" presName="Name0" presStyleCnt="0">
        <dgm:presLayoutVars>
          <dgm:dir/>
          <dgm:resizeHandles val="exact"/>
        </dgm:presLayoutVars>
      </dgm:prSet>
      <dgm:spPr/>
    </dgm:pt>
    <dgm:pt modelId="{123A6786-4D27-40A7-89D2-6FB8DBA33F52}" type="pres">
      <dgm:prSet presAssocID="{93DE010D-D135-431B-AEEF-C687A5DD0266}" presName="parTxOnly" presStyleLbl="node1" presStyleIdx="0" presStyleCnt="3" custScaleX="100241" custScaleY="171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73694-3781-4C53-844D-C7295B90F19C}" type="pres">
      <dgm:prSet presAssocID="{92644C00-E401-44D9-9B1F-C41616465532}" presName="parSpace" presStyleCnt="0"/>
      <dgm:spPr/>
    </dgm:pt>
    <dgm:pt modelId="{C4997FD2-273C-446B-A162-A074DB2570C1}" type="pres">
      <dgm:prSet presAssocID="{1B5DC6A2-DFE2-4014-BE78-B10F8F94F932}" presName="parTxOnly" presStyleLbl="node1" presStyleIdx="1" presStyleCnt="3" custScaleX="112210" custScaleY="165118" custLinFactNeighborX="-2656" custLinFactNeighborY="-3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17042-59CD-45E9-87B8-10123D349F6F}" type="pres">
      <dgm:prSet presAssocID="{F7C4CF8C-10BE-4BC2-B2AF-F4E479A7452B}" presName="parSpace" presStyleCnt="0"/>
      <dgm:spPr/>
    </dgm:pt>
    <dgm:pt modelId="{E9E26A10-71A0-4ACE-A0DE-EEFFA818FC9C}" type="pres">
      <dgm:prSet presAssocID="{0DDF381A-EB99-496F-9ED4-1FAC2FD97B6F}" presName="parTxOnly" presStyleLbl="node1" presStyleIdx="2" presStyleCnt="3" custScaleX="106445" custScaleY="164436" custLinFactNeighborX="-243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391C20-E908-4B54-B6B2-46DB44C89FB6}" srcId="{20B4AC7E-32A6-4325-A4DD-5DDC8DB26682}" destId="{1B5DC6A2-DFE2-4014-BE78-B10F8F94F932}" srcOrd="1" destOrd="0" parTransId="{C8D3F138-302F-40F4-AFC0-87142128807E}" sibTransId="{F7C4CF8C-10BE-4BC2-B2AF-F4E479A7452B}"/>
    <dgm:cxn modelId="{CDDB9A68-95DA-46AD-A954-1FA6FAAF5738}" type="presOf" srcId="{1B5DC6A2-DFE2-4014-BE78-B10F8F94F932}" destId="{C4997FD2-273C-446B-A162-A074DB2570C1}" srcOrd="0" destOrd="0" presId="urn:microsoft.com/office/officeart/2005/8/layout/hChevron3"/>
    <dgm:cxn modelId="{86029F49-48C5-4E27-8FF4-42E5BC13B848}" type="presOf" srcId="{0DDF381A-EB99-496F-9ED4-1FAC2FD97B6F}" destId="{E9E26A10-71A0-4ACE-A0DE-EEFFA818FC9C}" srcOrd="0" destOrd="0" presId="urn:microsoft.com/office/officeart/2005/8/layout/hChevron3"/>
    <dgm:cxn modelId="{6A41EA81-FC09-4462-9122-80ED4016B060}" type="presOf" srcId="{20B4AC7E-32A6-4325-A4DD-5DDC8DB26682}" destId="{7A578548-272F-4CA2-8CFD-E800EE5EFEAF}" srcOrd="0" destOrd="0" presId="urn:microsoft.com/office/officeart/2005/8/layout/hChevron3"/>
    <dgm:cxn modelId="{018BD9D0-A761-4501-B41B-57DFE2093104}" srcId="{20B4AC7E-32A6-4325-A4DD-5DDC8DB26682}" destId="{0DDF381A-EB99-496F-9ED4-1FAC2FD97B6F}" srcOrd="2" destOrd="0" parTransId="{CD98B38E-C16C-45F4-A92A-2CA2A3AA6E59}" sibTransId="{9FDC6D04-B425-483F-9369-B5FCD44B0DB9}"/>
    <dgm:cxn modelId="{8A5D90E4-496E-49EF-8086-C8A55E36A790}" srcId="{20B4AC7E-32A6-4325-A4DD-5DDC8DB26682}" destId="{93DE010D-D135-431B-AEEF-C687A5DD0266}" srcOrd="0" destOrd="0" parTransId="{09809223-74C8-4CBE-A05D-D2286103AE44}" sibTransId="{92644C00-E401-44D9-9B1F-C41616465532}"/>
    <dgm:cxn modelId="{235764E3-D66D-493C-911B-985115A82D6C}" type="presOf" srcId="{93DE010D-D135-431B-AEEF-C687A5DD0266}" destId="{123A6786-4D27-40A7-89D2-6FB8DBA33F52}" srcOrd="0" destOrd="0" presId="urn:microsoft.com/office/officeart/2005/8/layout/hChevron3"/>
    <dgm:cxn modelId="{9BED51B6-7D50-473B-8B44-002225F54E60}" type="presParOf" srcId="{7A578548-272F-4CA2-8CFD-E800EE5EFEAF}" destId="{123A6786-4D27-40A7-89D2-6FB8DBA33F52}" srcOrd="0" destOrd="0" presId="urn:microsoft.com/office/officeart/2005/8/layout/hChevron3"/>
    <dgm:cxn modelId="{408725C9-48FF-443F-805B-C1F1E87F3015}" type="presParOf" srcId="{7A578548-272F-4CA2-8CFD-E800EE5EFEAF}" destId="{80173694-3781-4C53-844D-C7295B90F19C}" srcOrd="1" destOrd="0" presId="urn:microsoft.com/office/officeart/2005/8/layout/hChevron3"/>
    <dgm:cxn modelId="{BBDA1E36-E7E1-43AE-BE3A-5831E20CD62A}" type="presParOf" srcId="{7A578548-272F-4CA2-8CFD-E800EE5EFEAF}" destId="{C4997FD2-273C-446B-A162-A074DB2570C1}" srcOrd="2" destOrd="0" presId="urn:microsoft.com/office/officeart/2005/8/layout/hChevron3"/>
    <dgm:cxn modelId="{6821C767-AC78-4793-B396-4D84EDE72EE7}" type="presParOf" srcId="{7A578548-272F-4CA2-8CFD-E800EE5EFEAF}" destId="{3F417042-59CD-45E9-87B8-10123D349F6F}" srcOrd="3" destOrd="0" presId="urn:microsoft.com/office/officeart/2005/8/layout/hChevron3"/>
    <dgm:cxn modelId="{812913C0-0BA6-4BBD-A719-E903F2735102}" type="presParOf" srcId="{7A578548-272F-4CA2-8CFD-E800EE5EFEAF}" destId="{E9E26A10-71A0-4ACE-A0DE-EEFFA818FC9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6786-4D27-40A7-89D2-6FB8DBA33F52}">
      <dsp:nvSpPr>
        <dsp:cNvPr id="0" name=""/>
        <dsp:cNvSpPr/>
      </dsp:nvSpPr>
      <dsp:spPr>
        <a:xfrm>
          <a:off x="2471" y="143294"/>
          <a:ext cx="4025849" cy="275057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Capacitaciones continuas a técnicos, productores, docentes, estudiantes y público en general</a:t>
          </a:r>
        </a:p>
      </dsp:txBody>
      <dsp:txXfrm>
        <a:off x="2471" y="143294"/>
        <a:ext cx="3338205" cy="2750578"/>
      </dsp:txXfrm>
    </dsp:sp>
    <dsp:sp modelId="{C4997FD2-273C-446B-A162-A074DB2570C1}">
      <dsp:nvSpPr>
        <dsp:cNvPr id="0" name=""/>
        <dsp:cNvSpPr/>
      </dsp:nvSpPr>
      <dsp:spPr>
        <a:xfrm>
          <a:off x="3203752" y="185905"/>
          <a:ext cx="4506545" cy="265256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Difusión por redes sociales, medios electrónicos y material divulgativo</a:t>
          </a:r>
        </a:p>
      </dsp:txBody>
      <dsp:txXfrm>
        <a:off x="4530036" y="185905"/>
        <a:ext cx="1853977" cy="2652568"/>
      </dsp:txXfrm>
    </dsp:sp>
    <dsp:sp modelId="{E9E26A10-71A0-4ACE-A0DE-EEFFA818FC9C}">
      <dsp:nvSpPr>
        <dsp:cNvPr id="0" name=""/>
        <dsp:cNvSpPr/>
      </dsp:nvSpPr>
      <dsp:spPr>
        <a:xfrm>
          <a:off x="6908847" y="197777"/>
          <a:ext cx="4275012" cy="26416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Entrega de material de bioseguridad a las plantaciones de musáceas </a:t>
          </a:r>
          <a:endParaRPr lang="es-ES" sz="2000" kern="1200" dirty="0"/>
        </a:p>
      </dsp:txBody>
      <dsp:txXfrm>
        <a:off x="8229653" y="197777"/>
        <a:ext cx="1633400" cy="2641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613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5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75504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Registro de Insumos Agropecuarios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96425196"/>
              </p:ext>
            </p:extLst>
          </p:nvPr>
        </p:nvGraphicFramePr>
        <p:xfrm>
          <a:off x="735696" y="1422853"/>
          <a:ext cx="5200282" cy="399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84124882"/>
              </p:ext>
            </p:extLst>
          </p:nvPr>
        </p:nvGraphicFramePr>
        <p:xfrm>
          <a:off x="6305684" y="1422853"/>
          <a:ext cx="5200282" cy="399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45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261642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Laboratorio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253173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Muestras analizadas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51380498"/>
              </p:ext>
            </p:extLst>
          </p:nvPr>
        </p:nvGraphicFramePr>
        <p:xfrm>
          <a:off x="735695" y="1422853"/>
          <a:ext cx="7093481" cy="399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182816-0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33" y="1915912"/>
            <a:ext cx="3789083" cy="28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3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42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95907" y="2412528"/>
            <a:ext cx="10371284" cy="1816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4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Direcci</a:t>
            </a:r>
            <a:r>
              <a:rPr lang="es-ES" sz="4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ón Distrital y Articulación</a:t>
            </a:r>
          </a:p>
          <a:p>
            <a:pPr algn="ctr">
              <a:lnSpc>
                <a:spcPct val="90000"/>
              </a:lnSpc>
            </a:pPr>
            <a:r>
              <a:rPr lang="es-ES" sz="4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Territorial Tipo A - </a:t>
            </a:r>
            <a:r>
              <a:rPr lang="es-ES" sz="4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Zona </a:t>
            </a:r>
            <a:r>
              <a:rPr lang="es-ES" sz="4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6</a:t>
            </a:r>
            <a:endParaRPr lang="es-ES" sz="4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  <a:p>
            <a:pPr algn="ctr">
              <a:lnSpc>
                <a:spcPct val="90000"/>
              </a:lnSpc>
            </a:pPr>
            <a:r>
              <a:rPr lang="es-EC" altLang="x-none" sz="2800" b="1" dirty="0" smtClean="0">
                <a:solidFill>
                  <a:srgbClr val="1A2046"/>
                </a:solidFill>
                <a:latin typeface="Gotham-MediumItalic"/>
              </a:rPr>
              <a:t>(Cañar, Morona Santiago, Azuay)</a:t>
            </a:r>
            <a:endParaRPr lang="es-EC" altLang="x-none" sz="2800" b="1" dirty="0">
              <a:solidFill>
                <a:srgbClr val="1A2046"/>
              </a:solidFill>
              <a:latin typeface="Gotham-MediumItalic"/>
            </a:endParaRPr>
          </a:p>
        </p:txBody>
      </p:sp>
    </p:spTree>
    <p:extLst>
      <p:ext uri="{BB962C8B-B14F-4D97-AF65-F5344CB8AC3E}">
        <p14:creationId xmlns:p14="http://schemas.microsoft.com/office/powerpoint/2010/main" val="315075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306235" y="4042764"/>
            <a:ext cx="4302657" cy="98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 smtClean="0">
                <a:solidFill>
                  <a:srgbClr val="203864"/>
                </a:solidFill>
              </a:rPr>
              <a:t>Animales =    471.790 </a:t>
            </a:r>
          </a:p>
          <a:p>
            <a:pPr>
              <a:lnSpc>
                <a:spcPct val="90000"/>
              </a:lnSpc>
            </a:pPr>
            <a:r>
              <a:rPr lang="es-ES" sz="3200" b="1" dirty="0" smtClean="0">
                <a:solidFill>
                  <a:srgbClr val="203864"/>
                </a:solidFill>
              </a:rPr>
              <a:t>Predios =         33.146</a:t>
            </a:r>
            <a:endParaRPr lang="es-ES" sz="3200" b="1" dirty="0">
              <a:solidFill>
                <a:srgbClr val="203864"/>
              </a:solidFill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4002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Animal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178246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Fiebre </a:t>
            </a: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Aftosa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6560684"/>
              </p:ext>
            </p:extLst>
          </p:nvPr>
        </p:nvGraphicFramePr>
        <p:xfrm>
          <a:off x="433294" y="1374589"/>
          <a:ext cx="6364941" cy="39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5A60BCC-5AFB-A949-96CB-C8C8A6E5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88" y="1374589"/>
            <a:ext cx="45275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6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3-11 at 10.04.27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88" y="1374589"/>
            <a:ext cx="4473223" cy="2516188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18318384"/>
              </p:ext>
            </p:extLst>
          </p:nvPr>
        </p:nvGraphicFramePr>
        <p:xfrm>
          <a:off x="433294" y="1374589"/>
          <a:ext cx="6364941" cy="391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440706" y="4012882"/>
            <a:ext cx="415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203864"/>
                </a:solidFill>
              </a:rPr>
              <a:t>Dosis = </a:t>
            </a:r>
            <a:r>
              <a:rPr lang="es-MX" sz="3200" b="1" dirty="0" smtClean="0">
                <a:solidFill>
                  <a:srgbClr val="203864"/>
                </a:solidFill>
              </a:rPr>
              <a:t>      78.844</a:t>
            </a:r>
            <a:endParaRPr lang="es-MX" sz="3200" b="1" dirty="0">
              <a:solidFill>
                <a:srgbClr val="203864"/>
              </a:solidFill>
            </a:endParaRPr>
          </a:p>
          <a:p>
            <a:r>
              <a:rPr lang="es-MX" sz="3200" b="1" dirty="0">
                <a:solidFill>
                  <a:srgbClr val="203864"/>
                </a:solidFill>
              </a:rPr>
              <a:t>Predios</a:t>
            </a:r>
            <a:r>
              <a:rPr lang="es-MX" sz="3200" b="1" dirty="0" smtClean="0">
                <a:solidFill>
                  <a:srgbClr val="203864"/>
                </a:solidFill>
              </a:rPr>
              <a:t>=     10.139</a:t>
            </a:r>
            <a:endParaRPr lang="es-EC" sz="3200" b="1" dirty="0">
              <a:solidFill>
                <a:srgbClr val="203864"/>
              </a:solidFill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34002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Animal</a:t>
            </a:r>
          </a:p>
        </p:txBody>
      </p:sp>
      <p:sp>
        <p:nvSpPr>
          <p:cNvPr id="8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268870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Peste Porcina Clásica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</p:spTree>
    <p:extLst>
      <p:ext uri="{BB962C8B-B14F-4D97-AF65-F5344CB8AC3E}">
        <p14:creationId xmlns:p14="http://schemas.microsoft.com/office/powerpoint/2010/main" val="118099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6"/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49406748"/>
              </p:ext>
            </p:extLst>
          </p:nvPr>
        </p:nvGraphicFramePr>
        <p:xfrm>
          <a:off x="735696" y="1598705"/>
          <a:ext cx="5136185" cy="38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49300227"/>
              </p:ext>
            </p:extLst>
          </p:nvPr>
        </p:nvGraphicFramePr>
        <p:xfrm>
          <a:off x="6323696" y="1598705"/>
          <a:ext cx="5136185" cy="380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99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59820330"/>
              </p:ext>
            </p:extLst>
          </p:nvPr>
        </p:nvGraphicFramePr>
        <p:xfrm>
          <a:off x="735696" y="1583764"/>
          <a:ext cx="7108421" cy="370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30580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Post Registro de viveros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pic>
        <p:nvPicPr>
          <p:cNvPr id="17" name="Picture 16" descr="Captura de pantalla 2022-02-25 a la(s) 12.36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26" y="1583763"/>
            <a:ext cx="2813798" cy="37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98353"/>
            <a:ext cx="12192000" cy="135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113720"/>
              </p:ext>
            </p:extLst>
          </p:nvPr>
        </p:nvGraphicFramePr>
        <p:xfrm>
          <a:off x="567766" y="1131421"/>
          <a:ext cx="11205882" cy="303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6"/>
          <p:cNvSpPr txBox="1"/>
          <p:nvPr/>
        </p:nvSpPr>
        <p:spPr>
          <a:xfrm>
            <a:off x="735696" y="312561"/>
            <a:ext cx="355898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Sanidad Vegetal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116592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err="1" smtClean="0">
                <a:solidFill>
                  <a:srgbClr val="1A2046"/>
                </a:solidFill>
                <a:latin typeface="Gotham-MediumItalic"/>
                <a:cs typeface="Gotham-MediumItalic"/>
              </a:rPr>
              <a:t>Foc</a:t>
            </a: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 R4T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pic>
        <p:nvPicPr>
          <p:cNvPr id="2" name="Picture 1" descr="WhatsApp Image 2022-02-25 at 12.42.38 PM (1)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29017" b="14734"/>
          <a:stretch/>
        </p:blipFill>
        <p:spPr>
          <a:xfrm>
            <a:off x="7746096" y="4116292"/>
            <a:ext cx="2592296" cy="2592296"/>
          </a:xfrm>
          <a:prstGeom prst="rect">
            <a:avLst/>
          </a:prstGeom>
        </p:spPr>
      </p:pic>
      <p:pic>
        <p:nvPicPr>
          <p:cNvPr id="6" name="Picture 5" descr="WhatsApp Image 2022-02-25 at 12.42.38 PM.jpe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13401"/>
          <a:stretch/>
        </p:blipFill>
        <p:spPr>
          <a:xfrm>
            <a:off x="646050" y="4116292"/>
            <a:ext cx="2592296" cy="2592296"/>
          </a:xfrm>
          <a:prstGeom prst="rect">
            <a:avLst/>
          </a:prstGeom>
        </p:spPr>
      </p:pic>
      <p:pic>
        <p:nvPicPr>
          <p:cNvPr id="8" name="Picture 7" descr="WhatsApp Image 2022-02-25 at 12.42.38 PM (2)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84" y="4116292"/>
            <a:ext cx="2592296" cy="25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50690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Inocuidad de Alimentos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207099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Leche analizada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30164932"/>
              </p:ext>
            </p:extLst>
          </p:nvPr>
        </p:nvGraphicFramePr>
        <p:xfrm>
          <a:off x="526522" y="1441020"/>
          <a:ext cx="5461681" cy="396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37303380"/>
              </p:ext>
            </p:extLst>
          </p:nvPr>
        </p:nvGraphicFramePr>
        <p:xfrm>
          <a:off x="6263933" y="1441020"/>
          <a:ext cx="5461681" cy="396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06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BDDCD8DF-CB71-B64E-B872-DDEFCECD544D}"/>
              </a:ext>
            </a:extLst>
          </p:cNvPr>
          <p:cNvSpPr txBox="1"/>
          <p:nvPr/>
        </p:nvSpPr>
        <p:spPr>
          <a:xfrm>
            <a:off x="735696" y="312561"/>
            <a:ext cx="75504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 b="1" dirty="0">
                <a:solidFill>
                  <a:srgbClr val="1A2046"/>
                </a:solidFill>
                <a:latin typeface="Gotham-MediumItalic"/>
                <a:cs typeface="Gotham-MediumItalic"/>
              </a:rPr>
              <a:t>Registro de Insumos Agropecuarios</a:t>
            </a: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xmlns="" id="{C909AE46-0709-F142-9FFE-5A4825EFB5E6}"/>
              </a:ext>
            </a:extLst>
          </p:cNvPr>
          <p:cNvSpPr txBox="1"/>
          <p:nvPr/>
        </p:nvSpPr>
        <p:spPr>
          <a:xfrm>
            <a:off x="735696" y="785172"/>
            <a:ext cx="424988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800" b="1" dirty="0" smtClean="0">
                <a:solidFill>
                  <a:srgbClr val="1A2046"/>
                </a:solidFill>
                <a:latin typeface="Gotham-MediumItalic"/>
                <a:cs typeface="Gotham-MediumItalic"/>
              </a:rPr>
              <a:t>Atención a trámites agropecuarios</a:t>
            </a:r>
            <a:endParaRPr lang="es-ES" sz="1800" b="1" dirty="0">
              <a:solidFill>
                <a:srgbClr val="1A2046"/>
              </a:solidFill>
              <a:latin typeface="Gotham-MediumItalic"/>
              <a:cs typeface="Gotham-MediumItalic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7283949"/>
              </p:ext>
            </p:extLst>
          </p:nvPr>
        </p:nvGraphicFramePr>
        <p:xfrm>
          <a:off x="735696" y="1315758"/>
          <a:ext cx="6180883" cy="410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WhatsApp Image 2022-02-25 at 1.08.21 PM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29" y="2328634"/>
            <a:ext cx="3822178" cy="21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125</Words>
  <Application>Microsoft Macintosh PowerPoint</Application>
  <PresentationFormat>Custom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jmz</dc:creator>
  <cp:lastModifiedBy>Gabriela M. Suasnavas G.</cp:lastModifiedBy>
  <cp:revision>102</cp:revision>
  <dcterms:created xsi:type="dcterms:W3CDTF">2021-08-03T22:20:48Z</dcterms:created>
  <dcterms:modified xsi:type="dcterms:W3CDTF">2022-03-11T15:05:26Z</dcterms:modified>
</cp:coreProperties>
</file>