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theme/theme7.xml" ContentType="application/vnd.openxmlformats-officedocument.theme+xml"/>
  <Override PartName="/ppt/slideLayouts/slideLayout7.xml" ContentType="application/vnd.openxmlformats-officedocument.presentationml.slideLayout+xml"/>
  <Override PartName="/ppt/theme/theme8.xml" ContentType="application/vnd.openxmlformats-officedocument.theme+xml"/>
  <Override PartName="/ppt/slideLayouts/slideLayout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57" r:id="rId2"/>
    <p:sldMasterId id="2147483658" r:id="rId3"/>
    <p:sldMasterId id="2147483659" r:id="rId4"/>
    <p:sldMasterId id="2147483660" r:id="rId5"/>
    <p:sldMasterId id="2147483661" r:id="rId6"/>
    <p:sldMasterId id="2147483662" r:id="rId7"/>
    <p:sldMasterId id="2147483663" r:id="rId8"/>
    <p:sldMasterId id="2147483664" r:id="rId9"/>
  </p:sldMasterIdLst>
  <p:notesMasterIdLst>
    <p:notesMasterId r:id="rId27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</p:sldIdLst>
  <p:sldSz cx="12192000" cy="6858000"/>
  <p:notesSz cx="6858000" cy="9296400"/>
  <p:embeddedFontLst>
    <p:embeddedFont>
      <p:font typeface="Montserrat Medium" panose="020B060402020202020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C0DBF1-B0CA-4366-9E15-93DF56FE6AA8}">
  <a:tblStyle styleId="{44C0DBF1-B0CA-4366-9E15-93DF56FE6AA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2971800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829675"/>
            <a:ext cx="2971800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42458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43220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29729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157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648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33905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3101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5779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25243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19629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82253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186102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5694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3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2028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6063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26505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71707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7:notes"/>
          <p:cNvSpPr txBox="1">
            <a:spLocks noGrp="1"/>
          </p:cNvSpPr>
          <p:nvPr>
            <p:ph type="body" idx="1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37422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/>
        </p:nvSpPr>
        <p:spPr>
          <a:xfrm>
            <a:off x="1055687" y="2211387"/>
            <a:ext cx="10171112" cy="237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95B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1F295B"/>
                </a:solidFill>
                <a:latin typeface="Arial"/>
                <a:ea typeface="Arial"/>
                <a:cs typeface="Arial"/>
                <a:sym typeface="Arial"/>
              </a:rPr>
              <a:t>Dirección Distrital y Articulación Territorial Tipo A – Zona 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rgbClr val="1F295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95B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1F295B"/>
                </a:solidFill>
                <a:latin typeface="Arial"/>
                <a:ea typeface="Arial"/>
                <a:cs typeface="Arial"/>
                <a:sym typeface="Arial"/>
              </a:rPr>
              <a:t>Pichincha – Napo - Orellana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/>
        </p:nvSpPr>
        <p:spPr>
          <a:xfrm>
            <a:off x="735012" y="312737"/>
            <a:ext cx="8869362" cy="521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3100"/>
              <a:buFont typeface="Montserrat Medium"/>
              <a:buNone/>
            </a:pPr>
            <a:r>
              <a:rPr lang="en-US" sz="3100" b="1" i="0" u="none" strike="noStrike" cap="none" dirty="0" err="1" smtClean="0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Zona</a:t>
            </a:r>
            <a:r>
              <a:rPr lang="en-US" sz="3100" b="1" i="0" u="none" strike="noStrike" cap="none" dirty="0" smtClean="0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3100" b="1" i="0" u="none" strike="noStrike" cap="none" dirty="0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 (Pichincha, Napo y Orellana)</a:t>
            </a:r>
            <a:endParaRPr dirty="0"/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1779" y="942145"/>
            <a:ext cx="8531386" cy="451110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/>
          <p:nvPr/>
        </p:nvSpPr>
        <p:spPr>
          <a:xfrm>
            <a:off x="4432300" y="2016125"/>
            <a:ext cx="296862" cy="296862"/>
          </a:xfrm>
          <a:custGeom>
            <a:avLst/>
            <a:gdLst/>
            <a:ahLst/>
            <a:cxnLst/>
            <a:rect l="l" t="t" r="r" b="b"/>
            <a:pathLst>
              <a:path w="300037" h="325438" extrusionOk="0">
                <a:moveTo>
                  <a:pt x="0" y="81360"/>
                </a:moveTo>
                <a:lnTo>
                  <a:pt x="100012" y="81358"/>
                </a:lnTo>
                <a:lnTo>
                  <a:pt x="150019" y="0"/>
                </a:lnTo>
                <a:lnTo>
                  <a:pt x="200025" y="81358"/>
                </a:lnTo>
                <a:lnTo>
                  <a:pt x="300037" y="81360"/>
                </a:lnTo>
                <a:lnTo>
                  <a:pt x="250032" y="162719"/>
                </a:lnTo>
                <a:lnTo>
                  <a:pt x="300037" y="244079"/>
                </a:lnTo>
                <a:lnTo>
                  <a:pt x="200025" y="244080"/>
                </a:lnTo>
                <a:lnTo>
                  <a:pt x="150019" y="325438"/>
                </a:lnTo>
                <a:lnTo>
                  <a:pt x="100012" y="244080"/>
                </a:lnTo>
                <a:lnTo>
                  <a:pt x="0" y="244079"/>
                </a:lnTo>
                <a:lnTo>
                  <a:pt x="50005" y="162719"/>
                </a:lnTo>
                <a:lnTo>
                  <a:pt x="0" y="81360"/>
                </a:lnTo>
                <a:close/>
              </a:path>
            </a:pathLst>
          </a:custGeom>
          <a:gradFill>
            <a:gsLst>
              <a:gs pos="0">
                <a:srgbClr val="FFD300"/>
              </a:gs>
              <a:gs pos="100000">
                <a:srgbClr val="FFEF67"/>
              </a:gs>
            </a:gsLst>
            <a:lin ang="16200000" scaled="0"/>
          </a:gradFill>
          <a:ln w="9525" cap="flat" cmpd="sng">
            <a:solidFill>
              <a:srgbClr val="FFBF00"/>
            </a:solidFill>
            <a:prstDash val="solid"/>
            <a:miter lim="524288"/>
            <a:headEnd type="none" w="sm" len="sm"/>
            <a:tailEnd type="none" w="sm" len="sm"/>
          </a:ln>
          <a:effectLst>
            <a:outerShdw blurRad="63500" dist="23000" dir="540000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8297862" y="1514475"/>
            <a:ext cx="296862" cy="296862"/>
          </a:xfrm>
          <a:custGeom>
            <a:avLst/>
            <a:gdLst/>
            <a:ahLst/>
            <a:cxnLst/>
            <a:rect l="l" t="t" r="r" b="b"/>
            <a:pathLst>
              <a:path w="300037" h="325437" extrusionOk="0">
                <a:moveTo>
                  <a:pt x="0" y="81359"/>
                </a:moveTo>
                <a:lnTo>
                  <a:pt x="100012" y="81358"/>
                </a:lnTo>
                <a:lnTo>
                  <a:pt x="150019" y="0"/>
                </a:lnTo>
                <a:lnTo>
                  <a:pt x="200025" y="81358"/>
                </a:lnTo>
                <a:lnTo>
                  <a:pt x="300037" y="81359"/>
                </a:lnTo>
                <a:lnTo>
                  <a:pt x="250032" y="162719"/>
                </a:lnTo>
                <a:lnTo>
                  <a:pt x="300037" y="244078"/>
                </a:lnTo>
                <a:lnTo>
                  <a:pt x="200025" y="244079"/>
                </a:lnTo>
                <a:lnTo>
                  <a:pt x="150019" y="325437"/>
                </a:lnTo>
                <a:lnTo>
                  <a:pt x="100012" y="244079"/>
                </a:lnTo>
                <a:lnTo>
                  <a:pt x="0" y="244078"/>
                </a:lnTo>
                <a:lnTo>
                  <a:pt x="50005" y="162719"/>
                </a:lnTo>
                <a:lnTo>
                  <a:pt x="0" y="81359"/>
                </a:lnTo>
                <a:close/>
              </a:path>
            </a:pathLst>
          </a:custGeom>
          <a:gradFill>
            <a:gsLst>
              <a:gs pos="0">
                <a:srgbClr val="FFD300"/>
              </a:gs>
              <a:gs pos="100000">
                <a:srgbClr val="FFEF67"/>
              </a:gs>
            </a:gsLst>
            <a:lin ang="16200000" scaled="0"/>
          </a:gradFill>
          <a:ln w="9525" cap="flat" cmpd="sng">
            <a:solidFill>
              <a:srgbClr val="FFBF00"/>
            </a:solidFill>
            <a:prstDash val="solid"/>
            <a:miter lim="524288"/>
            <a:headEnd type="none" w="sm" len="sm"/>
            <a:tailEnd type="none" w="sm" len="sm"/>
          </a:ln>
          <a:effectLst>
            <a:outerShdw blurRad="63500" dist="23000" dir="540000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8724900" y="1400175"/>
            <a:ext cx="1606550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Dirección Zonal</a:t>
            </a:r>
            <a:endParaRPr/>
          </a:p>
        </p:txBody>
      </p:sp>
      <p:grpSp>
        <p:nvGrpSpPr>
          <p:cNvPr id="134" name="Google Shape;134;p20"/>
          <p:cNvGrpSpPr/>
          <p:nvPr/>
        </p:nvGrpSpPr>
        <p:grpSpPr>
          <a:xfrm>
            <a:off x="163512" y="2757487"/>
            <a:ext cx="4760912" cy="2895600"/>
            <a:chOff x="162802" y="2757806"/>
            <a:chExt cx="4761212" cy="2895600"/>
          </a:xfrm>
        </p:grpSpPr>
        <p:pic>
          <p:nvPicPr>
            <p:cNvPr id="135" name="Google Shape;135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2802" y="2757806"/>
              <a:ext cx="4565904" cy="289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20"/>
            <p:cNvSpPr txBox="1"/>
            <p:nvPr/>
          </p:nvSpPr>
          <p:spPr>
            <a:xfrm>
              <a:off x="1610242" y="4104859"/>
              <a:ext cx="1671023" cy="585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94</a:t>
              </a:r>
              <a:endParaRPr/>
            </a:p>
          </p:txBody>
        </p:sp>
        <p:sp>
          <p:nvSpPr>
            <p:cNvPr id="137" name="Google Shape;137;p20"/>
            <p:cNvSpPr txBox="1"/>
            <p:nvPr/>
          </p:nvSpPr>
          <p:spPr>
            <a:xfrm>
              <a:off x="3181175" y="2967037"/>
              <a:ext cx="784225" cy="461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H: 38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M: 27</a:t>
              </a:r>
              <a:endParaRPr/>
            </a:p>
          </p:txBody>
        </p:sp>
        <p:sp>
          <p:nvSpPr>
            <p:cNvPr id="138" name="Google Shape;138;p20"/>
            <p:cNvSpPr txBox="1"/>
            <p:nvPr/>
          </p:nvSpPr>
          <p:spPr>
            <a:xfrm>
              <a:off x="4139789" y="4690394"/>
              <a:ext cx="784225" cy="461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H: 15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M: 4</a:t>
              </a:r>
              <a:endParaRPr/>
            </a:p>
          </p:txBody>
        </p:sp>
        <p:sp>
          <p:nvSpPr>
            <p:cNvPr id="139" name="Google Shape;139;p20"/>
            <p:cNvSpPr txBox="1"/>
            <p:nvPr/>
          </p:nvSpPr>
          <p:spPr>
            <a:xfrm>
              <a:off x="162802" y="4711902"/>
              <a:ext cx="784225" cy="460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H: 11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M: 3</a:t>
              </a:r>
              <a:endParaRPr/>
            </a:p>
          </p:txBody>
        </p:sp>
      </p:grp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4" name="Google Shape;144;p21"/>
          <p:cNvSpPr txBox="1"/>
          <p:nvPr/>
        </p:nvSpPr>
        <p:spPr>
          <a:xfrm>
            <a:off x="735012" y="312737"/>
            <a:ext cx="778986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Alcance</a:t>
            </a:r>
            <a:endParaRPr/>
          </a:p>
        </p:txBody>
      </p:sp>
      <p:sp>
        <p:nvSpPr>
          <p:cNvPr id="145" name="Google Shape;145;p21"/>
          <p:cNvSpPr/>
          <p:nvPr/>
        </p:nvSpPr>
        <p:spPr>
          <a:xfrm>
            <a:off x="6649003" y="2079232"/>
            <a:ext cx="5343525" cy="295070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AGROCALIDAD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encargada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regulación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y control de la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sanidad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del sector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agropecuario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y la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inocuidad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alimentos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en la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producción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primaria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impulsando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productividad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competitividad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para el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desarrollo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del sector y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mejorar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calidad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vida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productores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agropecuarios</a:t>
            </a:r>
            <a:r>
              <a:rPr lang="en-US" sz="1800" b="0" i="0" u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grpSp>
        <p:nvGrpSpPr>
          <p:cNvPr id="146" name="Google Shape;146;p21"/>
          <p:cNvGrpSpPr/>
          <p:nvPr/>
        </p:nvGrpSpPr>
        <p:grpSpPr>
          <a:xfrm>
            <a:off x="-590776" y="932770"/>
            <a:ext cx="7486650" cy="5307012"/>
            <a:chOff x="-1433" y="943237"/>
            <a:chExt cx="6761052" cy="4727706"/>
          </a:xfrm>
        </p:grpSpPr>
        <p:pic>
          <p:nvPicPr>
            <p:cNvPr id="147" name="Google Shape;147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433" y="1217410"/>
              <a:ext cx="6761052" cy="44535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21"/>
            <p:cNvSpPr txBox="1"/>
            <p:nvPr/>
          </p:nvSpPr>
          <p:spPr>
            <a:xfrm flipH="1">
              <a:off x="2599282" y="943237"/>
              <a:ext cx="1559621" cy="2741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295B"/>
                </a:buClr>
                <a:buSzPts val="1400"/>
                <a:buFont typeface="Arial"/>
                <a:buNone/>
              </a:pPr>
              <a:r>
                <a:rPr lang="en-US" sz="1400" b="1" i="0" u="none">
                  <a:solidFill>
                    <a:srgbClr val="1F295B"/>
                  </a:solidFill>
                  <a:latin typeface="Arial"/>
                  <a:ea typeface="Arial"/>
                  <a:cs typeface="Arial"/>
                  <a:sym typeface="Arial"/>
                </a:rPr>
                <a:t>Sanidad Vegetal</a:t>
              </a:r>
              <a:endParaRPr/>
            </a:p>
          </p:txBody>
        </p:sp>
        <p:sp>
          <p:nvSpPr>
            <p:cNvPr id="149" name="Google Shape;149;p21"/>
            <p:cNvSpPr txBox="1"/>
            <p:nvPr/>
          </p:nvSpPr>
          <p:spPr>
            <a:xfrm flipH="1">
              <a:off x="1089713" y="1931280"/>
              <a:ext cx="1053121" cy="4661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400"/>
                <a:buFont typeface="Arial"/>
                <a:buNone/>
              </a:pPr>
              <a:r>
                <a:rPr lang="en-US" sz="1400" b="1" i="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Sanidad Animal</a:t>
              </a:r>
              <a:endParaRPr/>
            </a:p>
          </p:txBody>
        </p:sp>
        <p:sp>
          <p:nvSpPr>
            <p:cNvPr id="150" name="Google Shape;150;p21"/>
            <p:cNvSpPr txBox="1"/>
            <p:nvPr/>
          </p:nvSpPr>
          <p:spPr>
            <a:xfrm flipH="1">
              <a:off x="4726874" y="1931280"/>
              <a:ext cx="1202789" cy="4661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400"/>
                <a:buFont typeface="Arial"/>
                <a:buNone/>
              </a:pPr>
              <a:r>
                <a:rPr lang="en-US" sz="1400" b="1" i="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Inocuidad de Alimentos</a:t>
              </a:r>
              <a:endParaRPr/>
            </a:p>
          </p:txBody>
        </p:sp>
        <p:sp>
          <p:nvSpPr>
            <p:cNvPr id="151" name="Google Shape;151;p21"/>
            <p:cNvSpPr txBox="1"/>
            <p:nvPr/>
          </p:nvSpPr>
          <p:spPr>
            <a:xfrm flipH="1">
              <a:off x="4868424" y="4700428"/>
              <a:ext cx="1668251" cy="6580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400"/>
                <a:buFont typeface="Arial"/>
                <a:buNone/>
              </a:pPr>
              <a:r>
                <a:rPr lang="en-US" sz="1400" b="1" i="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Registro de Insumos Agropecuarios</a:t>
              </a:r>
              <a:endParaRPr/>
            </a:p>
          </p:txBody>
        </p:sp>
        <p:sp>
          <p:nvSpPr>
            <p:cNvPr id="152" name="Google Shape;152;p21"/>
            <p:cNvSpPr txBox="1"/>
            <p:nvPr/>
          </p:nvSpPr>
          <p:spPr>
            <a:xfrm flipH="1">
              <a:off x="663188" y="4793777"/>
              <a:ext cx="1089219" cy="2741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400"/>
                <a:buFont typeface="Arial"/>
                <a:buNone/>
              </a:pPr>
              <a:r>
                <a:rPr lang="en-US" sz="1400" b="1" i="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Laboratorio</a:t>
              </a:r>
              <a:endParaRPr/>
            </a:p>
          </p:txBody>
        </p:sp>
      </p:grpSp>
    </p:spTree>
  </p:cSld>
  <p:clrMapOvr>
    <a:masterClrMapping/>
  </p:clrMapOvr>
  <p:transition spd="med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/>
        </p:nvSpPr>
        <p:spPr>
          <a:xfrm>
            <a:off x="817562" y="295275"/>
            <a:ext cx="7799387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Punto de Control AIMS</a:t>
            </a:r>
            <a:endParaRPr/>
          </a:p>
        </p:txBody>
      </p:sp>
      <p:sp>
        <p:nvSpPr>
          <p:cNvPr id="158" name="Google Shape;158;p22"/>
          <p:cNvSpPr txBox="1"/>
          <p:nvPr/>
        </p:nvSpPr>
        <p:spPr>
          <a:xfrm>
            <a:off x="3049587" y="3163887"/>
            <a:ext cx="6097587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587" y="536575"/>
            <a:ext cx="8463870" cy="541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4" name="Google Shape;164;p23"/>
          <p:cNvSpPr txBox="1"/>
          <p:nvPr/>
        </p:nvSpPr>
        <p:spPr>
          <a:xfrm>
            <a:off x="817562" y="295275"/>
            <a:ext cx="7799387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 dirty="0" err="1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Protección</a:t>
            </a:r>
            <a:r>
              <a:rPr lang="en-US" sz="2800" b="1" i="0" u="none" dirty="0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2800" b="1" i="0" u="none" dirty="0" err="1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Fronteriza</a:t>
            </a:r>
            <a:r>
              <a:rPr lang="en-US" sz="2800" b="1" i="0" u="none" dirty="0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lang="en-US" sz="2800" b="1" i="0" u="none" dirty="0" smtClean="0">
              <a:solidFill>
                <a:srgbClr val="1A204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 dirty="0" smtClean="0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</a:t>
            </a:r>
            <a:r>
              <a:rPr lang="en-US" sz="2800" b="1" i="0" u="none" dirty="0" err="1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Prevención</a:t>
            </a:r>
            <a:r>
              <a:rPr lang="en-US" sz="2800" b="1" i="0" u="none" dirty="0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2800" b="1" i="0" u="none" dirty="0" err="1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Foc</a:t>
            </a:r>
            <a:r>
              <a:rPr lang="en-US" sz="2800" b="1" i="0" u="none" dirty="0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R4T y PPA)</a:t>
            </a:r>
            <a:endParaRPr dirty="0"/>
          </a:p>
        </p:txBody>
      </p:sp>
      <p:pic>
        <p:nvPicPr>
          <p:cNvPr id="165" name="Google Shape;16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462" y="1696811"/>
            <a:ext cx="10558462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3"/>
          <p:cNvSpPr txBox="1"/>
          <p:nvPr/>
        </p:nvSpPr>
        <p:spPr>
          <a:xfrm>
            <a:off x="3049587" y="3163887"/>
            <a:ext cx="6097587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71" name="Google Shape;171;p24"/>
          <p:cNvSpPr txBox="1"/>
          <p:nvPr/>
        </p:nvSpPr>
        <p:spPr>
          <a:xfrm>
            <a:off x="817562" y="295275"/>
            <a:ext cx="6247267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Sanidad Animal </a:t>
            </a:r>
            <a:endParaRPr/>
          </a:p>
        </p:txBody>
      </p:sp>
      <p:pic>
        <p:nvPicPr>
          <p:cNvPr id="172" name="Google Shape;17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247" y="1007222"/>
            <a:ext cx="8529637" cy="543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273" y="1223533"/>
            <a:ext cx="2133808" cy="162942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4" name="Google Shape;174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3802" y="4599406"/>
            <a:ext cx="2329165" cy="158281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5" name="Google Shape;175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01081" y="4428231"/>
            <a:ext cx="2419823" cy="159159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176" name="Google Shape;176;p24"/>
          <p:cNvGrpSpPr/>
          <p:nvPr/>
        </p:nvGrpSpPr>
        <p:grpSpPr>
          <a:xfrm>
            <a:off x="8802884" y="1480722"/>
            <a:ext cx="3214945" cy="4536145"/>
            <a:chOff x="8580340" y="1633837"/>
            <a:chExt cx="3068528" cy="5517853"/>
          </a:xfrm>
        </p:grpSpPr>
        <p:sp>
          <p:nvSpPr>
            <p:cNvPr id="177" name="Google Shape;177;p24"/>
            <p:cNvSpPr/>
            <p:nvPr/>
          </p:nvSpPr>
          <p:spPr>
            <a:xfrm>
              <a:off x="8580340" y="1633837"/>
              <a:ext cx="2984354" cy="2433711"/>
            </a:xfrm>
            <a:prstGeom prst="ellipse">
              <a:avLst/>
            </a:prstGeom>
            <a:solidFill>
              <a:srgbClr val="CFD5E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Mantener</a:t>
              </a:r>
              <a:r>
                <a:rPr lang="en-US" sz="2000" b="1" i="0" u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el </a:t>
              </a:r>
              <a:r>
                <a:rPr lang="en-US" sz="2000" b="1" i="0" u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estatus</a:t>
              </a:r>
              <a:r>
                <a:rPr lang="en-US" sz="2000" b="1" i="0" u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zoosanitario</a:t>
              </a:r>
              <a:r>
                <a:rPr lang="en-US" sz="2000" b="1" i="0" u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del </a:t>
              </a:r>
              <a:r>
                <a:rPr lang="en-US" sz="2000" b="1" i="0" u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país</a:t>
              </a:r>
              <a:endParaRPr dirty="0"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8664514" y="4717980"/>
              <a:ext cx="2984354" cy="2433710"/>
            </a:xfrm>
            <a:prstGeom prst="ellipse">
              <a:avLst/>
            </a:prstGeom>
            <a:solidFill>
              <a:srgbClr val="CFD5E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n-US" sz="1600" b="1" i="0" u="none" dirty="0" err="1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Leche</a:t>
              </a:r>
              <a:r>
                <a:rPr lang="en-US" sz="1600" b="1" i="0" u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 b="1" i="0" u="none" dirty="0" err="1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fluida</a:t>
              </a:r>
              <a:r>
                <a:rPr lang="en-US" sz="1600" b="1" i="0" u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600" i="0" u="none" dirty="0">
                  <a:solidFill>
                    <a:srgbClr val="000000"/>
                  </a:solidFill>
                  <a:sym typeface="Arial"/>
                </a:rPr>
                <a:t>240.000 Lt </a:t>
              </a:r>
              <a:endParaRPr dirty="0"/>
            </a:p>
            <a:p>
              <a:pPr marL="285750" marR="0" lvl="0" indent="-28575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lang="en-US" sz="1600" b="1" i="0" u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Leche</a:t>
              </a:r>
              <a:r>
                <a:rPr lang="en-US" sz="1600" b="1" i="0" u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en </a:t>
              </a:r>
              <a:r>
                <a:rPr lang="en-US" sz="1600" b="1" i="0" u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polvo</a:t>
              </a:r>
              <a:r>
                <a:rPr lang="en-US" sz="1600" b="1" i="0" u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600" i="0" u="none" dirty="0">
                  <a:solidFill>
                    <a:srgbClr val="000000"/>
                  </a:solidFill>
                  <a:sym typeface="Arial"/>
                </a:rPr>
                <a:t>98.880 Kg</a:t>
              </a:r>
              <a:endParaRPr dirty="0"/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9945860" y="4115242"/>
              <a:ext cx="407964" cy="616806"/>
            </a:xfrm>
            <a:prstGeom prst="downArrow">
              <a:avLst>
                <a:gd name="adj1" fmla="val 14457"/>
                <a:gd name="adj2" fmla="val 50000"/>
              </a:avLst>
            </a:prstGeom>
            <a:solidFill>
              <a:srgbClr val="CFD5E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med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84" name="Google Shape;184;p25"/>
          <p:cNvSpPr/>
          <p:nvPr/>
        </p:nvSpPr>
        <p:spPr>
          <a:xfrm>
            <a:off x="817562" y="1567224"/>
            <a:ext cx="4317553" cy="4376696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t="-16997" b="-16997"/>
            </a:stretch>
          </a:blipFill>
          <a:ln w="25400" cap="flat" cmpd="sng">
            <a:solidFill>
              <a:srgbClr val="4372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5"/>
          <p:cNvSpPr txBox="1"/>
          <p:nvPr/>
        </p:nvSpPr>
        <p:spPr>
          <a:xfrm>
            <a:off x="817562" y="295275"/>
            <a:ext cx="778986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Sanidad Animal </a:t>
            </a:r>
            <a:endParaRPr/>
          </a:p>
        </p:txBody>
      </p:sp>
      <p:pic>
        <p:nvPicPr>
          <p:cNvPr id="186" name="Google Shape;18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2971" y="1204459"/>
            <a:ext cx="5962650" cy="485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91" name="Google Shape;191;p26"/>
          <p:cNvSpPr txBox="1"/>
          <p:nvPr/>
        </p:nvSpPr>
        <p:spPr>
          <a:xfrm>
            <a:off x="817562" y="295275"/>
            <a:ext cx="7799387" cy="48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Sanidad Vegetal</a:t>
            </a:r>
            <a:endParaRPr/>
          </a:p>
        </p:txBody>
      </p:sp>
      <p:pic>
        <p:nvPicPr>
          <p:cNvPr id="192" name="Google Shape;19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40229" y="1237115"/>
            <a:ext cx="9028112" cy="48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6" descr="C:\Users\usuario\Downloads\WhatsApp Image 2022-02-15 at 2.55.13 PM (1).jpeg"/>
          <p:cNvPicPr preferRelativeResize="0"/>
          <p:nvPr/>
        </p:nvPicPr>
        <p:blipFill rotWithShape="1">
          <a:blip r:embed="rId4">
            <a:alphaModFix/>
          </a:blip>
          <a:srcRect l="3415" t="8505" r="12126" b="10763"/>
          <a:stretch/>
        </p:blipFill>
        <p:spPr>
          <a:xfrm>
            <a:off x="7933934" y="1605572"/>
            <a:ext cx="3188652" cy="189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6" descr="C:\Users\usuario\Downloads\WhatsApp Image 2022-02-15 at 2.56.41 PM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9081" y="3789559"/>
            <a:ext cx="3278358" cy="2120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/>
          <p:nvPr/>
        </p:nvSpPr>
        <p:spPr>
          <a:xfrm>
            <a:off x="195262" y="5597525"/>
            <a:ext cx="11852275" cy="11620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0796" y="1019319"/>
            <a:ext cx="9821029" cy="451063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7"/>
          <p:cNvSpPr txBox="1"/>
          <p:nvPr/>
        </p:nvSpPr>
        <p:spPr>
          <a:xfrm>
            <a:off x="4772025" y="3557587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13388975" y="359727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7"/>
          <p:cNvSpPr/>
          <p:nvPr/>
        </p:nvSpPr>
        <p:spPr>
          <a:xfrm>
            <a:off x="195262" y="2224087"/>
            <a:ext cx="1531937" cy="987425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1398 monitoreos</a:t>
            </a:r>
            <a:endParaRPr/>
          </a:p>
        </p:txBody>
      </p:sp>
      <p:sp>
        <p:nvSpPr>
          <p:cNvPr id="204" name="Google Shape;204;p27"/>
          <p:cNvSpPr/>
          <p:nvPr/>
        </p:nvSpPr>
        <p:spPr>
          <a:xfrm>
            <a:off x="5554662" y="642937"/>
            <a:ext cx="1531937" cy="987425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469 monitoreos</a:t>
            </a:r>
            <a:endParaRPr/>
          </a:p>
        </p:txBody>
      </p:sp>
      <p:sp>
        <p:nvSpPr>
          <p:cNvPr id="205" name="Google Shape;205;p27"/>
          <p:cNvSpPr/>
          <p:nvPr/>
        </p:nvSpPr>
        <p:spPr>
          <a:xfrm>
            <a:off x="7743825" y="1492250"/>
            <a:ext cx="1531937" cy="987425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850 monitoreos</a:t>
            </a:r>
            <a:endParaRPr/>
          </a:p>
        </p:txBody>
      </p:sp>
      <p:pic>
        <p:nvPicPr>
          <p:cNvPr id="206" name="Google Shape;20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060" y="3618149"/>
            <a:ext cx="1840365" cy="1730392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207" name="Google Shape;207;p27"/>
          <p:cNvCxnSpPr/>
          <p:nvPr/>
        </p:nvCxnSpPr>
        <p:spPr>
          <a:xfrm rot="10800000" flipH="1">
            <a:off x="2119312" y="4268899"/>
            <a:ext cx="2011500" cy="21420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rgbClr val="3F6EC3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08" name="Google Shape;208;p27"/>
          <p:cNvCxnSpPr/>
          <p:nvPr/>
        </p:nvCxnSpPr>
        <p:spPr>
          <a:xfrm rot="10800000" flipH="1">
            <a:off x="1198562" y="3341612"/>
            <a:ext cx="1747800" cy="276300"/>
          </a:xfrm>
          <a:prstGeom prst="bentConnector2">
            <a:avLst/>
          </a:prstGeom>
          <a:noFill/>
          <a:ln w="28575" cap="flat" cmpd="sng">
            <a:solidFill>
              <a:srgbClr val="3F6EC3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09" name="Google Shape;209;p27"/>
          <p:cNvSpPr txBox="1"/>
          <p:nvPr/>
        </p:nvSpPr>
        <p:spPr>
          <a:xfrm>
            <a:off x="1484312" y="3397250"/>
            <a:ext cx="1606550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72 sitios (264 trampas)</a:t>
            </a:r>
            <a:endParaRPr/>
          </a:p>
        </p:txBody>
      </p:sp>
      <p:sp>
        <p:nvSpPr>
          <p:cNvPr id="210" name="Google Shape;210;p27"/>
          <p:cNvSpPr txBox="1"/>
          <p:nvPr/>
        </p:nvSpPr>
        <p:spPr>
          <a:xfrm>
            <a:off x="2236787" y="4537075"/>
            <a:ext cx="1608137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 sitios (32 trampas)</a:t>
            </a:r>
            <a:endParaRPr/>
          </a:p>
        </p:txBody>
      </p:sp>
      <p:sp>
        <p:nvSpPr>
          <p:cNvPr id="211" name="Google Shape;211;p27"/>
          <p:cNvSpPr txBox="1"/>
          <p:nvPr/>
        </p:nvSpPr>
        <p:spPr>
          <a:xfrm>
            <a:off x="3429000" y="5275262"/>
            <a:ext cx="1555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 sitios (24 trampas)</a:t>
            </a:r>
            <a:endParaRPr/>
          </a:p>
        </p:txBody>
      </p:sp>
      <p:sp>
        <p:nvSpPr>
          <p:cNvPr id="212" name="Google Shape;212;p27"/>
          <p:cNvSpPr/>
          <p:nvPr/>
        </p:nvSpPr>
        <p:spPr>
          <a:xfrm>
            <a:off x="5856287" y="4346575"/>
            <a:ext cx="1322387" cy="790575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 ABP</a:t>
            </a:r>
            <a:endParaRPr/>
          </a:p>
        </p:txBody>
      </p:sp>
      <p:sp>
        <p:nvSpPr>
          <p:cNvPr id="213" name="Google Shape;213;p27"/>
          <p:cNvSpPr txBox="1"/>
          <p:nvPr/>
        </p:nvSpPr>
        <p:spPr>
          <a:xfrm>
            <a:off x="817562" y="295275"/>
            <a:ext cx="778986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Sanidad Vegetal </a:t>
            </a:r>
            <a:endParaRPr/>
          </a:p>
        </p:txBody>
      </p:sp>
      <p:sp>
        <p:nvSpPr>
          <p:cNvPr id="214" name="Google Shape;214;p27"/>
          <p:cNvSpPr/>
          <p:nvPr/>
        </p:nvSpPr>
        <p:spPr>
          <a:xfrm>
            <a:off x="2024062" y="5680075"/>
            <a:ext cx="8062912" cy="1028700"/>
          </a:xfrm>
          <a:prstGeom prst="roundRect">
            <a:avLst>
              <a:gd name="adj" fmla="val 16667"/>
            </a:avLst>
          </a:prstGeom>
          <a:solidFill>
            <a:srgbClr val="2E75B6"/>
          </a:solidFill>
          <a:ln w="254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Principales cultivos monitoreados: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Pichincha: </a:t>
            </a:r>
            <a:r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Pitahaya, cacao, aguacate, papá, uvilla, café, maíz y ornamentales (rosas y flores de verano)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Napo: </a:t>
            </a:r>
            <a:r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Plátano, vainilla, tomate de árbol, maíz, café, cacao, palma aceitera, pitahaya, guayusa y naranjilla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Orellana: </a:t>
            </a:r>
            <a:r>
              <a:rPr lang="en-US"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Café, palma aceitera, naranja, cacao, pitahaya, maíz, Plátano, palmito y malanga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5" name="Google Shape;215;p27"/>
          <p:cNvCxnSpPr/>
          <p:nvPr/>
        </p:nvCxnSpPr>
        <p:spPr>
          <a:xfrm rot="10800000" flipH="1">
            <a:off x="1198562" y="4530787"/>
            <a:ext cx="9364800" cy="817500"/>
          </a:xfrm>
          <a:prstGeom prst="bentConnector4">
            <a:avLst>
              <a:gd name="adj1" fmla="val 0"/>
              <a:gd name="adj2" fmla="val 0"/>
            </a:avLst>
          </a:prstGeom>
          <a:noFill/>
          <a:ln w="28575" cap="flat" cmpd="sng">
            <a:solidFill>
              <a:srgbClr val="3F6EC3"/>
            </a:solidFill>
            <a:prstDash val="solid"/>
            <a:miter lim="800000"/>
            <a:headEnd type="none" w="med" len="med"/>
            <a:tailEnd type="triangle" w="med" len="med"/>
          </a:ln>
        </p:spPr>
      </p:cxnSp>
    </p:spTree>
  </p:cSld>
  <p:clrMapOvr>
    <a:masterClrMapping/>
  </p:clrMapOvr>
  <p:transition spd="med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20" name="Google Shape;220;p28"/>
          <p:cNvSpPr txBox="1"/>
          <p:nvPr/>
        </p:nvSpPr>
        <p:spPr>
          <a:xfrm>
            <a:off x="817562" y="295275"/>
            <a:ext cx="7799387" cy="48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Sanidad Vegetal </a:t>
            </a:r>
            <a:endParaRPr/>
          </a:p>
        </p:txBody>
      </p:sp>
      <p:pic>
        <p:nvPicPr>
          <p:cNvPr id="221" name="Google Shape;22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742495"/>
            <a:ext cx="8948737" cy="57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826" y="1081343"/>
            <a:ext cx="2155605" cy="2152186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24" name="Google Shape;224;p28"/>
          <p:cNvGraphicFramePr/>
          <p:nvPr>
            <p:extLst>
              <p:ext uri="{D42A27DB-BD31-4B8C-83A1-F6EECF244321}">
                <p14:modId xmlns:p14="http://schemas.microsoft.com/office/powerpoint/2010/main" val="260283260"/>
              </p:ext>
            </p:extLst>
          </p:nvPr>
        </p:nvGraphicFramePr>
        <p:xfrm>
          <a:off x="7895318" y="4169200"/>
          <a:ext cx="3756000" cy="1801750"/>
        </p:xfrm>
        <a:graphic>
          <a:graphicData uri="http://schemas.openxmlformats.org/drawingml/2006/table">
            <a:tbl>
              <a:tblPr>
                <a:noFill/>
                <a:tableStyleId>{44C0DBF1-B0CA-4366-9E15-93DF56FE6AA8}</a:tableStyleId>
              </a:tblPr>
              <a:tblGrid>
                <a:gridCol w="468300"/>
                <a:gridCol w="1054100"/>
                <a:gridCol w="1233475"/>
                <a:gridCol w="1000125"/>
              </a:tblGrid>
              <a:tr h="5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 (TM)</a:t>
                      </a:r>
                      <a:endParaRPr/>
                    </a:p>
                  </a:txBody>
                  <a:tcPr marL="91425" marR="91425" marT="45700" marB="45700"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Inspeccionadas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 TM )</a:t>
                      </a:r>
                      <a:endParaRPr/>
                    </a:p>
                  </a:txBody>
                  <a:tcPr marL="91425" marR="91425" marT="45700" marB="45700"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Certificadas</a:t>
                      </a:r>
                      <a:r>
                        <a:rPr lang="en-US" sz="11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(TM )</a:t>
                      </a:r>
                      <a:endParaRPr dirty="0"/>
                    </a:p>
                  </a:txBody>
                  <a:tcPr marL="91425" marR="91425" marT="45700" marB="45700">
                    <a:lnR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9BD5"/>
                    </a:solidFill>
                  </a:tcPr>
                </a:tc>
              </a:tr>
              <a:tr h="287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174.094,81</a:t>
                      </a:r>
                      <a:endParaRPr/>
                    </a:p>
                  </a:txBody>
                  <a:tcPr marL="91425" marR="91425" marT="45700" marB="45700">
                    <a:lnR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27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18.950,16</a:t>
                      </a:r>
                      <a:endParaRPr/>
                    </a:p>
                  </a:txBody>
                  <a:tcPr marL="91425" marR="91425" marT="45700" marB="45700"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4.171,46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16.494</a:t>
                      </a:r>
                      <a:endParaRPr/>
                    </a:p>
                  </a:txBody>
                  <a:tcPr marL="91425" marR="91425" marT="45700" marB="45700">
                    <a:lnR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87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12.379.64</a:t>
                      </a:r>
                      <a:endParaRPr/>
                    </a:p>
                  </a:txBody>
                  <a:tcPr marL="91425" marR="91425" marT="45700" marB="45700"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1.270,16</a:t>
                      </a:r>
                      <a:endParaRPr/>
                    </a:p>
                  </a:txBody>
                  <a:tcPr marL="91425" marR="91425" marT="45700" marB="45700"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5.130,5</a:t>
                      </a:r>
                      <a:endParaRPr/>
                    </a:p>
                  </a:txBody>
                  <a:tcPr marL="91425" marR="91425" marT="45700" marB="45700">
                    <a:lnR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8732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Ornamentales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2.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Pitahaya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3.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Otras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frutas</a:t>
                      </a:r>
                      <a:endParaRPr dirty="0"/>
                    </a:p>
                  </a:txBody>
                  <a:tcPr marL="91425" marR="91425" marT="45700" marB="45700">
                    <a:lnL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698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29" name="Google Shape;229;p29"/>
          <p:cNvSpPr txBox="1"/>
          <p:nvPr/>
        </p:nvSpPr>
        <p:spPr>
          <a:xfrm>
            <a:off x="817562" y="295275"/>
            <a:ext cx="778986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Inocuidad de Alimentos </a:t>
            </a:r>
            <a:endParaRPr/>
          </a:p>
        </p:txBody>
      </p:sp>
      <p:pic>
        <p:nvPicPr>
          <p:cNvPr id="230" name="Google Shape;23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8437" y="774700"/>
            <a:ext cx="10206037" cy="628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589" y="1383350"/>
            <a:ext cx="2129324" cy="159629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2" name="Google Shape;232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23855" y="1771196"/>
            <a:ext cx="2291417" cy="178502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3" name="Google Shape;233;p29" descr="C:\Users\Napo07\Pictures\ge.jpg"/>
          <p:cNvPicPr preferRelativeResize="0"/>
          <p:nvPr/>
        </p:nvPicPr>
        <p:blipFill rotWithShape="1">
          <a:blip r:embed="rId6">
            <a:alphaModFix/>
          </a:blip>
          <a:srcRect l="-1880" t="32409" r="1559" b="32831"/>
          <a:stretch/>
        </p:blipFill>
        <p:spPr>
          <a:xfrm>
            <a:off x="551782" y="3161109"/>
            <a:ext cx="2267811" cy="185023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4" name="Google Shape;234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87667" y="3917949"/>
            <a:ext cx="2035795" cy="222619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5" name="Google Shape;235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66580" y="1858962"/>
            <a:ext cx="1865313" cy="1930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6" name="Google Shape;236;p29"/>
          <p:cNvSpPr txBox="1"/>
          <p:nvPr/>
        </p:nvSpPr>
        <p:spPr>
          <a:xfrm>
            <a:off x="1058862" y="5522912"/>
            <a:ext cx="24495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2’174.979 lt controlados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335.151 lt decomisados</a:t>
            </a:r>
            <a:endParaRPr/>
          </a:p>
        </p:txBody>
      </p:sp>
      <p:sp>
        <p:nvSpPr>
          <p:cNvPr id="237" name="Google Shape;237;p29"/>
          <p:cNvSpPr txBox="1"/>
          <p:nvPr/>
        </p:nvSpPr>
        <p:spPr>
          <a:xfrm>
            <a:off x="3470275" y="4208462"/>
            <a:ext cx="24495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Agrocalidad: 34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Denuncias: 55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Interinstitucional: 20</a:t>
            </a:r>
            <a:endParaRPr/>
          </a:p>
        </p:txBody>
      </p:sp>
      <p:sp>
        <p:nvSpPr>
          <p:cNvPr id="238" name="Google Shape;238;p29"/>
          <p:cNvSpPr txBox="1"/>
          <p:nvPr/>
        </p:nvSpPr>
        <p:spPr>
          <a:xfrm>
            <a:off x="4541837" y="3449637"/>
            <a:ext cx="244951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95 inspecciones</a:t>
            </a:r>
            <a:endParaRPr/>
          </a:p>
        </p:txBody>
      </p:sp>
      <p:sp>
        <p:nvSpPr>
          <p:cNvPr id="239" name="Google Shape;239;p29"/>
          <p:cNvSpPr txBox="1"/>
          <p:nvPr/>
        </p:nvSpPr>
        <p:spPr>
          <a:xfrm>
            <a:off x="5119687" y="2347912"/>
            <a:ext cx="244951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105 muestras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244" name="Google Shape;24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0773" y="1728475"/>
            <a:ext cx="2088887" cy="195472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5" name="Google Shape;245;p30" descr="C:\Users\Napo07\AppData\Local\Temp\WhatsApp Image 2022-02-18 at 4.58.24 PM.jpeg"/>
          <p:cNvPicPr preferRelativeResize="0"/>
          <p:nvPr/>
        </p:nvPicPr>
        <p:blipFill rotWithShape="1">
          <a:blip r:embed="rId4">
            <a:alphaModFix/>
          </a:blip>
          <a:srcRect t="34166" b="40999"/>
          <a:stretch/>
        </p:blipFill>
        <p:spPr>
          <a:xfrm>
            <a:off x="9170773" y="4005943"/>
            <a:ext cx="2388852" cy="200291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6" name="Google Shape;246;p30"/>
          <p:cNvSpPr txBox="1"/>
          <p:nvPr/>
        </p:nvSpPr>
        <p:spPr>
          <a:xfrm>
            <a:off x="817562" y="295275"/>
            <a:ext cx="778986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Inocuidad de Alimentos </a:t>
            </a:r>
            <a:endParaRPr/>
          </a:p>
        </p:txBody>
      </p:sp>
      <p:pic>
        <p:nvPicPr>
          <p:cNvPr id="247" name="Google Shape;247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024" y="1454830"/>
            <a:ext cx="7899400" cy="4773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252" name="Google Shape;25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783" y="1685925"/>
            <a:ext cx="8321675" cy="424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821" y="4418335"/>
            <a:ext cx="1925335" cy="190862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4" name="Google Shape;254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41465" y="4187637"/>
            <a:ext cx="1876364" cy="204201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5" name="Google Shape;255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41465" y="1390350"/>
            <a:ext cx="1770516" cy="191951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6" name="Google Shape;256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3669" y="1293037"/>
            <a:ext cx="1770516" cy="1908629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7" name="Google Shape;257;p31"/>
          <p:cNvSpPr txBox="1"/>
          <p:nvPr/>
        </p:nvSpPr>
        <p:spPr>
          <a:xfrm>
            <a:off x="817562" y="295275"/>
            <a:ext cx="778986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Registro de Insumos Agropecuarios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62" name="Google Shape;262;p32"/>
          <p:cNvSpPr txBox="1"/>
          <p:nvPr/>
        </p:nvSpPr>
        <p:spPr>
          <a:xfrm>
            <a:off x="601662" y="597217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2"/>
          <p:cNvSpPr txBox="1"/>
          <p:nvPr/>
        </p:nvSpPr>
        <p:spPr>
          <a:xfrm>
            <a:off x="4772025" y="3557587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2"/>
          <p:cNvSpPr txBox="1"/>
          <p:nvPr/>
        </p:nvSpPr>
        <p:spPr>
          <a:xfrm>
            <a:off x="13388975" y="359727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2044" y="2067519"/>
            <a:ext cx="4559723" cy="342264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6" name="Google Shape;266;p32"/>
          <p:cNvSpPr txBox="1"/>
          <p:nvPr/>
        </p:nvSpPr>
        <p:spPr>
          <a:xfrm>
            <a:off x="817562" y="295275"/>
            <a:ext cx="778986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Registro de Insumos Agropecuarios</a:t>
            </a:r>
            <a:endParaRPr/>
          </a:p>
        </p:txBody>
      </p:sp>
      <p:pic>
        <p:nvPicPr>
          <p:cNvPr id="267" name="Google Shape;26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662" y="1373776"/>
            <a:ext cx="6151562" cy="494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85057" y="5070075"/>
            <a:ext cx="11832772" cy="1624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72" name="Google Shape;272;p33"/>
          <p:cNvSpPr txBox="1"/>
          <p:nvPr/>
        </p:nvSpPr>
        <p:spPr>
          <a:xfrm>
            <a:off x="601662" y="597217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3"/>
          <p:cNvSpPr txBox="1"/>
          <p:nvPr/>
        </p:nvSpPr>
        <p:spPr>
          <a:xfrm>
            <a:off x="7326312" y="2909887"/>
            <a:ext cx="16009937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3"/>
          <p:cNvSpPr txBox="1"/>
          <p:nvPr/>
        </p:nvSpPr>
        <p:spPr>
          <a:xfrm>
            <a:off x="13388975" y="359727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3"/>
          <p:cNvSpPr txBox="1"/>
          <p:nvPr/>
        </p:nvSpPr>
        <p:spPr>
          <a:xfrm>
            <a:off x="817562" y="295275"/>
            <a:ext cx="778986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2046"/>
              </a:buClr>
              <a:buSzPts val="2800"/>
              <a:buFont typeface="Montserrat Medium"/>
              <a:buNone/>
            </a:pPr>
            <a:r>
              <a:rPr lang="en-US" sz="2800" b="1" i="0" u="none">
                <a:solidFill>
                  <a:srgbClr val="1A20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Laboratorios</a:t>
            </a:r>
            <a:endParaRPr/>
          </a:p>
        </p:txBody>
      </p:sp>
      <p:pic>
        <p:nvPicPr>
          <p:cNvPr id="276" name="Google Shape;27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9762" y="981075"/>
            <a:ext cx="7504112" cy="489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3" descr="ISO 17025: Calidad en laboratorios de ensayo y calibración - Susta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5562" y="1460500"/>
            <a:ext cx="3937000" cy="393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3"/>
          <p:cNvSpPr/>
          <p:nvPr/>
        </p:nvSpPr>
        <p:spPr>
          <a:xfrm>
            <a:off x="5370512" y="2195512"/>
            <a:ext cx="1301750" cy="2274887"/>
          </a:xfrm>
          <a:prstGeom prst="chevron">
            <a:avLst>
              <a:gd name="adj" fmla="val 8141"/>
            </a:avLst>
          </a:prstGeom>
          <a:solidFill>
            <a:srgbClr val="B0BCD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3"/>
          <p:cNvSpPr/>
          <p:nvPr/>
        </p:nvSpPr>
        <p:spPr>
          <a:xfrm>
            <a:off x="6181725" y="2195512"/>
            <a:ext cx="1300162" cy="2274887"/>
          </a:xfrm>
          <a:prstGeom prst="chevron">
            <a:avLst>
              <a:gd name="adj" fmla="val 8141"/>
            </a:avLst>
          </a:prstGeom>
          <a:solidFill>
            <a:srgbClr val="B0BCD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313</Words>
  <Application>Microsoft Office PowerPoint</Application>
  <PresentationFormat>Panorámica</PresentationFormat>
  <Paragraphs>69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9</vt:i4>
      </vt:variant>
      <vt:variant>
        <vt:lpstr>Títulos de diapositiva</vt:lpstr>
      </vt:variant>
      <vt:variant>
        <vt:i4>17</vt:i4>
      </vt:variant>
    </vt:vector>
  </HeadingPairs>
  <TitlesOfParts>
    <vt:vector size="29" baseType="lpstr">
      <vt:lpstr>Arial</vt:lpstr>
      <vt:lpstr>Montserrat Medium</vt:lpstr>
      <vt:lpstr>Calibri</vt:lpstr>
      <vt:lpstr>1_Tema de Office</vt:lpstr>
      <vt:lpstr>2_Tema de Office</vt:lpstr>
      <vt:lpstr>Tema de Office</vt:lpstr>
      <vt:lpstr>3_Tema de Office</vt:lpstr>
      <vt:lpstr>4_Tema de Office</vt:lpstr>
      <vt:lpstr>5_Tema de Office</vt:lpstr>
      <vt:lpstr>6_Tema de Office</vt:lpstr>
      <vt:lpstr>7_Tema de Office</vt:lpstr>
      <vt:lpstr>8_Tema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LILIANA PATRICIA CALDERON TOAQUIZA</dc:creator>
  <cp:lastModifiedBy>LILIANA PATRICIA CALDERON TOAQUIZA</cp:lastModifiedBy>
  <cp:revision>13</cp:revision>
  <dcterms:modified xsi:type="dcterms:W3CDTF">2022-03-10T21:18:27Z</dcterms:modified>
</cp:coreProperties>
</file>