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1" r:id="rId4"/>
    <p:sldId id="262" r:id="rId5"/>
    <p:sldId id="263" r:id="rId6"/>
    <p:sldId id="264" r:id="rId7"/>
    <p:sldId id="270" r:id="rId8"/>
    <p:sldId id="271" r:id="rId9"/>
    <p:sldId id="272" r:id="rId10"/>
    <p:sldId id="266" r:id="rId11"/>
    <p:sldId id="273" r:id="rId12"/>
    <p:sldId id="267" r:id="rId13"/>
    <p:sldId id="268" r:id="rId14"/>
    <p:sldId id="274" r:id="rId15"/>
    <p:sldId id="269" r:id="rId16"/>
    <p:sldId id="275" r:id="rId17"/>
    <p:sldId id="260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0" d="100"/>
          <a:sy n="80" d="100"/>
        </p:scale>
        <p:origin x="13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48BF3-80F2-4D8D-A62E-1F9DD36E4042}" type="doc">
      <dgm:prSet loTypeId="urn:microsoft.com/office/officeart/2005/8/layout/hList6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12EBE738-CD1F-4F6E-820C-2863855FF8D3}">
      <dgm:prSet phldrT="[Texto]" custT="1"/>
      <dgm:spPr/>
      <dgm:t>
        <a:bodyPr/>
        <a:lstStyle/>
        <a:p>
          <a:pPr algn="just"/>
          <a:r>
            <a:rPr lang="es-ES" sz="1400" b="1" dirty="0">
              <a:latin typeface="+mn-lt"/>
            </a:rPr>
            <a:t>Gestionar estratégicamente los procesos de regulación, control y certificación en temas de Sanidad Animal, con la finalidad de incrementar los niveles zoosanitarios para garantizar la soberanía alimentaria del país y el mejoramiento de los flujos comerciales pecuarios.</a:t>
          </a:r>
        </a:p>
      </dgm:t>
    </dgm:pt>
    <dgm:pt modelId="{2E64B737-1941-4A08-B429-1E21E12C3D88}" type="parTrans" cxnId="{22B38789-BC08-4021-A2CD-DC941516073E}">
      <dgm:prSet/>
      <dgm:spPr/>
      <dgm:t>
        <a:bodyPr/>
        <a:lstStyle/>
        <a:p>
          <a:endParaRPr lang="es-ES"/>
        </a:p>
      </dgm:t>
    </dgm:pt>
    <dgm:pt modelId="{86E7AF22-F807-4086-AC9C-B321DF0F8694}" type="sibTrans" cxnId="{22B38789-BC08-4021-A2CD-DC941516073E}">
      <dgm:prSet/>
      <dgm:spPr/>
      <dgm:t>
        <a:bodyPr/>
        <a:lstStyle/>
        <a:p>
          <a:endParaRPr lang="es-ES"/>
        </a:p>
      </dgm:t>
    </dgm:pt>
    <dgm:pt modelId="{8DD1BF98-CF81-471C-BB45-2AF3AE72B916}">
      <dgm:prSet phldrT="[Texto]" custT="1"/>
      <dgm:spPr/>
      <dgm:t>
        <a:bodyPr/>
        <a:lstStyle/>
        <a:p>
          <a:pPr algn="just"/>
          <a:r>
            <a:rPr lang="es-ES" sz="1400" b="1" dirty="0">
              <a:latin typeface="+mn-lt"/>
            </a:rPr>
            <a:t>Mantener y/o mejorar el estatus fitosanitario del país, mediante el conocimiento, la prevención de ingreso y el apoyo al manejo de plagas,  así como contribuir a la producción de plantas y productos vegetales en condiciones fitosanitarias, según las exigencias del mercado nacional e internacional.</a:t>
          </a:r>
        </a:p>
      </dgm:t>
    </dgm:pt>
    <dgm:pt modelId="{EFEA6989-15C1-4476-8768-07ACF8BD74D3}" type="parTrans" cxnId="{D3DFB55B-4482-47D8-B874-8E7DF1F1FC76}">
      <dgm:prSet/>
      <dgm:spPr/>
      <dgm:t>
        <a:bodyPr/>
        <a:lstStyle/>
        <a:p>
          <a:endParaRPr lang="es-ES"/>
        </a:p>
      </dgm:t>
    </dgm:pt>
    <dgm:pt modelId="{A3416AC3-066F-4A41-A5E5-7B7990D478E7}" type="sibTrans" cxnId="{D3DFB55B-4482-47D8-B874-8E7DF1F1FC76}">
      <dgm:prSet/>
      <dgm:spPr/>
      <dgm:t>
        <a:bodyPr/>
        <a:lstStyle/>
        <a:p>
          <a:endParaRPr lang="es-ES"/>
        </a:p>
      </dgm:t>
    </dgm:pt>
    <dgm:pt modelId="{59BFE4FF-5CD8-470E-BEB4-0F6984CA676A}">
      <dgm:prSet phldrT="[Texto]" custT="1"/>
      <dgm:spPr/>
      <dgm:t>
        <a:bodyPr/>
        <a:lstStyle/>
        <a:p>
          <a:pPr algn="just"/>
          <a:r>
            <a:rPr lang="es-EC" sz="1400" b="1" dirty="0">
              <a:latin typeface="+mn-lt"/>
            </a:rPr>
            <a:t>Garantizar la calidad de los alimentos en su fase primaria de producción, a través de la implementación de Buenas Prácticas de producción y control de contaminantes en productos agropecuarios para asegurar la soberanía alimentaria del país.</a:t>
          </a:r>
          <a:endParaRPr lang="es-ES" sz="1400" b="1" dirty="0">
            <a:latin typeface="+mn-lt"/>
          </a:endParaRPr>
        </a:p>
      </dgm:t>
    </dgm:pt>
    <dgm:pt modelId="{79297011-6948-4CBB-8664-47CAF8053438}" type="parTrans" cxnId="{79EC0302-F819-42DC-8001-F1F61C16C362}">
      <dgm:prSet/>
      <dgm:spPr/>
      <dgm:t>
        <a:bodyPr/>
        <a:lstStyle/>
        <a:p>
          <a:endParaRPr lang="es-ES"/>
        </a:p>
      </dgm:t>
    </dgm:pt>
    <dgm:pt modelId="{CF317875-0FBE-47B0-8ED0-56ECF520424A}" type="sibTrans" cxnId="{79EC0302-F819-42DC-8001-F1F61C16C362}">
      <dgm:prSet/>
      <dgm:spPr/>
      <dgm:t>
        <a:bodyPr/>
        <a:lstStyle/>
        <a:p>
          <a:endParaRPr lang="es-ES"/>
        </a:p>
      </dgm:t>
    </dgm:pt>
    <dgm:pt modelId="{72E8753A-EED9-4031-AFBB-0927C846F1B6}">
      <dgm:prSet phldrT="[Texto]" custT="1"/>
      <dgm:spPr/>
      <dgm:t>
        <a:bodyPr/>
        <a:lstStyle/>
        <a:p>
          <a:pPr algn="just"/>
          <a:r>
            <a:rPr lang="es-EC" sz="14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Gestionar estratégicamente el proceso de análisis y diagnóstico de muestras para la detección oportuna de enfermedades veterinarias, plagas y contaminantes en productos agropecuarios, además de verificar la calidad de sus insumos.</a:t>
          </a:r>
          <a:endParaRPr lang="es-ES" sz="1400" b="1" dirty="0">
            <a:latin typeface="+mn-lt"/>
          </a:endParaRPr>
        </a:p>
      </dgm:t>
    </dgm:pt>
    <dgm:pt modelId="{B0567078-AB14-4C17-B104-ABC7871871B9}" type="parTrans" cxnId="{650FEBE3-B8E5-471E-9B0E-99B610654B66}">
      <dgm:prSet/>
      <dgm:spPr/>
      <dgm:t>
        <a:bodyPr/>
        <a:lstStyle/>
        <a:p>
          <a:endParaRPr lang="es-ES"/>
        </a:p>
      </dgm:t>
    </dgm:pt>
    <dgm:pt modelId="{8C13E3D9-E0D6-48A1-9C21-93B5072927A2}" type="sibTrans" cxnId="{650FEBE3-B8E5-471E-9B0E-99B610654B66}">
      <dgm:prSet/>
      <dgm:spPr/>
      <dgm:t>
        <a:bodyPr/>
        <a:lstStyle/>
        <a:p>
          <a:endParaRPr lang="es-ES"/>
        </a:p>
      </dgm:t>
    </dgm:pt>
    <dgm:pt modelId="{7EA8EBF1-A168-463A-BB3E-B19DD866DC7D}">
      <dgm:prSet phldrT="[Texto]" custT="1"/>
      <dgm:spPr/>
      <dgm:t>
        <a:bodyPr/>
        <a:lstStyle/>
        <a:p>
          <a:pPr algn="just"/>
          <a:r>
            <a:rPr lang="es-EC" sz="1400" b="1" dirty="0">
              <a:latin typeface="+mn-lt"/>
            </a:rPr>
            <a:t>Gestionar estratégicamente los procesos de regulación y control inherentes al registro de insumos agropecuarios para garantizar y controlar la eficiencia de los mismos, proveyendo al sector agropecuario insumos de calidad.</a:t>
          </a:r>
          <a:endParaRPr lang="es-ES" sz="1400" b="1" dirty="0">
            <a:latin typeface="+mn-lt"/>
          </a:endParaRPr>
        </a:p>
      </dgm:t>
    </dgm:pt>
    <dgm:pt modelId="{318DC994-64BE-449C-80F5-654419EDD7FA}" type="parTrans" cxnId="{03981F45-87FF-4A2E-8EFA-0840863689BC}">
      <dgm:prSet/>
      <dgm:spPr/>
      <dgm:t>
        <a:bodyPr/>
        <a:lstStyle/>
        <a:p>
          <a:endParaRPr lang="es-ES"/>
        </a:p>
      </dgm:t>
    </dgm:pt>
    <dgm:pt modelId="{FE9BAAC9-487B-462A-BC7E-68B71AAEBCD8}" type="sibTrans" cxnId="{03981F45-87FF-4A2E-8EFA-0840863689BC}">
      <dgm:prSet/>
      <dgm:spPr/>
      <dgm:t>
        <a:bodyPr/>
        <a:lstStyle/>
        <a:p>
          <a:endParaRPr lang="es-ES"/>
        </a:p>
      </dgm:t>
    </dgm:pt>
    <dgm:pt modelId="{37E4C331-A7B7-4731-B3CA-F1ABA58D5309}" type="pres">
      <dgm:prSet presAssocID="{CC448BF3-80F2-4D8D-A62E-1F9DD36E4042}" presName="Name0" presStyleCnt="0">
        <dgm:presLayoutVars>
          <dgm:dir/>
          <dgm:resizeHandles val="exact"/>
        </dgm:presLayoutVars>
      </dgm:prSet>
      <dgm:spPr/>
    </dgm:pt>
    <dgm:pt modelId="{5CC16915-DD01-4E75-8E1A-134889C4A885}" type="pres">
      <dgm:prSet presAssocID="{12EBE738-CD1F-4F6E-820C-2863855FF8D3}" presName="node" presStyleLbl="node1" presStyleIdx="0" presStyleCnt="5">
        <dgm:presLayoutVars>
          <dgm:bulletEnabled val="1"/>
        </dgm:presLayoutVars>
      </dgm:prSet>
      <dgm:spPr/>
    </dgm:pt>
    <dgm:pt modelId="{B7A17E7B-ECBA-48EA-9EB2-26452182A8E6}" type="pres">
      <dgm:prSet presAssocID="{86E7AF22-F807-4086-AC9C-B321DF0F8694}" presName="sibTrans" presStyleCnt="0"/>
      <dgm:spPr/>
    </dgm:pt>
    <dgm:pt modelId="{6F06259C-109A-47F4-8CEE-5A19B568D2D3}" type="pres">
      <dgm:prSet presAssocID="{8DD1BF98-CF81-471C-BB45-2AF3AE72B916}" presName="node" presStyleLbl="node1" presStyleIdx="1" presStyleCnt="5">
        <dgm:presLayoutVars>
          <dgm:bulletEnabled val="1"/>
        </dgm:presLayoutVars>
      </dgm:prSet>
      <dgm:spPr/>
    </dgm:pt>
    <dgm:pt modelId="{16885B64-D4F5-41B7-9C95-A7A0E8DA457C}" type="pres">
      <dgm:prSet presAssocID="{A3416AC3-066F-4A41-A5E5-7B7990D478E7}" presName="sibTrans" presStyleCnt="0"/>
      <dgm:spPr/>
    </dgm:pt>
    <dgm:pt modelId="{867A6499-46DF-41D5-A599-96F8076DFE41}" type="pres">
      <dgm:prSet presAssocID="{59BFE4FF-5CD8-470E-BEB4-0F6984CA676A}" presName="node" presStyleLbl="node1" presStyleIdx="2" presStyleCnt="5" custLinFactNeighborX="1">
        <dgm:presLayoutVars>
          <dgm:bulletEnabled val="1"/>
        </dgm:presLayoutVars>
      </dgm:prSet>
      <dgm:spPr/>
    </dgm:pt>
    <dgm:pt modelId="{525728DA-C84A-4B84-A118-AE71426E755C}" type="pres">
      <dgm:prSet presAssocID="{CF317875-0FBE-47B0-8ED0-56ECF520424A}" presName="sibTrans" presStyleCnt="0"/>
      <dgm:spPr/>
    </dgm:pt>
    <dgm:pt modelId="{16C234EB-93B1-4DC8-A9E5-F8FD4EF40311}" type="pres">
      <dgm:prSet presAssocID="{7EA8EBF1-A168-463A-BB3E-B19DD866DC7D}" presName="node" presStyleLbl="node1" presStyleIdx="3" presStyleCnt="5">
        <dgm:presLayoutVars>
          <dgm:bulletEnabled val="1"/>
        </dgm:presLayoutVars>
      </dgm:prSet>
      <dgm:spPr/>
    </dgm:pt>
    <dgm:pt modelId="{0B252EFC-A057-42CC-8393-B5E989FDA1B3}" type="pres">
      <dgm:prSet presAssocID="{FE9BAAC9-487B-462A-BC7E-68B71AAEBCD8}" presName="sibTrans" presStyleCnt="0"/>
      <dgm:spPr/>
    </dgm:pt>
    <dgm:pt modelId="{325FE0CE-2AA2-4C64-9B01-0BBD1DEF831B}" type="pres">
      <dgm:prSet presAssocID="{72E8753A-EED9-4031-AFBB-0927C846F1B6}" presName="node" presStyleLbl="node1" presStyleIdx="4" presStyleCnt="5">
        <dgm:presLayoutVars>
          <dgm:bulletEnabled val="1"/>
        </dgm:presLayoutVars>
      </dgm:prSet>
      <dgm:spPr/>
    </dgm:pt>
  </dgm:ptLst>
  <dgm:cxnLst>
    <dgm:cxn modelId="{79EC0302-F819-42DC-8001-F1F61C16C362}" srcId="{CC448BF3-80F2-4D8D-A62E-1F9DD36E4042}" destId="{59BFE4FF-5CD8-470E-BEB4-0F6984CA676A}" srcOrd="2" destOrd="0" parTransId="{79297011-6948-4CBB-8664-47CAF8053438}" sibTransId="{CF317875-0FBE-47B0-8ED0-56ECF520424A}"/>
    <dgm:cxn modelId="{5044B106-E714-40B9-98A0-C4522510F5AD}" type="presOf" srcId="{72E8753A-EED9-4031-AFBB-0927C846F1B6}" destId="{325FE0CE-2AA2-4C64-9B01-0BBD1DEF831B}" srcOrd="0" destOrd="0" presId="urn:microsoft.com/office/officeart/2005/8/layout/hList6"/>
    <dgm:cxn modelId="{6E714D34-FD56-4022-AAA3-91622807F913}" type="presOf" srcId="{CC448BF3-80F2-4D8D-A62E-1F9DD36E4042}" destId="{37E4C331-A7B7-4731-B3CA-F1ABA58D5309}" srcOrd="0" destOrd="0" presId="urn:microsoft.com/office/officeart/2005/8/layout/hList6"/>
    <dgm:cxn modelId="{33F0E538-8B27-4406-843D-65FAE89FC7DB}" type="presOf" srcId="{59BFE4FF-5CD8-470E-BEB4-0F6984CA676A}" destId="{867A6499-46DF-41D5-A599-96F8076DFE41}" srcOrd="0" destOrd="0" presId="urn:microsoft.com/office/officeart/2005/8/layout/hList6"/>
    <dgm:cxn modelId="{D3DFB55B-4482-47D8-B874-8E7DF1F1FC76}" srcId="{CC448BF3-80F2-4D8D-A62E-1F9DD36E4042}" destId="{8DD1BF98-CF81-471C-BB45-2AF3AE72B916}" srcOrd="1" destOrd="0" parTransId="{EFEA6989-15C1-4476-8768-07ACF8BD74D3}" sibTransId="{A3416AC3-066F-4A41-A5E5-7B7990D478E7}"/>
    <dgm:cxn modelId="{B2781B42-71B7-4115-A477-A06D1F5CA6C3}" type="presOf" srcId="{12EBE738-CD1F-4F6E-820C-2863855FF8D3}" destId="{5CC16915-DD01-4E75-8E1A-134889C4A885}" srcOrd="0" destOrd="0" presId="urn:microsoft.com/office/officeart/2005/8/layout/hList6"/>
    <dgm:cxn modelId="{03981F45-87FF-4A2E-8EFA-0840863689BC}" srcId="{CC448BF3-80F2-4D8D-A62E-1F9DD36E4042}" destId="{7EA8EBF1-A168-463A-BB3E-B19DD866DC7D}" srcOrd="3" destOrd="0" parTransId="{318DC994-64BE-449C-80F5-654419EDD7FA}" sibTransId="{FE9BAAC9-487B-462A-BC7E-68B71AAEBCD8}"/>
    <dgm:cxn modelId="{22B38789-BC08-4021-A2CD-DC941516073E}" srcId="{CC448BF3-80F2-4D8D-A62E-1F9DD36E4042}" destId="{12EBE738-CD1F-4F6E-820C-2863855FF8D3}" srcOrd="0" destOrd="0" parTransId="{2E64B737-1941-4A08-B429-1E21E12C3D88}" sibTransId="{86E7AF22-F807-4086-AC9C-B321DF0F8694}"/>
    <dgm:cxn modelId="{E31A63A0-328A-46D5-B81B-0566B1886D97}" type="presOf" srcId="{8DD1BF98-CF81-471C-BB45-2AF3AE72B916}" destId="{6F06259C-109A-47F4-8CEE-5A19B568D2D3}" srcOrd="0" destOrd="0" presId="urn:microsoft.com/office/officeart/2005/8/layout/hList6"/>
    <dgm:cxn modelId="{650FEBE3-B8E5-471E-9B0E-99B610654B66}" srcId="{CC448BF3-80F2-4D8D-A62E-1F9DD36E4042}" destId="{72E8753A-EED9-4031-AFBB-0927C846F1B6}" srcOrd="4" destOrd="0" parTransId="{B0567078-AB14-4C17-B104-ABC7871871B9}" sibTransId="{8C13E3D9-E0D6-48A1-9C21-93B5072927A2}"/>
    <dgm:cxn modelId="{815D3DF3-7ED3-4738-8EE2-79F31AB246CE}" type="presOf" srcId="{7EA8EBF1-A168-463A-BB3E-B19DD866DC7D}" destId="{16C234EB-93B1-4DC8-A9E5-F8FD4EF40311}" srcOrd="0" destOrd="0" presId="urn:microsoft.com/office/officeart/2005/8/layout/hList6"/>
    <dgm:cxn modelId="{9BB20767-EC57-43C8-8228-29F1736C8511}" type="presParOf" srcId="{37E4C331-A7B7-4731-B3CA-F1ABA58D5309}" destId="{5CC16915-DD01-4E75-8E1A-134889C4A885}" srcOrd="0" destOrd="0" presId="urn:microsoft.com/office/officeart/2005/8/layout/hList6"/>
    <dgm:cxn modelId="{5361A827-7434-4DBB-928D-255DD6180628}" type="presParOf" srcId="{37E4C331-A7B7-4731-B3CA-F1ABA58D5309}" destId="{B7A17E7B-ECBA-48EA-9EB2-26452182A8E6}" srcOrd="1" destOrd="0" presId="urn:microsoft.com/office/officeart/2005/8/layout/hList6"/>
    <dgm:cxn modelId="{220D0435-3160-44E4-B172-57CCF5761555}" type="presParOf" srcId="{37E4C331-A7B7-4731-B3CA-F1ABA58D5309}" destId="{6F06259C-109A-47F4-8CEE-5A19B568D2D3}" srcOrd="2" destOrd="0" presId="urn:microsoft.com/office/officeart/2005/8/layout/hList6"/>
    <dgm:cxn modelId="{70A4394A-3DDC-4D1A-9854-C5745431C7CE}" type="presParOf" srcId="{37E4C331-A7B7-4731-B3CA-F1ABA58D5309}" destId="{16885B64-D4F5-41B7-9C95-A7A0E8DA457C}" srcOrd="3" destOrd="0" presId="urn:microsoft.com/office/officeart/2005/8/layout/hList6"/>
    <dgm:cxn modelId="{E29CAA66-D4EB-4B60-B0B4-C539C78AFA77}" type="presParOf" srcId="{37E4C331-A7B7-4731-B3CA-F1ABA58D5309}" destId="{867A6499-46DF-41D5-A599-96F8076DFE41}" srcOrd="4" destOrd="0" presId="urn:microsoft.com/office/officeart/2005/8/layout/hList6"/>
    <dgm:cxn modelId="{283EAF75-5D4B-412B-B18E-B7C51A2EFDAC}" type="presParOf" srcId="{37E4C331-A7B7-4731-B3CA-F1ABA58D5309}" destId="{525728DA-C84A-4B84-A118-AE71426E755C}" srcOrd="5" destOrd="0" presId="urn:microsoft.com/office/officeart/2005/8/layout/hList6"/>
    <dgm:cxn modelId="{8CEA431A-BD2E-44A9-8670-00A7D1DE3902}" type="presParOf" srcId="{37E4C331-A7B7-4731-B3CA-F1ABA58D5309}" destId="{16C234EB-93B1-4DC8-A9E5-F8FD4EF40311}" srcOrd="6" destOrd="0" presId="urn:microsoft.com/office/officeart/2005/8/layout/hList6"/>
    <dgm:cxn modelId="{3E696ADF-AECD-47FF-908E-C6EBFDD4745B}" type="presParOf" srcId="{37E4C331-A7B7-4731-B3CA-F1ABA58D5309}" destId="{0B252EFC-A057-42CC-8393-B5E989FDA1B3}" srcOrd="7" destOrd="0" presId="urn:microsoft.com/office/officeart/2005/8/layout/hList6"/>
    <dgm:cxn modelId="{7AAF05DD-4543-49D7-8A9B-877AEB4B47A5}" type="presParOf" srcId="{37E4C331-A7B7-4731-B3CA-F1ABA58D5309}" destId="{325FE0CE-2AA2-4C64-9B01-0BBD1DEF831B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16915-DD01-4E75-8E1A-134889C4A885}">
      <dsp:nvSpPr>
        <dsp:cNvPr id="0" name=""/>
        <dsp:cNvSpPr/>
      </dsp:nvSpPr>
      <dsp:spPr>
        <a:xfrm rot="16200000">
          <a:off x="-1733444" y="1738975"/>
          <a:ext cx="5418667" cy="1940716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+mn-lt"/>
            </a:rPr>
            <a:t>Gestionar estratégicamente los procesos de regulación, control y certificación en temas de Sanidad Animal, con la finalidad de incrementar los niveles zoosanitarios para garantizar la soberanía alimentaria del país y el mejoramiento de los flujos comerciales pecuarios.</a:t>
          </a:r>
        </a:p>
      </dsp:txBody>
      <dsp:txXfrm rot="5400000">
        <a:off x="5531" y="1083733"/>
        <a:ext cx="1940716" cy="3251201"/>
      </dsp:txXfrm>
    </dsp:sp>
    <dsp:sp modelId="{6F06259C-109A-47F4-8CEE-5A19B568D2D3}">
      <dsp:nvSpPr>
        <dsp:cNvPr id="0" name=""/>
        <dsp:cNvSpPr/>
      </dsp:nvSpPr>
      <dsp:spPr>
        <a:xfrm rot="16200000">
          <a:off x="352825" y="1738975"/>
          <a:ext cx="5418667" cy="1940716"/>
        </a:xfrm>
        <a:prstGeom prst="flowChartManualOperation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+mn-lt"/>
            </a:rPr>
            <a:t>Mantener y/o mejorar el estatus fitosanitario del país, mediante el conocimiento, la prevención de ingreso y el apoyo al manejo de plagas,  así como contribuir a la producción de plantas y productos vegetales en condiciones fitosanitarias, según las exigencias del mercado nacional e internacional.</a:t>
          </a:r>
        </a:p>
      </dsp:txBody>
      <dsp:txXfrm rot="5400000">
        <a:off x="2091800" y="1083733"/>
        <a:ext cx="1940716" cy="3251201"/>
      </dsp:txXfrm>
    </dsp:sp>
    <dsp:sp modelId="{867A6499-46DF-41D5-A599-96F8076DFE41}">
      <dsp:nvSpPr>
        <dsp:cNvPr id="0" name=""/>
        <dsp:cNvSpPr/>
      </dsp:nvSpPr>
      <dsp:spPr>
        <a:xfrm rot="16200000">
          <a:off x="2439096" y="1738975"/>
          <a:ext cx="5418667" cy="1940716"/>
        </a:xfrm>
        <a:prstGeom prst="flowChartManualOperation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>
              <a:latin typeface="+mn-lt"/>
            </a:rPr>
            <a:t>Garantizar la calidad de los alimentos en su fase primaria de producción, a través de la implementación de Buenas Prácticas de producción y control de contaminantes en productos agropecuarios para asegurar la soberanía alimentaria del país.</a:t>
          </a:r>
          <a:endParaRPr lang="es-ES" sz="1400" b="1" kern="1200" dirty="0">
            <a:latin typeface="+mn-lt"/>
          </a:endParaRPr>
        </a:p>
      </dsp:txBody>
      <dsp:txXfrm rot="5400000">
        <a:off x="4178071" y="1083733"/>
        <a:ext cx="1940716" cy="3251201"/>
      </dsp:txXfrm>
    </dsp:sp>
    <dsp:sp modelId="{16C234EB-93B1-4DC8-A9E5-F8FD4EF40311}">
      <dsp:nvSpPr>
        <dsp:cNvPr id="0" name=""/>
        <dsp:cNvSpPr/>
      </dsp:nvSpPr>
      <dsp:spPr>
        <a:xfrm rot="16200000">
          <a:off x="4525364" y="1738975"/>
          <a:ext cx="5418667" cy="1940716"/>
        </a:xfrm>
        <a:prstGeom prst="flowChartManualOperation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>
              <a:latin typeface="+mn-lt"/>
            </a:rPr>
            <a:t>Gestionar estratégicamente los procesos de regulación y control inherentes al registro de insumos agropecuarios para garantizar y controlar la eficiencia de los mismos, proveyendo al sector agropecuario insumos de calidad.</a:t>
          </a:r>
          <a:endParaRPr lang="es-ES" sz="1400" b="1" kern="1200" dirty="0">
            <a:latin typeface="+mn-lt"/>
          </a:endParaRPr>
        </a:p>
      </dsp:txBody>
      <dsp:txXfrm rot="5400000">
        <a:off x="6264339" y="1083733"/>
        <a:ext cx="1940716" cy="3251201"/>
      </dsp:txXfrm>
    </dsp:sp>
    <dsp:sp modelId="{325FE0CE-2AA2-4C64-9B01-0BBD1DEF831B}">
      <dsp:nvSpPr>
        <dsp:cNvPr id="0" name=""/>
        <dsp:cNvSpPr/>
      </dsp:nvSpPr>
      <dsp:spPr>
        <a:xfrm rot="16200000">
          <a:off x="6611634" y="1738975"/>
          <a:ext cx="5418667" cy="1940716"/>
        </a:xfrm>
        <a:prstGeom prst="flowChartManualOperati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Gestionar estratégicamente el proceso de análisis y diagnóstico de muestras para la detección oportuna de enfermedades veterinarias, plagas y contaminantes en productos agropecuarios, además de verificar la calidad de sus insumos.</a:t>
          </a:r>
          <a:endParaRPr lang="es-ES" sz="1400" b="1" kern="1200" dirty="0">
            <a:latin typeface="+mn-lt"/>
          </a:endParaRPr>
        </a:p>
      </dsp:txBody>
      <dsp:txXfrm rot="5400000">
        <a:off x="8350609" y="1083733"/>
        <a:ext cx="1940716" cy="325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2A1F9-B8A1-4380-AA43-33A9224DF76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E4705-C5BD-4720-8387-F8719402A6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3881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E4705-C5BD-4720-8387-F8719402A662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01893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E4705-C5BD-4720-8387-F8719402A662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1895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BC5952A-1140-624D-96F2-829C0E6A2CD2}"/>
              </a:ext>
            </a:extLst>
          </p:cNvPr>
          <p:cNvSpPr txBox="1"/>
          <p:nvPr/>
        </p:nvSpPr>
        <p:spPr>
          <a:xfrm>
            <a:off x="5085708" y="474213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1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039B16E-9741-4849-8760-16E14528E148}"/>
              </a:ext>
            </a:extLst>
          </p:cNvPr>
          <p:cNvSpPr txBox="1"/>
          <p:nvPr/>
        </p:nvSpPr>
        <p:spPr>
          <a:xfrm>
            <a:off x="708808" y="2554699"/>
            <a:ext cx="107743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 5</a:t>
            </a: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337476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AGROCALIDAD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EFFA3F66-4A86-4CF9-95F8-730C70B16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58" y="1192868"/>
            <a:ext cx="110728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La Agencia de Regulación y Control Fito y Zoosanitario -AGROCALIDAD-, es la Autoridad Nacional Sanitaria, Fitosanitaria y de Inocuidad de los Alimentos, encargada de la regulación y control sanitario agropecuario, con la finalidad de mantener y mejorar el estatus Fito y zoosanitario; procurar la inocuidad de la producción primaria; apoyar los flujos comerciales y contribuir a la soberanía alimentaria.</a:t>
            </a:r>
            <a:endParaRPr lang="es-ES_tradnl" sz="1400" dirty="0">
              <a:solidFill>
                <a:schemeClr val="tx2">
                  <a:lumMod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A7A760-E829-4D63-956E-0B50A3C7E11C}"/>
              </a:ext>
            </a:extLst>
          </p:cNvPr>
          <p:cNvSpPr txBox="1"/>
          <p:nvPr/>
        </p:nvSpPr>
        <p:spPr>
          <a:xfrm>
            <a:off x="559558" y="2825943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rgbClr val="44546A"/>
                </a:solidFill>
                <a:latin typeface="Montserrat Bold"/>
              </a:rPr>
              <a:t>MISIÓN</a:t>
            </a:r>
            <a:endParaRPr lang="es-EC" sz="2400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823D01-A4CF-4345-AD0F-CA5479F4A267}"/>
              </a:ext>
            </a:extLst>
          </p:cNvPr>
          <p:cNvSpPr txBox="1"/>
          <p:nvPr/>
        </p:nvSpPr>
        <p:spPr>
          <a:xfrm>
            <a:off x="6596396" y="2825942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rgbClr val="44546A"/>
                </a:solidFill>
                <a:latin typeface="Montserrat Bold"/>
              </a:rPr>
              <a:t>VISIÓN</a:t>
            </a:r>
            <a:endParaRPr lang="es-EC" sz="2400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DA7D10E5-1329-48AB-8B25-75AB1BD2E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58" y="3272396"/>
            <a:ext cx="553644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6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 mediante la implementación de planes, programas y proyectos de sanidad y bienestar animal, sanidad vegetal y la inocuidad de los alimentos con el fin de garantizar la calidad e inocuidad de la producción agropecuaria del país.</a:t>
            </a:r>
            <a:endParaRPr lang="es-ES_tradnl" sz="1600" dirty="0">
              <a:solidFill>
                <a:schemeClr val="tx2">
                  <a:lumMod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E46FDC29-8AED-474F-9CFE-6052A456C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96" y="3287607"/>
            <a:ext cx="515488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6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Al 2021 la Agencia de Regulación y Control Fito y Zoosanitario –AGROCALIDAD- será reconocida nacional e internacionalmente por su alto grado de eficiencia en su gestión y entrega de servicios ágiles, transparentes y oportunos, que garanticen la calidad e inocuidad de los productos primarios del país, contribuyendo al incremento sostenido de la productividad y competitividad del sector agropecuario</a:t>
            </a:r>
            <a:r>
              <a:rPr lang="es-EC" sz="1600" dirty="0">
                <a:latin typeface="+mn-lt"/>
              </a:rPr>
              <a:t>.</a:t>
            </a:r>
            <a:endParaRPr lang="es-ES_tradnl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5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B5A49FB-F67C-46AA-B5FF-AE043D19F56C}"/>
              </a:ext>
            </a:extLst>
          </p:cNvPr>
          <p:cNvSpPr txBox="1"/>
          <p:nvPr/>
        </p:nvSpPr>
        <p:spPr>
          <a:xfrm>
            <a:off x="8033407" y="2511702"/>
            <a:ext cx="3691868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Tipo B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Santa Elena</a:t>
            </a: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Ing. Joffre de la A Salinas joffre.delaa@agrocalidad.gob.ec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1EAB279-E7CD-4C88-AB79-743DF373C785}"/>
              </a:ext>
            </a:extLst>
          </p:cNvPr>
          <p:cNvSpPr txBox="1"/>
          <p:nvPr/>
        </p:nvSpPr>
        <p:spPr>
          <a:xfrm>
            <a:off x="8033406" y="3657681"/>
            <a:ext cx="3582683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Tipo B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Los Ríos</a:t>
            </a: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                                                   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Ing. Luis Ley Arregui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luis.ley@agrocalidad.gob.ec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55812-8BCA-46B6-B534-7F72C12522BD}"/>
              </a:ext>
            </a:extLst>
          </p:cNvPr>
          <p:cNvSpPr txBox="1"/>
          <p:nvPr/>
        </p:nvSpPr>
        <p:spPr>
          <a:xfrm>
            <a:off x="8033406" y="4910858"/>
            <a:ext cx="4049410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Jefatura de Sanidad Agropecuaria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Bolívar</a:t>
            </a:r>
            <a:endParaRPr lang="es-EC" sz="1505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Dr. Segundo </a:t>
            </a:r>
            <a:r>
              <a:rPr lang="es-EC" sz="150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Mazabanda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Bayas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segundo.mazabanda@agrocalidad.gob.ec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D7C052-3EF7-4388-BCEE-7B53C0FB173E}"/>
              </a:ext>
            </a:extLst>
          </p:cNvPr>
          <p:cNvSpPr txBox="1"/>
          <p:nvPr/>
        </p:nvSpPr>
        <p:spPr>
          <a:xfrm>
            <a:off x="7216115" y="1094105"/>
            <a:ext cx="3617926" cy="106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y Articulación Territorial Tipo A Z5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Guayas</a:t>
            </a:r>
            <a:r>
              <a:rPr lang="es-EC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</a:t>
            </a: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          Mgs. Allan Sotomayor Marín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allan.sotomayor@agrocalidad.gob.ec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6771447-4619-4541-8EC3-F122A305B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010" y="799531"/>
            <a:ext cx="4887639" cy="5258937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31C438C7-9B41-4F6A-A2D7-246F379DE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0097" y="2255868"/>
            <a:ext cx="1176047" cy="1099468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B89C6EA1-7EC1-426D-940F-7FD5457F60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43324" y="3540173"/>
            <a:ext cx="1186987" cy="1099468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F62ACEE9-2933-40C1-88EA-E7D552B056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61274" y="968192"/>
            <a:ext cx="1280922" cy="1144653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8B6FBD0E-B69F-4018-B91E-6D33B8DBC4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43324" y="4726169"/>
            <a:ext cx="1278833" cy="1149828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6A6F2A2F-8B06-46DC-9955-72CD27880F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19759" y="3428707"/>
            <a:ext cx="393546" cy="351680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085E783-9CFE-4D2B-8EC2-5A7C29DC7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9504" y="3619581"/>
            <a:ext cx="376174" cy="35168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F7A486AC-7BA8-4559-8880-EEADD8F02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40904" y="2343133"/>
            <a:ext cx="363976" cy="33713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96926AC9-A0A2-4582-9EF5-A52C369297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57934" y="2248599"/>
            <a:ext cx="317394" cy="28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88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A7A760-E829-4D63-956E-0B50A3C7E11C}"/>
              </a:ext>
            </a:extLst>
          </p:cNvPr>
          <p:cNvSpPr txBox="1"/>
          <p:nvPr/>
        </p:nvSpPr>
        <p:spPr>
          <a:xfrm>
            <a:off x="358225" y="503850"/>
            <a:ext cx="324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44546A"/>
                </a:solidFill>
                <a:latin typeface="Montserrat Bold"/>
              </a:rPr>
              <a:t>INCLUSIÓN SOCIAL</a:t>
            </a:r>
            <a:endParaRPr lang="es-EC" sz="2800" b="1" dirty="0">
              <a:solidFill>
                <a:srgbClr val="44546A"/>
              </a:solidFill>
              <a:latin typeface="Montserrat Bold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D4C80A5-FD57-402F-BC20-9D8B28B4A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207254"/>
              </p:ext>
            </p:extLst>
          </p:nvPr>
        </p:nvGraphicFramePr>
        <p:xfrm>
          <a:off x="719712" y="1151925"/>
          <a:ext cx="9446972" cy="2311168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389260">
                  <a:extLst>
                    <a:ext uri="{9D8B030D-6E8A-4147-A177-3AD203B41FA5}">
                      <a16:colId xmlns:a16="http://schemas.microsoft.com/office/drawing/2014/main" val="2051933348"/>
                    </a:ext>
                  </a:extLst>
                </a:gridCol>
                <a:gridCol w="1065100">
                  <a:extLst>
                    <a:ext uri="{9D8B030D-6E8A-4147-A177-3AD203B41FA5}">
                      <a16:colId xmlns:a16="http://schemas.microsoft.com/office/drawing/2014/main" val="2120783735"/>
                    </a:ext>
                  </a:extLst>
                </a:gridCol>
                <a:gridCol w="756376">
                  <a:extLst>
                    <a:ext uri="{9D8B030D-6E8A-4147-A177-3AD203B41FA5}">
                      <a16:colId xmlns:a16="http://schemas.microsoft.com/office/drawing/2014/main" val="788800471"/>
                    </a:ext>
                  </a:extLst>
                </a:gridCol>
                <a:gridCol w="1358388">
                  <a:extLst>
                    <a:ext uri="{9D8B030D-6E8A-4147-A177-3AD203B41FA5}">
                      <a16:colId xmlns:a16="http://schemas.microsoft.com/office/drawing/2014/main" val="157810746"/>
                    </a:ext>
                  </a:extLst>
                </a:gridCol>
                <a:gridCol w="756376">
                  <a:extLst>
                    <a:ext uri="{9D8B030D-6E8A-4147-A177-3AD203B41FA5}">
                      <a16:colId xmlns:a16="http://schemas.microsoft.com/office/drawing/2014/main" val="1828180510"/>
                    </a:ext>
                  </a:extLst>
                </a:gridCol>
                <a:gridCol w="1265770">
                  <a:extLst>
                    <a:ext uri="{9D8B030D-6E8A-4147-A177-3AD203B41FA5}">
                      <a16:colId xmlns:a16="http://schemas.microsoft.com/office/drawing/2014/main" val="2249158323"/>
                    </a:ext>
                  </a:extLst>
                </a:gridCol>
                <a:gridCol w="2855702">
                  <a:extLst>
                    <a:ext uri="{9D8B030D-6E8A-4147-A177-3AD203B41FA5}">
                      <a16:colId xmlns:a16="http://schemas.microsoft.com/office/drawing/2014/main" val="2540458774"/>
                    </a:ext>
                  </a:extLst>
                </a:gridCol>
              </a:tblGrid>
              <a:tr h="59333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PROVINCIA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HOMBRES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%H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MUJERES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%M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USUARIOS ATENDIDOS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OFICINAS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9856890"/>
                  </a:ext>
                </a:extLst>
              </a:tr>
              <a:tr h="565078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effectLst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41.994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68,63%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19.193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31,37%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61.187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</a:rPr>
                        <a:t>Oficina Central, Puerto Marítimo, Aeropuerto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8301893"/>
                  </a:ext>
                </a:extLst>
              </a:tr>
              <a:tr h="285364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</a:rPr>
                        <a:t>SANTA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2.670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67,80%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1.268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32,20%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3.938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Oficina en Ballenita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0036653"/>
                  </a:ext>
                </a:extLst>
              </a:tr>
              <a:tr h="285364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9.829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60,22%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6.492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39,78%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16.321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Oficina en Babahoyo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6027549"/>
                  </a:ext>
                </a:extLst>
              </a:tr>
              <a:tr h="285364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4.460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75,48%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1.449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24,52%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5.909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Oficina en Guaranda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7157149"/>
                  </a:ext>
                </a:extLst>
              </a:tr>
              <a:tr h="296666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</a:rPr>
                        <a:t>TOTAL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58.953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68,03%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28.402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31,97%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87.355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ZONA 5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87209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0D48BC95-BA38-4FC1-B08B-84E2BFF86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040" y="3721210"/>
            <a:ext cx="3402355" cy="20158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0A74C1C-5C75-4DC9-84DD-A07D875E0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313" y="3721210"/>
            <a:ext cx="3338361" cy="201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0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A7A760-E829-4D63-956E-0B50A3C7E11C}"/>
              </a:ext>
            </a:extLst>
          </p:cNvPr>
          <p:cNvSpPr txBox="1"/>
          <p:nvPr/>
        </p:nvSpPr>
        <p:spPr>
          <a:xfrm>
            <a:off x="358225" y="503850"/>
            <a:ext cx="3199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44546A"/>
                </a:solidFill>
                <a:latin typeface="Montserrat Bold"/>
              </a:rPr>
              <a:t>ÁREAS TÉCNICAS</a:t>
            </a:r>
            <a:endParaRPr lang="es-EC" sz="2800" b="1" dirty="0">
              <a:solidFill>
                <a:srgbClr val="44546A"/>
              </a:solidFill>
              <a:latin typeface="Montserrat Bold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9E392E9-108F-43AC-93ED-0798C73E7E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781062"/>
              </p:ext>
            </p:extLst>
          </p:nvPr>
        </p:nvGraphicFramePr>
        <p:xfrm>
          <a:off x="747806" y="974659"/>
          <a:ext cx="102968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167662F1-75D9-4BCC-BF63-25EED7892F6C}"/>
              </a:ext>
            </a:extLst>
          </p:cNvPr>
          <p:cNvSpPr txBox="1"/>
          <p:nvPr/>
        </p:nvSpPr>
        <p:spPr>
          <a:xfrm>
            <a:off x="859277" y="1458099"/>
            <a:ext cx="74892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chemeClr val="bg1"/>
                </a:solidFill>
                <a:latin typeface="Montserrat Bold"/>
              </a:rPr>
              <a:t>SA</a:t>
            </a:r>
            <a:endParaRPr lang="es-EC" sz="3600" b="1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D46CC5-2CBD-4C62-B518-2BF2326D5D63}"/>
              </a:ext>
            </a:extLst>
          </p:cNvPr>
          <p:cNvSpPr txBox="1"/>
          <p:nvPr/>
        </p:nvSpPr>
        <p:spPr>
          <a:xfrm>
            <a:off x="2912665" y="1432303"/>
            <a:ext cx="1057755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bg1"/>
                </a:solidFill>
                <a:latin typeface="Montserrat Bold"/>
              </a:rPr>
              <a:t>SV</a:t>
            </a:r>
            <a:endParaRPr lang="es-EC" sz="3600" b="1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A9406F-90DD-489C-8AF2-414B037B4CFF}"/>
              </a:ext>
            </a:extLst>
          </p:cNvPr>
          <p:cNvSpPr txBox="1"/>
          <p:nvPr/>
        </p:nvSpPr>
        <p:spPr>
          <a:xfrm>
            <a:off x="4962901" y="1432303"/>
            <a:ext cx="135367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bg1"/>
                </a:solidFill>
                <a:latin typeface="Montserrat Bold"/>
              </a:rPr>
              <a:t>INO</a:t>
            </a:r>
            <a:endParaRPr lang="es-EC" sz="3600" b="1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A63677E-1F4D-4512-81C9-E54C7C4BDCEA}"/>
              </a:ext>
            </a:extLst>
          </p:cNvPr>
          <p:cNvSpPr txBox="1"/>
          <p:nvPr/>
        </p:nvSpPr>
        <p:spPr>
          <a:xfrm>
            <a:off x="7064417" y="1427320"/>
            <a:ext cx="135367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bg1"/>
                </a:solidFill>
                <a:latin typeface="Montserrat Bold"/>
              </a:rPr>
              <a:t>RIA</a:t>
            </a:r>
            <a:endParaRPr lang="es-EC" sz="3600" b="1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3ECDB71-DD8B-419B-B422-E68B66833717}"/>
              </a:ext>
            </a:extLst>
          </p:cNvPr>
          <p:cNvSpPr txBox="1"/>
          <p:nvPr/>
        </p:nvSpPr>
        <p:spPr>
          <a:xfrm>
            <a:off x="9125825" y="1396543"/>
            <a:ext cx="135367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bg1"/>
                </a:solidFill>
                <a:latin typeface="Montserrat Bold"/>
              </a:rPr>
              <a:t>LAB</a:t>
            </a:r>
            <a:endParaRPr lang="es-EC" sz="3600" b="1" dirty="0">
              <a:solidFill>
                <a:schemeClr val="bg1"/>
              </a:solidFill>
              <a:latin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36841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37958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SANIDAD ANIMAL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CF359EAC-9953-4475-83BA-4813534BC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969728"/>
              </p:ext>
            </p:extLst>
          </p:nvPr>
        </p:nvGraphicFramePr>
        <p:xfrm>
          <a:off x="559557" y="1436079"/>
          <a:ext cx="4953475" cy="1315002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982453">
                  <a:extLst>
                    <a:ext uri="{9D8B030D-6E8A-4147-A177-3AD203B41FA5}">
                      <a16:colId xmlns:a16="http://schemas.microsoft.com/office/drawing/2014/main" val="1493418912"/>
                    </a:ext>
                  </a:extLst>
                </a:gridCol>
                <a:gridCol w="851459">
                  <a:extLst>
                    <a:ext uri="{9D8B030D-6E8A-4147-A177-3AD203B41FA5}">
                      <a16:colId xmlns:a16="http://schemas.microsoft.com/office/drawing/2014/main" val="3546853775"/>
                    </a:ext>
                  </a:extLst>
                </a:gridCol>
                <a:gridCol w="1059014">
                  <a:extLst>
                    <a:ext uri="{9D8B030D-6E8A-4147-A177-3AD203B41FA5}">
                      <a16:colId xmlns:a16="http://schemas.microsoft.com/office/drawing/2014/main" val="208841988"/>
                    </a:ext>
                  </a:extLst>
                </a:gridCol>
                <a:gridCol w="882969">
                  <a:extLst>
                    <a:ext uri="{9D8B030D-6E8A-4147-A177-3AD203B41FA5}">
                      <a16:colId xmlns:a16="http://schemas.microsoft.com/office/drawing/2014/main" val="827576158"/>
                    </a:ext>
                  </a:extLst>
                </a:gridCol>
                <a:gridCol w="1177580">
                  <a:extLst>
                    <a:ext uri="{9D8B030D-6E8A-4147-A177-3AD203B41FA5}">
                      <a16:colId xmlns:a16="http://schemas.microsoft.com/office/drawing/2014/main" val="3889398781"/>
                    </a:ext>
                  </a:extLst>
                </a:gridCol>
              </a:tblGrid>
              <a:tr h="2191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VACUNACIÓN CONTRA FIEBRE AFTOSA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23887"/>
                  </a:ext>
                </a:extLst>
              </a:tr>
              <a:tr h="21916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</a:t>
                      </a:r>
                      <a:endParaRPr lang="es-EC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EJECUTADO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2020%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2019%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3953205"/>
                  </a:ext>
                </a:extLst>
              </a:tr>
              <a:tr h="21916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290.925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103,90%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98,90%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7531323"/>
                  </a:ext>
                </a:extLst>
              </a:tr>
              <a:tr h="21916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88.500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89.692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101,35%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97,90%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541682"/>
                  </a:ext>
                </a:extLst>
              </a:tr>
              <a:tr h="21916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19.000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18.117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95,35%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97,95%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2486708"/>
                  </a:ext>
                </a:extLst>
              </a:tr>
              <a:tr h="21916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149.170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100,11%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92,90%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5207858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8039A65A-8BFD-461C-9A51-42334A1CFB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41612"/>
              </p:ext>
            </p:extLst>
          </p:nvPr>
        </p:nvGraphicFramePr>
        <p:xfrm>
          <a:off x="7184097" y="1302912"/>
          <a:ext cx="4308629" cy="1581336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121066">
                  <a:extLst>
                    <a:ext uri="{9D8B030D-6E8A-4147-A177-3AD203B41FA5}">
                      <a16:colId xmlns:a16="http://schemas.microsoft.com/office/drawing/2014/main" val="3310719656"/>
                    </a:ext>
                  </a:extLst>
                </a:gridCol>
                <a:gridCol w="971590">
                  <a:extLst>
                    <a:ext uri="{9D8B030D-6E8A-4147-A177-3AD203B41FA5}">
                      <a16:colId xmlns:a16="http://schemas.microsoft.com/office/drawing/2014/main" val="433629235"/>
                    </a:ext>
                  </a:extLst>
                </a:gridCol>
                <a:gridCol w="1016433">
                  <a:extLst>
                    <a:ext uri="{9D8B030D-6E8A-4147-A177-3AD203B41FA5}">
                      <a16:colId xmlns:a16="http://schemas.microsoft.com/office/drawing/2014/main" val="2746226429"/>
                    </a:ext>
                  </a:extLst>
                </a:gridCol>
                <a:gridCol w="1199540">
                  <a:extLst>
                    <a:ext uri="{9D8B030D-6E8A-4147-A177-3AD203B41FA5}">
                      <a16:colId xmlns:a16="http://schemas.microsoft.com/office/drawing/2014/main" val="4100348991"/>
                    </a:ext>
                  </a:extLst>
                </a:gridCol>
              </a:tblGrid>
              <a:tr h="26355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VACUNACIÓN CONTRA PESTE PORCINA CLÁSICA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6093"/>
                  </a:ext>
                </a:extLst>
              </a:tr>
              <a:tr h="263556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EJECUTADO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2020%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9903821"/>
                  </a:ext>
                </a:extLst>
              </a:tr>
              <a:tr h="26355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93.447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124,60%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1050806"/>
                  </a:ext>
                </a:extLst>
              </a:tr>
              <a:tr h="26355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Ríos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125,00%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5662230"/>
                  </a:ext>
                </a:extLst>
              </a:tr>
              <a:tr h="26355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16.000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14.883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93,02%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2675085"/>
                  </a:ext>
                </a:extLst>
              </a:tr>
              <a:tr h="26355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Bolívar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78.000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79.834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102,35%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7437884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BA4FA33-867B-41F4-8061-DE45290E5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478066"/>
              </p:ext>
            </p:extLst>
          </p:nvPr>
        </p:nvGraphicFramePr>
        <p:xfrm>
          <a:off x="463567" y="3473960"/>
          <a:ext cx="5013381" cy="2488862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182320">
                  <a:extLst>
                    <a:ext uri="{9D8B030D-6E8A-4147-A177-3AD203B41FA5}">
                      <a16:colId xmlns:a16="http://schemas.microsoft.com/office/drawing/2014/main" val="2622462639"/>
                    </a:ext>
                  </a:extLst>
                </a:gridCol>
                <a:gridCol w="939580">
                  <a:extLst>
                    <a:ext uri="{9D8B030D-6E8A-4147-A177-3AD203B41FA5}">
                      <a16:colId xmlns:a16="http://schemas.microsoft.com/office/drawing/2014/main" val="4170060407"/>
                    </a:ext>
                  </a:extLst>
                </a:gridCol>
                <a:gridCol w="1136822">
                  <a:extLst>
                    <a:ext uri="{9D8B030D-6E8A-4147-A177-3AD203B41FA5}">
                      <a16:colId xmlns:a16="http://schemas.microsoft.com/office/drawing/2014/main" val="1544513920"/>
                    </a:ext>
                  </a:extLst>
                </a:gridCol>
                <a:gridCol w="1754659">
                  <a:extLst>
                    <a:ext uri="{9D8B030D-6E8A-4147-A177-3AD203B41FA5}">
                      <a16:colId xmlns:a16="http://schemas.microsoft.com/office/drawing/2014/main" val="2008933816"/>
                    </a:ext>
                  </a:extLst>
                </a:gridCol>
              </a:tblGrid>
              <a:tr h="52660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PREDIOS LIBRES DE BRUCELOSIS Y TUBERCULOSIS BOVINA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576" marR="108576" marT="54288" marB="54288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72869"/>
                  </a:ext>
                </a:extLst>
              </a:tr>
              <a:tr h="48557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BB. 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TB.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USUARIOS CAPACITADOS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2801404415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14207797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4221451496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2439281805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S.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830908877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19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152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670917568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FB074DE-D87A-4AF5-B003-33814702F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682296"/>
              </p:ext>
            </p:extLst>
          </p:nvPr>
        </p:nvGraphicFramePr>
        <p:xfrm>
          <a:off x="6703188" y="3473960"/>
          <a:ext cx="5171655" cy="2109269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195875">
                  <a:extLst>
                    <a:ext uri="{9D8B030D-6E8A-4147-A177-3AD203B41FA5}">
                      <a16:colId xmlns:a16="http://schemas.microsoft.com/office/drawing/2014/main" val="3786825305"/>
                    </a:ext>
                  </a:extLst>
                </a:gridCol>
                <a:gridCol w="1177756">
                  <a:extLst>
                    <a:ext uri="{9D8B030D-6E8A-4147-A177-3AD203B41FA5}">
                      <a16:colId xmlns:a16="http://schemas.microsoft.com/office/drawing/2014/main" val="413006400"/>
                    </a:ext>
                  </a:extLst>
                </a:gridCol>
                <a:gridCol w="1483574">
                  <a:extLst>
                    <a:ext uri="{9D8B030D-6E8A-4147-A177-3AD203B41FA5}">
                      <a16:colId xmlns:a16="http://schemas.microsoft.com/office/drawing/2014/main" val="194501593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075800881"/>
                    </a:ext>
                  </a:extLst>
                </a:gridCol>
              </a:tblGrid>
              <a:tr h="33792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CONTROL Y PREVENCIÓN DE RABIA BOVINA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84" marR="94284" marT="47142" marB="4714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19749"/>
                  </a:ext>
                </a:extLst>
              </a:tr>
              <a:tr h="52715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OPERATIVOS REALIZADOS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MURCIÉLAGOS HEMATÓFAGOS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OTROS MURCIÉLAGOS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2656898374"/>
                  </a:ext>
                </a:extLst>
              </a:tr>
              <a:tr h="25615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3630479913"/>
                  </a:ext>
                </a:extLst>
              </a:tr>
              <a:tr h="25615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93292712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303721149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S.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36084092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29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231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13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704272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410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37958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SANIDAD ANIMAL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C420CA9-9AF9-41CE-879B-C1A87D8E9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96485"/>
              </p:ext>
            </p:extLst>
          </p:nvPr>
        </p:nvGraphicFramePr>
        <p:xfrm>
          <a:off x="559558" y="1133068"/>
          <a:ext cx="4342622" cy="2380254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352287">
                  <a:extLst>
                    <a:ext uri="{9D8B030D-6E8A-4147-A177-3AD203B41FA5}">
                      <a16:colId xmlns:a16="http://schemas.microsoft.com/office/drawing/2014/main" val="2046349721"/>
                    </a:ext>
                  </a:extLst>
                </a:gridCol>
                <a:gridCol w="1594022">
                  <a:extLst>
                    <a:ext uri="{9D8B030D-6E8A-4147-A177-3AD203B41FA5}">
                      <a16:colId xmlns:a16="http://schemas.microsoft.com/office/drawing/2014/main" val="895657829"/>
                    </a:ext>
                  </a:extLst>
                </a:gridCol>
                <a:gridCol w="1396313">
                  <a:extLst>
                    <a:ext uri="{9D8B030D-6E8A-4147-A177-3AD203B41FA5}">
                      <a16:colId xmlns:a16="http://schemas.microsoft.com/office/drawing/2014/main" val="3261651868"/>
                    </a:ext>
                  </a:extLst>
                </a:gridCol>
              </a:tblGrid>
              <a:tr h="30148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ANEMIA INFECCIOSA EQUINA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822" marR="137822" marT="68911" marB="689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59618"/>
                  </a:ext>
                </a:extLst>
              </a:tr>
              <a:tr h="59342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NOTIFICACIONES ATENDIDAS 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USUARIOS CAPACITADOS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3016068191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3042260215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Los Ríos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965786163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315738791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249718172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4079607722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4CBE072F-F306-44C9-9076-CF5408875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574401"/>
              </p:ext>
            </p:extLst>
          </p:nvPr>
        </p:nvGraphicFramePr>
        <p:xfrm>
          <a:off x="6020656" y="1220953"/>
          <a:ext cx="5682915" cy="2355744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777306">
                  <a:extLst>
                    <a:ext uri="{9D8B030D-6E8A-4147-A177-3AD203B41FA5}">
                      <a16:colId xmlns:a16="http://schemas.microsoft.com/office/drawing/2014/main" val="1206802030"/>
                    </a:ext>
                  </a:extLst>
                </a:gridCol>
                <a:gridCol w="1568616">
                  <a:extLst>
                    <a:ext uri="{9D8B030D-6E8A-4147-A177-3AD203B41FA5}">
                      <a16:colId xmlns:a16="http://schemas.microsoft.com/office/drawing/2014/main" val="3317895893"/>
                    </a:ext>
                  </a:extLst>
                </a:gridCol>
                <a:gridCol w="2336993">
                  <a:extLst>
                    <a:ext uri="{9D8B030D-6E8A-4147-A177-3AD203B41FA5}">
                      <a16:colId xmlns:a16="http://schemas.microsoft.com/office/drawing/2014/main" val="1950741273"/>
                    </a:ext>
                  </a:extLst>
                </a:gridCol>
              </a:tblGrid>
              <a:tr h="42094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APÍCOLA - CONTROL DE VARROOSIS EN COLMENARES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05" marR="142805" marT="71402" marB="7140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51507"/>
                  </a:ext>
                </a:extLst>
              </a:tr>
              <a:tr h="44725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APIARIOS TRATADOS</a:t>
                      </a:r>
                      <a:endParaRPr lang="es-EC" sz="12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USUARIOS CAPACITADOS</a:t>
                      </a:r>
                      <a:endParaRPr lang="es-EC" sz="12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40981951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24841696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Ríos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3618839844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Bolívar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24770064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 Elena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47202493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6543285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992EFBA-8662-496F-ACFA-5991BDDE11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462587"/>
              </p:ext>
            </p:extLst>
          </p:nvPr>
        </p:nvGraphicFramePr>
        <p:xfrm>
          <a:off x="7476778" y="3689664"/>
          <a:ext cx="3539086" cy="523646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711206">
                  <a:extLst>
                    <a:ext uri="{9D8B030D-6E8A-4147-A177-3AD203B41FA5}">
                      <a16:colId xmlns:a16="http://schemas.microsoft.com/office/drawing/2014/main" val="2645175192"/>
                    </a:ext>
                  </a:extLst>
                </a:gridCol>
                <a:gridCol w="1827880">
                  <a:extLst>
                    <a:ext uri="{9D8B030D-6E8A-4147-A177-3AD203B41FA5}">
                      <a16:colId xmlns:a16="http://schemas.microsoft.com/office/drawing/2014/main" val="487006844"/>
                    </a:ext>
                  </a:extLst>
                </a:gridCol>
              </a:tblGrid>
              <a:tr h="300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DECOMISOS EN PUNTO DE CONTROL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98679"/>
                  </a:ext>
                </a:extLst>
              </a:tr>
              <a:tr h="16616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ZONA 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1251,06 KG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0596080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68E7AF97-1097-4FD5-A8FA-79A87C05353B}"/>
              </a:ext>
            </a:extLst>
          </p:cNvPr>
          <p:cNvSpPr txBox="1"/>
          <p:nvPr/>
        </p:nvSpPr>
        <p:spPr>
          <a:xfrm>
            <a:off x="6428262" y="4322115"/>
            <a:ext cx="5275309" cy="161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Información relevante o algún dato que deseen agregar</a:t>
            </a:r>
          </a:p>
          <a:p>
            <a:pPr marL="285750" indent="-285750" algn="just">
              <a:buFont typeface="Wingdings" panose="05000000000000000000" pitchFamily="2" charset="2"/>
              <a:buChar char="q"/>
              <a:defRPr/>
            </a:pPr>
            <a:r>
              <a:rPr lang="es-EC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año 2020 se realizo la exportación de 420 kg de miel de abeja hacia los Estados Unidos de Norte América, contribuyendo con esto  a la matriz productiva del país.</a:t>
            </a:r>
          </a:p>
          <a:p>
            <a:pPr marL="285750" indent="-285750" algn="just">
              <a:buFont typeface="Wingdings" panose="05000000000000000000" pitchFamily="2" charset="2"/>
              <a:buChar char="q"/>
              <a:defRPr/>
            </a:pPr>
            <a:endParaRPr lang="es-EC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  <a:defRPr/>
            </a:pPr>
            <a:r>
              <a:rPr lang="es-EC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jaVu Sans" charset="0"/>
                <a:cs typeface="Arial" panose="020B0604020202020204" pitchFamily="34" charset="0"/>
              </a:rPr>
              <a:t>Disminución de brotes de Peste Porcina Clásica en Los Ríos.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3A99286-EFAC-4EDD-8A94-6FA75752D3EF}"/>
              </a:ext>
            </a:extLst>
          </p:cNvPr>
          <p:cNvSpPr txBox="1"/>
          <p:nvPr/>
        </p:nvSpPr>
        <p:spPr>
          <a:xfrm>
            <a:off x="536488" y="3585260"/>
            <a:ext cx="384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Y VIGILANCIA</a:t>
            </a: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23EF5C35-B9F7-4EAB-B1A7-C2F8033BF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938177"/>
              </p:ext>
            </p:extLst>
          </p:nvPr>
        </p:nvGraphicFramePr>
        <p:xfrm>
          <a:off x="559558" y="4211502"/>
          <a:ext cx="5007543" cy="1760354"/>
        </p:xfrm>
        <a:graphic>
          <a:graphicData uri="http://schemas.openxmlformats.org/drawingml/2006/table">
            <a:tbl>
              <a:tblPr firstRow="1" lastRow="1">
                <a:tableStyleId>{7DF18680-E054-41AD-8BC1-D1AEF772440D}</a:tableStyleId>
              </a:tblPr>
              <a:tblGrid>
                <a:gridCol w="2517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589">
                  <a:extLst>
                    <a:ext uri="{9D8B030D-6E8A-4147-A177-3AD203B41FA5}">
                      <a16:colId xmlns:a16="http://schemas.microsoft.com/office/drawing/2014/main" val="2771680755"/>
                    </a:ext>
                  </a:extLst>
                </a:gridCol>
              </a:tblGrid>
              <a:tr h="219051">
                <a:tc>
                  <a:txBody>
                    <a:bodyPr/>
                    <a:lstStyle/>
                    <a:p>
                      <a:pPr marL="0" marR="0" lvl="0" indent="0" algn="l" defTabSz="18284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ACTIVIDADES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57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Notificaciones atendidas</a:t>
                      </a:r>
                      <a:endParaRPr lang="es-EC" sz="1400" b="1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s-EC" sz="1400" b="0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73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vectores de rabia</a:t>
                      </a:r>
                      <a:endParaRPr lang="es-EC" sz="1400" b="1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63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Inspecciones apícolas</a:t>
                      </a:r>
                      <a:endParaRPr lang="es-EC" sz="1400" b="1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s-EC" sz="1400" b="0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51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Permisos de eventos de concentración animal</a:t>
                      </a:r>
                      <a:endParaRPr lang="es-EC" sz="1400" b="1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s-EC" sz="1400" b="0" i="0" u="none" strike="noStrike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3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26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37958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SANIDAD VEGETAL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37361E5-7BEE-4B51-83D2-2F71C5EA9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95450"/>
              </p:ext>
            </p:extLst>
          </p:nvPr>
        </p:nvGraphicFramePr>
        <p:xfrm>
          <a:off x="742391" y="1110627"/>
          <a:ext cx="4894097" cy="3524666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656796">
                  <a:extLst>
                    <a:ext uri="{9D8B030D-6E8A-4147-A177-3AD203B41FA5}">
                      <a16:colId xmlns:a16="http://schemas.microsoft.com/office/drawing/2014/main" val="647284665"/>
                    </a:ext>
                  </a:extLst>
                </a:gridCol>
                <a:gridCol w="2237301">
                  <a:extLst>
                    <a:ext uri="{9D8B030D-6E8A-4147-A177-3AD203B41FA5}">
                      <a16:colId xmlns:a16="http://schemas.microsoft.com/office/drawing/2014/main" val="209073420"/>
                    </a:ext>
                  </a:extLst>
                </a:gridCol>
              </a:tblGrid>
              <a:tr h="22677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MOSCA DE LA FRUTA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31788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CULTIVOS MONITOREADOS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DE Ha. MONITOREADAS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7981075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Tomate de Árbol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8066716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Café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298,50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3473743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Guayaba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304,60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9143341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Uva de mesa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102,00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9585372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7308018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Pithaya Roja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356,99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6595988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Pitahaya Amarilla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36,39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1696011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7455,73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4060900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Banano (Destino China) 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7305,53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5983306"/>
                  </a:ext>
                </a:extLst>
              </a:tr>
              <a:tr h="6328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Sandía, Ciruelos, Guanábana, Ají, Maracuyá y otros 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597,96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8221909"/>
                  </a:ext>
                </a:extLst>
              </a:tr>
              <a:tr h="218132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16473,70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1556152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D92085F1-0425-4542-BA8C-CEBAF149F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91" y="4916892"/>
            <a:ext cx="1116369" cy="11163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8ED9364-3F14-480F-8A1B-3CEA27382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00104" y="4985283"/>
            <a:ext cx="1085528" cy="9664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0493EE1-618D-452E-BFF4-84D8E7B3B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418" y="4916892"/>
            <a:ext cx="1023256" cy="1010701"/>
          </a:xfrm>
          <a:prstGeom prst="rect">
            <a:avLst/>
          </a:prstGeom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F9BE6CB8-1E34-4095-A186-5E761668E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994051"/>
              </p:ext>
            </p:extLst>
          </p:nvPr>
        </p:nvGraphicFramePr>
        <p:xfrm>
          <a:off x="7148300" y="3622465"/>
          <a:ext cx="4203700" cy="1931670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1394864">
                  <a:extLst>
                    <a:ext uri="{9D8B030D-6E8A-4147-A177-3AD203B41FA5}">
                      <a16:colId xmlns:a16="http://schemas.microsoft.com/office/drawing/2014/main" val="1326394539"/>
                    </a:ext>
                  </a:extLst>
                </a:gridCol>
                <a:gridCol w="1452187">
                  <a:extLst>
                    <a:ext uri="{9D8B030D-6E8A-4147-A177-3AD203B41FA5}">
                      <a16:colId xmlns:a16="http://schemas.microsoft.com/office/drawing/2014/main" val="3442854959"/>
                    </a:ext>
                  </a:extLst>
                </a:gridCol>
                <a:gridCol w="1356649">
                  <a:extLst>
                    <a:ext uri="{9D8B030D-6E8A-4147-A177-3AD203B41FA5}">
                      <a16:colId xmlns:a16="http://schemas.microsoft.com/office/drawing/2014/main" val="1148465826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PREDIOS LIBRES DE MOSCA DE LA FRUTA </a:t>
                      </a:r>
                    </a:p>
                    <a:p>
                      <a:pPr algn="ctr" fontAlgn="ctr"/>
                      <a:r>
                        <a:rPr lang="es-EC" sz="1400" i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Anastrepha</a:t>
                      </a:r>
                      <a:r>
                        <a:rPr lang="es-EC" sz="140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400" i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fraterculus</a:t>
                      </a:r>
                      <a:r>
                        <a:rPr lang="es-EC" sz="140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C" sz="1400" b="1" i="1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590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PROVINCIAS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42897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28483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34089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78943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BOLIVAR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0584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392480"/>
                  </a:ext>
                </a:extLst>
              </a:tr>
            </a:tbl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1079FD4B-D40F-44FE-AD0B-4F4D563314EF}"/>
              </a:ext>
            </a:extLst>
          </p:cNvPr>
          <p:cNvSpPr txBox="1"/>
          <p:nvPr/>
        </p:nvSpPr>
        <p:spPr>
          <a:xfrm>
            <a:off x="6389769" y="1388152"/>
            <a:ext cx="5250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4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TIPOS DE TRAMPAS INSTALADAS</a:t>
            </a:r>
            <a:endParaRPr lang="en-US" altLang="es-EC" sz="24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F2F88BC-62C0-4AD4-997F-2AF1773CA736}"/>
              </a:ext>
            </a:extLst>
          </p:cNvPr>
          <p:cNvSpPr txBox="1"/>
          <p:nvPr/>
        </p:nvSpPr>
        <p:spPr>
          <a:xfrm>
            <a:off x="8156077" y="1846698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AÑO 2019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8A2646E-A742-4AF6-BF81-21A5DFA30E33}"/>
              </a:ext>
            </a:extLst>
          </p:cNvPr>
          <p:cNvSpPr txBox="1"/>
          <p:nvPr/>
        </p:nvSpPr>
        <p:spPr>
          <a:xfrm>
            <a:off x="9607625" y="1855436"/>
            <a:ext cx="1396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AÑO 2020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pic>
        <p:nvPicPr>
          <p:cNvPr id="27" name="Imagen 5">
            <a:extLst>
              <a:ext uri="{FF2B5EF4-FFF2-40B4-BE49-F238E27FC236}">
                <a16:creationId xmlns:a16="http://schemas.microsoft.com/office/drawing/2014/main" id="{7A26986D-B7DB-4BD7-B2D6-18947BA7B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03" y="2328603"/>
            <a:ext cx="71598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n 6">
            <a:extLst>
              <a:ext uri="{FF2B5EF4-FFF2-40B4-BE49-F238E27FC236}">
                <a16:creationId xmlns:a16="http://schemas.microsoft.com/office/drawing/2014/main" id="{901722C4-F46A-403F-808A-C14C4D63A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775" y="2255546"/>
            <a:ext cx="715983" cy="71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82FB7DAE-D6D7-48EE-AEDB-DAD4F6BC8D65}"/>
              </a:ext>
            </a:extLst>
          </p:cNvPr>
          <p:cNvSpPr txBox="1"/>
          <p:nvPr/>
        </p:nvSpPr>
        <p:spPr>
          <a:xfrm>
            <a:off x="6942852" y="2243311"/>
            <a:ext cx="1441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chemeClr val="bg2">
                    <a:lumMod val="50000"/>
                  </a:schemeClr>
                </a:solidFill>
                <a:latin typeface="Arial"/>
                <a:ea typeface="Montserrat Bold"/>
                <a:cs typeface="Arial"/>
                <a:sym typeface="Montserrat Bold"/>
              </a:rPr>
              <a:t>JACKSON</a:t>
            </a:r>
            <a:endParaRPr lang="en-US" altLang="es-EC" sz="2000" b="1" dirty="0">
              <a:solidFill>
                <a:schemeClr val="bg2">
                  <a:lumMod val="50000"/>
                </a:schemeClr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9C65B45-3F64-493A-95AE-EF4217E962E4}"/>
              </a:ext>
            </a:extLst>
          </p:cNvPr>
          <p:cNvSpPr txBox="1"/>
          <p:nvPr/>
        </p:nvSpPr>
        <p:spPr>
          <a:xfrm>
            <a:off x="6986882" y="2615513"/>
            <a:ext cx="1425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chemeClr val="bg2">
                    <a:lumMod val="50000"/>
                  </a:schemeClr>
                </a:solidFill>
                <a:latin typeface="Arial"/>
                <a:ea typeface="Montserrat Bold"/>
                <a:cs typeface="Arial"/>
                <a:sym typeface="Montserrat Bold"/>
              </a:rPr>
              <a:t>MC PHAIL</a:t>
            </a:r>
            <a:endParaRPr lang="en-US" altLang="es-EC" sz="2000" b="1" dirty="0">
              <a:solidFill>
                <a:schemeClr val="bg2">
                  <a:lumMod val="50000"/>
                </a:schemeClr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8CCD41D-96F6-402D-B37A-2B76E28D56EC}"/>
              </a:ext>
            </a:extLst>
          </p:cNvPr>
          <p:cNvSpPr txBox="1"/>
          <p:nvPr/>
        </p:nvSpPr>
        <p:spPr>
          <a:xfrm>
            <a:off x="8612466" y="2227794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s-EC" sz="2000" b="1" dirty="0">
                <a:solidFill>
                  <a:srgbClr val="445469"/>
                </a:solidFill>
                <a:latin typeface="Arial"/>
                <a:cs typeface="Arial"/>
                <a:sym typeface="Montserrat Bold"/>
              </a:rPr>
              <a:t>1731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05E7481-3B5F-4E7B-A241-8C5240A86553}"/>
              </a:ext>
            </a:extLst>
          </p:cNvPr>
          <p:cNvSpPr txBox="1"/>
          <p:nvPr/>
        </p:nvSpPr>
        <p:spPr>
          <a:xfrm>
            <a:off x="10026814" y="2206154"/>
            <a:ext cx="755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1643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EA2FDFB-9B81-4515-85B1-4A00F4F0AC58}"/>
              </a:ext>
            </a:extLst>
          </p:cNvPr>
          <p:cNvSpPr txBox="1"/>
          <p:nvPr/>
        </p:nvSpPr>
        <p:spPr>
          <a:xfrm>
            <a:off x="8597086" y="261127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1931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4ED49BF-AFCC-41BE-A12B-B0C046AE414A}"/>
              </a:ext>
            </a:extLst>
          </p:cNvPr>
          <p:cNvSpPr txBox="1"/>
          <p:nvPr/>
        </p:nvSpPr>
        <p:spPr>
          <a:xfrm>
            <a:off x="10056701" y="262880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C" altLang="en-US" sz="2000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1871</a:t>
            </a:r>
            <a:endParaRPr lang="en-US" altLang="es-EC" sz="2000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064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37958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SANIDAD VEGETAL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C2D2B09-FA32-43F2-96EA-07B98BC4B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68200"/>
              </p:ext>
            </p:extLst>
          </p:nvPr>
        </p:nvGraphicFramePr>
        <p:xfrm>
          <a:off x="832275" y="2621285"/>
          <a:ext cx="4714329" cy="3569235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3041940">
                  <a:extLst>
                    <a:ext uri="{9D8B030D-6E8A-4147-A177-3AD203B41FA5}">
                      <a16:colId xmlns:a16="http://schemas.microsoft.com/office/drawing/2014/main" val="137797936"/>
                    </a:ext>
                  </a:extLst>
                </a:gridCol>
                <a:gridCol w="663078">
                  <a:extLst>
                    <a:ext uri="{9D8B030D-6E8A-4147-A177-3AD203B41FA5}">
                      <a16:colId xmlns:a16="http://schemas.microsoft.com/office/drawing/2014/main" val="3757052401"/>
                    </a:ext>
                  </a:extLst>
                </a:gridCol>
                <a:gridCol w="1009311">
                  <a:extLst>
                    <a:ext uri="{9D8B030D-6E8A-4147-A177-3AD203B41FA5}">
                      <a16:colId xmlns:a16="http://schemas.microsoft.com/office/drawing/2014/main" val="2161749653"/>
                    </a:ext>
                  </a:extLst>
                </a:gridCol>
              </a:tblGrid>
              <a:tr h="2990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CFE  EMITIDOS DE PRODUCTOS EXPORTADOS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09309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PRODUCTO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6661541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Banano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58437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63.664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3811409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Cacao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4.485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1877092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2.378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5150009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Piña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4331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2418698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Balsa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4376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4.140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5515014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Plátano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1975360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Pitahaya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7427936"/>
                  </a:ext>
                </a:extLst>
              </a:tr>
              <a:tr h="681504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Masajeana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Heliconia,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Ginger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s-E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Mango,Café</a:t>
                      </a:r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Arroz, entre otros.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11.505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7956029"/>
                  </a:ext>
                </a:extLst>
              </a:tr>
              <a:tr h="287634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80367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91.938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4206265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75E3DE8C-EEB7-4351-AACE-2016873C9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08239"/>
              </p:ext>
            </p:extLst>
          </p:nvPr>
        </p:nvGraphicFramePr>
        <p:xfrm>
          <a:off x="2017523" y="1138895"/>
          <a:ext cx="8156953" cy="1296252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522220">
                  <a:extLst>
                    <a:ext uri="{9D8B030D-6E8A-4147-A177-3AD203B41FA5}">
                      <a16:colId xmlns:a16="http://schemas.microsoft.com/office/drawing/2014/main" val="2535582369"/>
                    </a:ext>
                  </a:extLst>
                </a:gridCol>
                <a:gridCol w="903823">
                  <a:extLst>
                    <a:ext uri="{9D8B030D-6E8A-4147-A177-3AD203B41FA5}">
                      <a16:colId xmlns:a16="http://schemas.microsoft.com/office/drawing/2014/main" val="1254020637"/>
                    </a:ext>
                  </a:extLst>
                </a:gridCol>
                <a:gridCol w="988541">
                  <a:extLst>
                    <a:ext uri="{9D8B030D-6E8A-4147-A177-3AD203B41FA5}">
                      <a16:colId xmlns:a16="http://schemas.microsoft.com/office/drawing/2014/main" val="2627612271"/>
                    </a:ext>
                  </a:extLst>
                </a:gridCol>
                <a:gridCol w="1025611">
                  <a:extLst>
                    <a:ext uri="{9D8B030D-6E8A-4147-A177-3AD203B41FA5}">
                      <a16:colId xmlns:a16="http://schemas.microsoft.com/office/drawing/2014/main" val="3139830094"/>
                    </a:ext>
                  </a:extLst>
                </a:gridCol>
                <a:gridCol w="803189">
                  <a:extLst>
                    <a:ext uri="{9D8B030D-6E8A-4147-A177-3AD203B41FA5}">
                      <a16:colId xmlns:a16="http://schemas.microsoft.com/office/drawing/2014/main" val="2236165330"/>
                    </a:ext>
                  </a:extLst>
                </a:gridCol>
                <a:gridCol w="1037967">
                  <a:extLst>
                    <a:ext uri="{9D8B030D-6E8A-4147-A177-3AD203B41FA5}">
                      <a16:colId xmlns:a16="http://schemas.microsoft.com/office/drawing/2014/main" val="1121480838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2732141917"/>
                    </a:ext>
                  </a:extLst>
                </a:gridCol>
                <a:gridCol w="936488">
                  <a:extLst>
                    <a:ext uri="{9D8B030D-6E8A-4147-A177-3AD203B41FA5}">
                      <a16:colId xmlns:a16="http://schemas.microsoft.com/office/drawing/2014/main" val="1512943625"/>
                    </a:ext>
                  </a:extLst>
                </a:gridCol>
              </a:tblGrid>
              <a:tr h="21704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MONITOREOS POR CULTIVO REALIZADOS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52522"/>
                  </a:ext>
                </a:extLst>
              </a:tr>
              <a:tr h="2067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ZONA 5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CULTIVOS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2020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extLst>
                  <a:ext uri="{0D108BD9-81ED-4DB2-BD59-A6C34878D82A}">
                    <a16:rowId xmlns:a16="http://schemas.microsoft.com/office/drawing/2014/main" val="1316627436"/>
                  </a:ext>
                </a:extLst>
              </a:tr>
              <a:tr h="20671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ARROZ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MAÍZ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BANANO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PAPA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CACAO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57144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M. Realizados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2321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4424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5202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extLst>
                  <a:ext uri="{0D108BD9-81ED-4DB2-BD59-A6C34878D82A}">
                    <a16:rowId xmlns:a16="http://schemas.microsoft.com/office/drawing/2014/main" val="1609389579"/>
                  </a:ext>
                </a:extLst>
              </a:tr>
              <a:tr h="20671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Ha. Monitoreadas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6569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8936,52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10670,26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237,28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7195,76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33608,82</a:t>
                      </a: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22253,22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extLst>
                  <a:ext uri="{0D108BD9-81ED-4DB2-BD59-A6C34878D82A}">
                    <a16:rowId xmlns:a16="http://schemas.microsoft.com/office/drawing/2014/main" val="3694636809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A2D5AD82-2A56-4877-9425-A92B169FF804}"/>
              </a:ext>
            </a:extLst>
          </p:cNvPr>
          <p:cNvSpPr txBox="1"/>
          <p:nvPr/>
        </p:nvSpPr>
        <p:spPr>
          <a:xfrm>
            <a:off x="6136961" y="2694751"/>
            <a:ext cx="5509607" cy="243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Información relevante o algún dato que deseen agregar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es-EC" altLang="en-US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Open Sans Light"/>
                <a:cs typeface="Arial"/>
              </a:rPr>
              <a:t>Aplicación </a:t>
            </a:r>
            <a:r>
              <a:rPr lang="es-ES_tradnl" altLang="en-US" sz="1600" dirty="0">
                <a:solidFill>
                  <a:srgbClr val="494A48"/>
                </a:solidFill>
                <a:latin typeface="Arial"/>
                <a:ea typeface="Open Sans Light"/>
                <a:cs typeface="Arial"/>
              </a:rPr>
              <a:t>de medidas de bioseguridad en sitios de producción de musáceas.</a:t>
            </a: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 marL="342900" indent="-342900">
              <a:buFont typeface="+mj-lt"/>
              <a:buAutoNum type="arabicParenR"/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Implementación de Plataforma SIZSE para validación de CFE emitido.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Incremento de 61 sitios a 83 sitios de producción de Pitahaya Roja y Amarilla con fines de exportación.</a:t>
            </a: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 marL="342900" indent="-342900">
              <a:buFont typeface="+mj-lt"/>
              <a:buAutoNum type="arabicParenR"/>
              <a:defRPr/>
            </a:pP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 marL="342900" indent="-342900">
              <a:buFont typeface="+mj-lt"/>
              <a:buAutoNum type="arabicParenR"/>
              <a:defRPr/>
            </a:pP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endParaRPr lang="es-EC" sz="1505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D2AE53-E0D6-4E3C-A2CC-9B48C844E56C}"/>
              </a:ext>
            </a:extLst>
          </p:cNvPr>
          <p:cNvSpPr txBox="1"/>
          <p:nvPr/>
        </p:nvSpPr>
        <p:spPr>
          <a:xfrm>
            <a:off x="6020656" y="4493325"/>
            <a:ext cx="5985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s-EC" altLang="en-US" b="1" dirty="0">
                <a:solidFill>
                  <a:srgbClr val="445469"/>
                </a:solidFill>
                <a:latin typeface="Arial"/>
                <a:ea typeface="Montserrat Bold"/>
                <a:cs typeface="Arial"/>
                <a:sym typeface="Montserrat Bold"/>
              </a:rPr>
              <a:t>POS REGISTRO A OPERADORES DE EXPORTACIÓN</a:t>
            </a:r>
            <a:endParaRPr lang="en-US" altLang="es-EC" b="1" dirty="0">
              <a:solidFill>
                <a:srgbClr val="445469"/>
              </a:solidFill>
              <a:latin typeface="Arial"/>
              <a:cs typeface="Arial"/>
              <a:sym typeface="Montserrat Light" panose="00000400000000000000" pitchFamily="50" charset="0"/>
            </a:endParaRPr>
          </a:p>
        </p:txBody>
      </p:sp>
      <p:graphicFrame>
        <p:nvGraphicFramePr>
          <p:cNvPr id="16" name="Group 99">
            <a:extLst>
              <a:ext uri="{FF2B5EF4-FFF2-40B4-BE49-F238E27FC236}">
                <a16:creationId xmlns:a16="http://schemas.microsoft.com/office/drawing/2014/main" id="{ECE7A7AF-59F9-459E-89B2-54495A3E7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18276"/>
              </p:ext>
            </p:extLst>
          </p:nvPr>
        </p:nvGraphicFramePr>
        <p:xfrm>
          <a:off x="6420679" y="4793994"/>
          <a:ext cx="4859337" cy="1015614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315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sym typeface="Arial" pitchFamily="34" charset="0"/>
                        </a:rPr>
                        <a:t>INSPECCIONES REALIZADAS</a:t>
                      </a:r>
                      <a:endParaRPr kumimoji="0" lang="es-EC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46798" marR="46798" marT="23399" marB="23399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sym typeface="Arial" pitchFamily="34" charset="0"/>
                        </a:rPr>
                        <a:t>2019</a:t>
                      </a:r>
                      <a:endParaRPr kumimoji="0" lang="es-EC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sym typeface="Arial" pitchFamily="34" charset="0"/>
                        </a:rPr>
                        <a:t>2020</a:t>
                      </a:r>
                      <a:endParaRPr kumimoji="0" lang="es-EC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40">
                <a:tc>
                  <a:txBody>
                    <a:bodyPr/>
                    <a:lstStyle/>
                    <a:p>
                      <a:pPr marL="0" marR="0" lvl="0" indent="0" algn="l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400" b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sym typeface="Arial" pitchFamily="34" charset="0"/>
                        </a:rPr>
                        <a:t>Habilitados</a:t>
                      </a:r>
                      <a:endParaRPr kumimoji="0" lang="es-EC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sym typeface="Arial" pitchFamily="34" charset="0"/>
                        </a:rPr>
                        <a:t>980</a:t>
                      </a:r>
                      <a:endParaRPr kumimoji="0" lang="es-EC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Montserrat Light" pitchFamily="2" charset="0"/>
                          <a:cs typeface="Arial" panose="020B0604020202020204" pitchFamily="34" charset="0"/>
                          <a:sym typeface="Arial" pitchFamily="34" charset="0"/>
                        </a:rPr>
                        <a:t>1492</a:t>
                      </a:r>
                    </a:p>
                  </a:txBody>
                  <a:tcPr marL="13205" marR="13205" marT="13204" marB="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594">
                <a:tc>
                  <a:txBody>
                    <a:bodyPr/>
                    <a:lstStyle/>
                    <a:p>
                      <a:pPr marL="0" marR="0" lvl="0" indent="0" algn="l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400" b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sym typeface="Arial" pitchFamily="34" charset="0"/>
                        </a:rPr>
                        <a:t>No Habilitados</a:t>
                      </a:r>
                      <a:endParaRPr kumimoji="0" lang="es-EC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sym typeface="Arial" pitchFamily="34" charset="0"/>
                        </a:rPr>
                        <a:t>298</a:t>
                      </a:r>
                      <a:endParaRPr kumimoji="0" lang="es-EC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Montserrat Light" pitchFamily="2" charset="0"/>
                          <a:cs typeface="Arial" panose="020B0604020202020204" pitchFamily="34" charset="0"/>
                          <a:sym typeface="Arial" pitchFamily="34" charset="0"/>
                        </a:rPr>
                        <a:t>383</a:t>
                      </a:r>
                    </a:p>
                  </a:txBody>
                  <a:tcPr marL="13205" marR="13205" marT="13204" marB="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52">
                <a:tc>
                  <a:txBody>
                    <a:bodyPr/>
                    <a:lstStyle/>
                    <a:p>
                      <a:pPr marL="0" marR="0" lvl="0" indent="0" algn="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TOTAL</a:t>
                      </a:r>
                      <a:endParaRPr kumimoji="0" lang="es-EC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Montserrat Light" pitchFamily="2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1278</a:t>
                      </a:r>
                      <a:endParaRPr kumimoji="0" lang="es-EC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ontserrat Light" pitchFamily="2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13205" marR="13205" marT="13204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1827213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C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Light" pitchFamily="2" charset="0"/>
                          <a:cs typeface="Arial" panose="020B0604020202020204" pitchFamily="34" charset="0"/>
                          <a:sym typeface="Arial" pitchFamily="34" charset="0"/>
                        </a:rPr>
                        <a:t>1875</a:t>
                      </a:r>
                    </a:p>
                  </a:txBody>
                  <a:tcPr marL="13205" marR="13205" marT="13204" marB="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65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6320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INOCUIDAD DE LOS ALIMENTOS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98BE98C-66DF-4F3A-A271-EE214353C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07857"/>
              </p:ext>
            </p:extLst>
          </p:nvPr>
        </p:nvGraphicFramePr>
        <p:xfrm>
          <a:off x="759995" y="1110627"/>
          <a:ext cx="4291161" cy="2171780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094603">
                  <a:extLst>
                    <a:ext uri="{9D8B030D-6E8A-4147-A177-3AD203B41FA5}">
                      <a16:colId xmlns:a16="http://schemas.microsoft.com/office/drawing/2014/main" val="590621002"/>
                    </a:ext>
                  </a:extLst>
                </a:gridCol>
                <a:gridCol w="701973">
                  <a:extLst>
                    <a:ext uri="{9D8B030D-6E8A-4147-A177-3AD203B41FA5}">
                      <a16:colId xmlns:a16="http://schemas.microsoft.com/office/drawing/2014/main" val="2655768887"/>
                    </a:ext>
                  </a:extLst>
                </a:gridCol>
                <a:gridCol w="555233">
                  <a:extLst>
                    <a:ext uri="{9D8B030D-6E8A-4147-A177-3AD203B41FA5}">
                      <a16:colId xmlns:a16="http://schemas.microsoft.com/office/drawing/2014/main" val="2906608009"/>
                    </a:ext>
                  </a:extLst>
                </a:gridCol>
                <a:gridCol w="713872">
                  <a:extLst>
                    <a:ext uri="{9D8B030D-6E8A-4147-A177-3AD203B41FA5}">
                      <a16:colId xmlns:a16="http://schemas.microsoft.com/office/drawing/2014/main" val="1361185415"/>
                    </a:ext>
                  </a:extLst>
                </a:gridCol>
                <a:gridCol w="1225480">
                  <a:extLst>
                    <a:ext uri="{9D8B030D-6E8A-4147-A177-3AD203B41FA5}">
                      <a16:colId xmlns:a16="http://schemas.microsoft.com/office/drawing/2014/main" val="1922686082"/>
                    </a:ext>
                  </a:extLst>
                </a:gridCol>
              </a:tblGrid>
              <a:tr h="4315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CERTIFICADOS EN BUENAS PRÁCTICAS AGROPECUARIAS 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431" marR="114431" marT="57215" marB="57215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60259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BPP</a:t>
                      </a:r>
                      <a:endParaRPr lang="es-EC" sz="14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1690869827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1833878669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4186220905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2468317407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1194449428"/>
                  </a:ext>
                </a:extLst>
              </a:tr>
              <a:tr h="238398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20" marR="11920" marT="11920" marB="0" anchor="ctr"/>
                </a:tc>
                <a:extLst>
                  <a:ext uri="{0D108BD9-81ED-4DB2-BD59-A6C34878D82A}">
                    <a16:rowId xmlns:a16="http://schemas.microsoft.com/office/drawing/2014/main" val="40421387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F6A167CA-A627-4F30-96D3-2248AA582268}"/>
              </a:ext>
            </a:extLst>
          </p:cNvPr>
          <p:cNvSpPr txBox="1"/>
          <p:nvPr/>
        </p:nvSpPr>
        <p:spPr>
          <a:xfrm>
            <a:off x="559558" y="5432020"/>
            <a:ext cx="11123105" cy="555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Información relevante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En junio de 2020 se firma un acuerdo interinstitucional con ARCSA para control de la cadena de cárnicos y lácteos.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27A243-E65A-4BD3-AE7B-66966255897A}"/>
              </a:ext>
            </a:extLst>
          </p:cNvPr>
          <p:cNvSpPr txBox="1"/>
          <p:nvPr/>
        </p:nvSpPr>
        <p:spPr>
          <a:xfrm>
            <a:off x="6880194" y="1271734"/>
            <a:ext cx="4050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altLang="es-EC" sz="2400" b="1" dirty="0">
                <a:solidFill>
                  <a:schemeClr val="tx2"/>
                </a:solidFill>
                <a:latin typeface="Arial"/>
                <a:ea typeface="Montserrat Bold"/>
                <a:cs typeface="Arial"/>
              </a:rPr>
              <a:t>GESTIÓN DE ORGÁNICOS</a:t>
            </a:r>
          </a:p>
        </p:txBody>
      </p:sp>
      <p:graphicFrame>
        <p:nvGraphicFramePr>
          <p:cNvPr id="12" name="8 Marcador de contenido">
            <a:extLst>
              <a:ext uri="{FF2B5EF4-FFF2-40B4-BE49-F238E27FC236}">
                <a16:creationId xmlns:a16="http://schemas.microsoft.com/office/drawing/2014/main" id="{C4E8816D-9E52-42CC-B3C1-A5EDCE4B5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019564"/>
              </p:ext>
            </p:extLst>
          </p:nvPr>
        </p:nvGraphicFramePr>
        <p:xfrm>
          <a:off x="7401554" y="1715699"/>
          <a:ext cx="3126077" cy="12644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6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05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dirty="0"/>
                        <a:t>ATENCIÓN DE REDUCCIÓN DE PERÍODO DE TRANSICIÓN</a:t>
                      </a:r>
                      <a:endParaRPr lang="es-EC" sz="1400" dirty="0">
                        <a:latin typeface="Montserrat Light" panose="00000400000000000000" pitchFamily="50" charset="0"/>
                      </a:endParaRPr>
                    </a:p>
                  </a:txBody>
                  <a:tcPr marL="52779" marR="52779" marT="26390" marB="26390"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637">
                <a:tc>
                  <a:txBody>
                    <a:bodyPr/>
                    <a:lstStyle/>
                    <a:p>
                      <a:r>
                        <a:rPr lang="es-EC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Solicitudes ingresadas</a:t>
                      </a:r>
                      <a:endParaRPr lang="es-EC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marL="69256" marR="69256" marT="34622" marB="346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 Light" panose="00000400000000000000" pitchFamily="50" charset="0"/>
                        </a:rPr>
                        <a:t>28</a:t>
                      </a:r>
                    </a:p>
                  </a:txBody>
                  <a:tcPr marL="69256" marR="69256" marT="34622" marB="346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06">
                <a:tc>
                  <a:txBody>
                    <a:bodyPr/>
                    <a:lstStyle/>
                    <a:p>
                      <a:r>
                        <a:rPr lang="es-EC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Solicitudes</a:t>
                      </a:r>
                      <a:r>
                        <a:rPr lang="es-EC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atendidas</a:t>
                      </a:r>
                      <a:endParaRPr lang="es-EC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marL="69256" marR="69256" marT="34622" marB="346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 Light" panose="00000400000000000000" pitchFamily="50" charset="0"/>
                        </a:rPr>
                        <a:t>28</a:t>
                      </a:r>
                    </a:p>
                  </a:txBody>
                  <a:tcPr marL="69256" marR="69256" marT="34622" marB="346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03B2A95-6079-41A2-B3FB-BBA422072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95106"/>
              </p:ext>
            </p:extLst>
          </p:nvPr>
        </p:nvGraphicFramePr>
        <p:xfrm>
          <a:off x="1293249" y="3450707"/>
          <a:ext cx="9605501" cy="1931670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515299">
                  <a:extLst>
                    <a:ext uri="{9D8B030D-6E8A-4147-A177-3AD203B41FA5}">
                      <a16:colId xmlns:a16="http://schemas.microsoft.com/office/drawing/2014/main" val="973739715"/>
                    </a:ext>
                  </a:extLst>
                </a:gridCol>
                <a:gridCol w="1113531">
                  <a:extLst>
                    <a:ext uri="{9D8B030D-6E8A-4147-A177-3AD203B41FA5}">
                      <a16:colId xmlns:a16="http://schemas.microsoft.com/office/drawing/2014/main" val="3149665644"/>
                    </a:ext>
                  </a:extLst>
                </a:gridCol>
                <a:gridCol w="1382533">
                  <a:extLst>
                    <a:ext uri="{9D8B030D-6E8A-4147-A177-3AD203B41FA5}">
                      <a16:colId xmlns:a16="http://schemas.microsoft.com/office/drawing/2014/main" val="2016047667"/>
                    </a:ext>
                  </a:extLst>
                </a:gridCol>
                <a:gridCol w="729670">
                  <a:extLst>
                    <a:ext uri="{9D8B030D-6E8A-4147-A177-3AD203B41FA5}">
                      <a16:colId xmlns:a16="http://schemas.microsoft.com/office/drawing/2014/main" val="435755596"/>
                    </a:ext>
                  </a:extLst>
                </a:gridCol>
                <a:gridCol w="1024099">
                  <a:extLst>
                    <a:ext uri="{9D8B030D-6E8A-4147-A177-3AD203B41FA5}">
                      <a16:colId xmlns:a16="http://schemas.microsoft.com/office/drawing/2014/main" val="2793226480"/>
                    </a:ext>
                  </a:extLst>
                </a:gridCol>
                <a:gridCol w="921688">
                  <a:extLst>
                    <a:ext uri="{9D8B030D-6E8A-4147-A177-3AD203B41FA5}">
                      <a16:colId xmlns:a16="http://schemas.microsoft.com/office/drawing/2014/main" val="290143012"/>
                    </a:ext>
                  </a:extLst>
                </a:gridCol>
                <a:gridCol w="1344130">
                  <a:extLst>
                    <a:ext uri="{9D8B030D-6E8A-4147-A177-3AD203B41FA5}">
                      <a16:colId xmlns:a16="http://schemas.microsoft.com/office/drawing/2014/main" val="1662526305"/>
                    </a:ext>
                  </a:extLst>
                </a:gridCol>
                <a:gridCol w="729670">
                  <a:extLst>
                    <a:ext uri="{9D8B030D-6E8A-4147-A177-3AD203B41FA5}">
                      <a16:colId xmlns:a16="http://schemas.microsoft.com/office/drawing/2014/main" val="8025619"/>
                    </a:ext>
                  </a:extLst>
                </a:gridCol>
                <a:gridCol w="844881">
                  <a:extLst>
                    <a:ext uri="{9D8B030D-6E8A-4147-A177-3AD203B41FA5}">
                      <a16:colId xmlns:a16="http://schemas.microsoft.com/office/drawing/2014/main" val="2077588309"/>
                    </a:ext>
                  </a:extLst>
                </a:gridCol>
              </a:tblGrid>
              <a:tr h="200025"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CENTROS DE FAENAMIENTO ZONA 5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57995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INDUSTRIALES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ARTESANALES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2198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CERRADOS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CLAUSURADOS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MABIO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CERRADOS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CLAUSURADOS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MABIO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ACTIVOS</a:t>
                      </a:r>
                      <a:endParaRPr lang="es-EC" sz="1200" b="1" i="0" u="none" strike="noStrike" dirty="0">
                        <a:solidFill>
                          <a:srgbClr val="3B3838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99009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GUAYAS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56361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RIOS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s-EC" sz="1400" b="0" i="0" u="none" strike="noStrike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90358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ELENA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rgbClr val="3B383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7 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31462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BOLÍVAR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0 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23 </a:t>
                      </a:r>
                      <a:endParaRPr lang="es-EC" sz="1400" b="0" i="0" u="none" strike="noStrike" dirty="0">
                        <a:solidFill>
                          <a:srgbClr val="3B383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755080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9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9 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19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27 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15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4 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44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98 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6831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687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559558" y="587407"/>
            <a:ext cx="6320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INOCUIDAD DE LOS ALIMENTOS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280DCEEF-CC3F-4C46-88DF-569555B3D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902974"/>
              </p:ext>
            </p:extLst>
          </p:nvPr>
        </p:nvGraphicFramePr>
        <p:xfrm>
          <a:off x="5115426" y="3610526"/>
          <a:ext cx="6362700" cy="2049844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411253">
                  <a:extLst>
                    <a:ext uri="{9D8B030D-6E8A-4147-A177-3AD203B41FA5}">
                      <a16:colId xmlns:a16="http://schemas.microsoft.com/office/drawing/2014/main" val="3428228316"/>
                    </a:ext>
                  </a:extLst>
                </a:gridCol>
                <a:gridCol w="1714952">
                  <a:extLst>
                    <a:ext uri="{9D8B030D-6E8A-4147-A177-3AD203B41FA5}">
                      <a16:colId xmlns:a16="http://schemas.microsoft.com/office/drawing/2014/main" val="2352225916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2835570102"/>
                    </a:ext>
                  </a:extLst>
                </a:gridCol>
                <a:gridCol w="794084">
                  <a:extLst>
                    <a:ext uri="{9D8B030D-6E8A-4147-A177-3AD203B41FA5}">
                      <a16:colId xmlns:a16="http://schemas.microsoft.com/office/drawing/2014/main" val="3996414808"/>
                    </a:ext>
                  </a:extLst>
                </a:gridCol>
                <a:gridCol w="1094874">
                  <a:extLst>
                    <a:ext uri="{9D8B030D-6E8A-4147-A177-3AD203B41FA5}">
                      <a16:colId xmlns:a16="http://schemas.microsoft.com/office/drawing/2014/main" val="3814356650"/>
                    </a:ext>
                  </a:extLst>
                </a:gridCol>
              </a:tblGrid>
              <a:tr h="25091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</a:rPr>
                        <a:t>VIGILANCIA Y CONTROL DE LA LECHE CRUDA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505" marR="129505" marT="64752" marB="6475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09064"/>
                  </a:ext>
                </a:extLst>
              </a:tr>
              <a:tr h="32749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PROVINCIA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CONTROLADOS</a:t>
                      </a:r>
                      <a:endParaRPr lang="es-EC" sz="16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DECOMISADOS</a:t>
                      </a:r>
                      <a:endParaRPr lang="es-EC" sz="16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2020</a:t>
                      </a:r>
                      <a:endParaRPr lang="es-EC" sz="16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extLst>
                  <a:ext uri="{0D108BD9-81ED-4DB2-BD59-A6C34878D82A}">
                    <a16:rowId xmlns:a16="http://schemas.microsoft.com/office/drawing/2014/main" val="1806887775"/>
                  </a:ext>
                </a:extLst>
              </a:tr>
              <a:tr h="269801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768.592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89.850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11,69%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2,32%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extLst>
                  <a:ext uri="{0D108BD9-81ED-4DB2-BD59-A6C34878D82A}">
                    <a16:rowId xmlns:a16="http://schemas.microsoft.com/office/drawing/2014/main" val="2411392231"/>
                  </a:ext>
                </a:extLst>
              </a:tr>
              <a:tr h="269801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10.448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0,00%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0,00%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extLst>
                  <a:ext uri="{0D108BD9-81ED-4DB2-BD59-A6C34878D82A}">
                    <a16:rowId xmlns:a16="http://schemas.microsoft.com/office/drawing/2014/main" val="1757771191"/>
                  </a:ext>
                </a:extLst>
              </a:tr>
              <a:tr h="269801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Santa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12.265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0,00%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0,00%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extLst>
                  <a:ext uri="{0D108BD9-81ED-4DB2-BD59-A6C34878D82A}">
                    <a16:rowId xmlns:a16="http://schemas.microsoft.com/office/drawing/2014/main" val="3042897801"/>
                  </a:ext>
                </a:extLst>
              </a:tr>
              <a:tr h="269801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29.654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12.831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43,27%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</a:rPr>
                        <a:t>1,74%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ctr"/>
                </a:tc>
                <a:extLst>
                  <a:ext uri="{0D108BD9-81ED-4DB2-BD59-A6C34878D82A}">
                    <a16:rowId xmlns:a16="http://schemas.microsoft.com/office/drawing/2014/main" val="1738172723"/>
                  </a:ext>
                </a:extLst>
              </a:tr>
              <a:tr h="269801"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>
                          <a:effectLst/>
                        </a:rPr>
                        <a:t>Total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</a:rPr>
                        <a:t>13,74%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</a:rPr>
                        <a:t>1,02%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90" marR="13490" marT="13490" marB="0" anchor="b"/>
                </a:tc>
                <a:extLst>
                  <a:ext uri="{0D108BD9-81ED-4DB2-BD59-A6C34878D82A}">
                    <a16:rowId xmlns:a16="http://schemas.microsoft.com/office/drawing/2014/main" val="3194609078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3F90545D-5C43-4B26-B4C2-C7C18FEE3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216273"/>
              </p:ext>
            </p:extLst>
          </p:nvPr>
        </p:nvGraphicFramePr>
        <p:xfrm>
          <a:off x="649568" y="1110627"/>
          <a:ext cx="8118916" cy="2248117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527616">
                  <a:extLst>
                    <a:ext uri="{9D8B030D-6E8A-4147-A177-3AD203B41FA5}">
                      <a16:colId xmlns:a16="http://schemas.microsoft.com/office/drawing/2014/main" val="215928423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1592852268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458885549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59379975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270663409"/>
                    </a:ext>
                  </a:extLst>
                </a:gridCol>
              </a:tblGrid>
              <a:tr h="275220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PLAN DE VIGILANCIA Y CONTROL DE CONTAMINANTES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extLst>
                  <a:ext uri="{0D108BD9-81ED-4DB2-BD59-A6C34878D82A}">
                    <a16:rowId xmlns:a16="http://schemas.microsoft.com/office/drawing/2014/main" val="2621423662"/>
                  </a:ext>
                </a:extLst>
              </a:tr>
              <a:tr h="549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PROVINCIA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MUESTRAS TOMADAS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RESIDUOS DE PLAGUICIDAS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R. MEDICAMENTOS VETERINARIOS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ANÁLISIS DE PRESENCIA DE PATÓGENOS (PNVCH)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856668047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3431910179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LOS RIOS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1255013567"/>
                  </a:ext>
                </a:extLst>
              </a:tr>
              <a:tr h="27716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 dirty="0">
                          <a:effectLst/>
                        </a:rPr>
                        <a:t>SANTA ELENA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4250349118"/>
                  </a:ext>
                </a:extLst>
              </a:tr>
              <a:tr h="2627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2006702163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2347545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193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358225" y="503186"/>
            <a:ext cx="84881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REGISTRO DE INSUMOS AGROPECUARIOS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12052A2-B552-419B-99A4-0A34FAE8C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928982"/>
              </p:ext>
            </p:extLst>
          </p:nvPr>
        </p:nvGraphicFramePr>
        <p:xfrm>
          <a:off x="476934" y="1133204"/>
          <a:ext cx="5100080" cy="176403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285961">
                  <a:extLst>
                    <a:ext uri="{9D8B030D-6E8A-4147-A177-3AD203B41FA5}">
                      <a16:colId xmlns:a16="http://schemas.microsoft.com/office/drawing/2014/main" val="3860327019"/>
                    </a:ext>
                  </a:extLst>
                </a:gridCol>
                <a:gridCol w="804219">
                  <a:extLst>
                    <a:ext uri="{9D8B030D-6E8A-4147-A177-3AD203B41FA5}">
                      <a16:colId xmlns:a16="http://schemas.microsoft.com/office/drawing/2014/main" val="510582062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731773426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107170046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8691501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 ALMACENES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ALMACENES REGISTRADOS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ALMACENES INSPECCIONADOS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812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(+) 2020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(+) 2020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5628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Agrícolas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441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67044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Veterinarios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511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49894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Agropecuarios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137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68140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984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465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6452580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D4F0CCC3-346C-42FC-88C8-61A342150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26198"/>
              </p:ext>
            </p:extLst>
          </p:nvPr>
        </p:nvGraphicFramePr>
        <p:xfrm>
          <a:off x="6452522" y="1496298"/>
          <a:ext cx="5257800" cy="155067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42193339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04013600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444304495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1172298920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77075016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 EMPRESAS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EMPRESAS REGISTRADAS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EMPRESAS INSPECCIONADAS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024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(+) 2020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(+) 2020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92994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Fertilizantes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4348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Plaguicidas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76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Veterinarios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9656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456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200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8373615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F00EA8CA-D394-477B-B7BA-BA01056FFE37}"/>
              </a:ext>
            </a:extLst>
          </p:cNvPr>
          <p:cNvSpPr txBox="1"/>
          <p:nvPr/>
        </p:nvSpPr>
        <p:spPr>
          <a:xfrm>
            <a:off x="6931115" y="3275361"/>
            <a:ext cx="5100081" cy="2871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jaVu Sans" charset="0"/>
                <a:cs typeface="Arial" panose="020B0604020202020204" pitchFamily="34" charset="0"/>
              </a:rPr>
              <a:t>Información relevante </a:t>
            </a:r>
          </a:p>
          <a:p>
            <a:pPr>
              <a:defRPr/>
            </a:pP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jaVu Sans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jaVu Sans" charset="0"/>
                <a:cs typeface="Arial" panose="020B0604020202020204" pitchFamily="34" charset="0"/>
              </a:rPr>
              <a:t>Mediante eventos presenciales y plataformas virtuales se realizaron 10 capacitaciones con un total de 263  Almacenistas capacitados y 15 eventos a empresas Agrícolas con un total de 204 capacitados.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es-EC" sz="150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jaVu Sans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jaVu Sans" charset="0"/>
                <a:cs typeface="Arial" panose="020B0604020202020204" pitchFamily="34" charset="0"/>
              </a:rPr>
              <a:t>Se aprobaron 5132 permisos de importaciones entre productos agrícolas y pecuarios.</a:t>
            </a:r>
          </a:p>
          <a:p>
            <a:pPr marL="342900" indent="-342900">
              <a:buFont typeface="+mj-lt"/>
              <a:buAutoNum type="arabicParenR"/>
              <a:defRPr/>
            </a:pP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 marL="342900" indent="-342900">
              <a:buFont typeface="+mj-lt"/>
              <a:buAutoNum type="arabicParenR"/>
              <a:defRPr/>
            </a:pP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endParaRPr lang="es-EC" sz="1505" dirty="0">
              <a:solidFill>
                <a:schemeClr val="tx1">
                  <a:lumMod val="75000"/>
                  <a:lumOff val="25000"/>
                </a:schemeClr>
              </a:solidFill>
              <a:latin typeface="Helvetica LT Std Light"/>
              <a:ea typeface="DejaVu Sans" charset="0"/>
              <a:cs typeface="DejaVu Sans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3C1E9BC-0253-49B8-A48C-358B1B55B387}"/>
              </a:ext>
            </a:extLst>
          </p:cNvPr>
          <p:cNvSpPr txBox="1"/>
          <p:nvPr/>
        </p:nvSpPr>
        <p:spPr>
          <a:xfrm>
            <a:off x="358225" y="3451922"/>
            <a:ext cx="4063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altLang="es-EC" sz="2400" b="1" dirty="0">
                <a:solidFill>
                  <a:schemeClr val="tx2"/>
                </a:solidFill>
                <a:latin typeface="Arial"/>
                <a:ea typeface="Montserrat Bold"/>
                <a:cs typeface="Arial"/>
              </a:rPr>
              <a:t>CERTIFICADOS EMITIDOS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19EB39B4-24FE-479D-ACCF-4FC0C15B3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41965"/>
              </p:ext>
            </p:extLst>
          </p:nvPr>
        </p:nvGraphicFramePr>
        <p:xfrm>
          <a:off x="476934" y="4099326"/>
          <a:ext cx="5121373" cy="1416739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3383596">
                  <a:extLst>
                    <a:ext uri="{9D8B030D-6E8A-4147-A177-3AD203B41FA5}">
                      <a16:colId xmlns:a16="http://schemas.microsoft.com/office/drawing/2014/main" val="2185358765"/>
                    </a:ext>
                  </a:extLst>
                </a:gridCol>
                <a:gridCol w="878305">
                  <a:extLst>
                    <a:ext uri="{9D8B030D-6E8A-4147-A177-3AD203B41FA5}">
                      <a16:colId xmlns:a16="http://schemas.microsoft.com/office/drawing/2014/main" val="4281142719"/>
                    </a:ext>
                  </a:extLst>
                </a:gridCol>
                <a:gridCol w="859472">
                  <a:extLst>
                    <a:ext uri="{9D8B030D-6E8A-4147-A177-3AD203B41FA5}">
                      <a16:colId xmlns:a16="http://schemas.microsoft.com/office/drawing/2014/main" val="1743217092"/>
                    </a:ext>
                  </a:extLst>
                </a:gridCol>
              </a:tblGrid>
              <a:tr h="3497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REGISTRO DE PRODUCTOS</a:t>
                      </a:r>
                      <a:endParaRPr kumimoji="0" lang="es-EC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kumimoji="0" lang="es-EC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kumimoji="0" lang="es-EC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extLst>
                  <a:ext uri="{0D108BD9-81ED-4DB2-BD59-A6C34878D82A}">
                    <a16:rowId xmlns:a16="http://schemas.microsoft.com/office/drawing/2014/main" val="683099368"/>
                  </a:ext>
                </a:extLst>
              </a:tr>
              <a:tr h="49416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C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Certificados para el Registro de Productos Veterinarios y</a:t>
                      </a:r>
                      <a:r>
                        <a:rPr lang="es-EC" sz="1200" baseline="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Formulas Maestras</a:t>
                      </a:r>
                      <a:endParaRPr kumimoji="0" lang="es-EC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n-US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  <a:endParaRPr kumimoji="0" lang="es-EC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Montserrat Light" panose="00000400000000000000" pitchFamily="50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marL="5555" marR="5555" marT="5555" marB="0" anchor="ctr" horzOverflow="overflow"/>
                </a:tc>
                <a:extLst>
                  <a:ext uri="{0D108BD9-81ED-4DB2-BD59-A6C34878D82A}">
                    <a16:rowId xmlns:a16="http://schemas.microsoft.com/office/drawing/2014/main" val="3359636843"/>
                  </a:ext>
                </a:extLst>
              </a:tr>
              <a:tr h="57284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419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Certificados</a:t>
                      </a:r>
                      <a:r>
                        <a:rPr lang="en-U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para el </a:t>
                      </a:r>
                      <a:r>
                        <a:rPr lang="es-E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Registro</a:t>
                      </a:r>
                      <a:r>
                        <a:rPr lang="en-U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s-E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Productos</a:t>
                      </a:r>
                      <a:r>
                        <a:rPr lang="en-U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Fertilizantes</a:t>
                      </a:r>
                      <a:r>
                        <a:rPr lang="en-US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</a:t>
                      </a:r>
                      <a:r>
                        <a:rPr lang="en-US" sz="1200" baseline="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aseline="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EC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egistro</a:t>
                      </a:r>
                      <a:r>
                        <a:rPr lang="es-EC" sz="1200" baseline="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productos similares - clones</a:t>
                      </a:r>
                      <a:endParaRPr kumimoji="0" lang="es-EC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n-US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</a:t>
                      </a:r>
                      <a:endParaRPr kumimoji="0" lang="es-EC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Montserrat Light" panose="000004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5555" marR="5555" marT="5555" marB="0" anchor="ctr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2000"/>
                        </a:spcBef>
                        <a:buFont typeface="Arial" panose="020B0604020202020204" pitchFamily="34" charset="0"/>
                        <a:defRPr sz="44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6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5pPr>
                      <a:lvl6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6pPr>
                      <a:lvl7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7pPr>
                      <a:lvl8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8pPr>
                      <a:lvl9pPr indent="-182721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Montserrat Light" panose="00000400000000000000" pitchFamily="50" charset="0"/>
                          <a:ea typeface="Montserrat Light" panose="00000400000000000000" pitchFamily="50" charset="0"/>
                          <a:cs typeface="Montserrat Light" panose="00000400000000000000" pitchFamily="50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Montserrat Light" panose="00000400000000000000" pitchFamily="50" charset="0"/>
                          <a:cs typeface="Arial" panose="020B0604020202020204" pitchFamily="34" charset="0"/>
                        </a:rPr>
                        <a:t>679</a:t>
                      </a:r>
                    </a:p>
                  </a:txBody>
                  <a:tcPr marL="5555" marR="5555" marT="5555" marB="0" anchor="ctr" horzOverflow="overflow"/>
                </a:tc>
                <a:extLst>
                  <a:ext uri="{0D108BD9-81ED-4DB2-BD59-A6C34878D82A}">
                    <a16:rowId xmlns:a16="http://schemas.microsoft.com/office/drawing/2014/main" val="3641763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40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358225" y="503186"/>
            <a:ext cx="84881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REGISTRO DE INSUMOS AGROPECUARIOS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39713A7-9959-4DFE-B960-A23878387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97210"/>
              </p:ext>
            </p:extLst>
          </p:nvPr>
        </p:nvGraphicFramePr>
        <p:xfrm>
          <a:off x="484940" y="1479133"/>
          <a:ext cx="6914481" cy="1685925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1897313">
                  <a:extLst>
                    <a:ext uri="{9D8B030D-6E8A-4147-A177-3AD203B41FA5}">
                      <a16:colId xmlns:a16="http://schemas.microsoft.com/office/drawing/2014/main" val="233583561"/>
                    </a:ext>
                  </a:extLst>
                </a:gridCol>
                <a:gridCol w="926431">
                  <a:extLst>
                    <a:ext uri="{9D8B030D-6E8A-4147-A177-3AD203B41FA5}">
                      <a16:colId xmlns:a16="http://schemas.microsoft.com/office/drawing/2014/main" val="2092130560"/>
                    </a:ext>
                  </a:extLst>
                </a:gridCol>
                <a:gridCol w="890337">
                  <a:extLst>
                    <a:ext uri="{9D8B030D-6E8A-4147-A177-3AD203B41FA5}">
                      <a16:colId xmlns:a16="http://schemas.microsoft.com/office/drawing/2014/main" val="1949050237"/>
                    </a:ext>
                  </a:extLst>
                </a:gridCol>
                <a:gridCol w="830179">
                  <a:extLst>
                    <a:ext uri="{9D8B030D-6E8A-4147-A177-3AD203B41FA5}">
                      <a16:colId xmlns:a16="http://schemas.microsoft.com/office/drawing/2014/main" val="2502466926"/>
                    </a:ext>
                  </a:extLst>
                </a:gridCol>
                <a:gridCol w="757989">
                  <a:extLst>
                    <a:ext uri="{9D8B030D-6E8A-4147-A177-3AD203B41FA5}">
                      <a16:colId xmlns:a16="http://schemas.microsoft.com/office/drawing/2014/main" val="4284769943"/>
                    </a:ext>
                  </a:extLst>
                </a:gridCol>
                <a:gridCol w="806116">
                  <a:extLst>
                    <a:ext uri="{9D8B030D-6E8A-4147-A177-3AD203B41FA5}">
                      <a16:colId xmlns:a16="http://schemas.microsoft.com/office/drawing/2014/main" val="2797048948"/>
                    </a:ext>
                  </a:extLst>
                </a:gridCol>
                <a:gridCol w="806116">
                  <a:extLst>
                    <a:ext uri="{9D8B030D-6E8A-4147-A177-3AD203B41FA5}">
                      <a16:colId xmlns:a16="http://schemas.microsoft.com/office/drawing/2014/main" val="2148165090"/>
                    </a:ext>
                  </a:extLst>
                </a:gridCol>
              </a:tblGrid>
              <a:tr h="4000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  POST-REGISTRO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INSPECCIONES 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DECOMISOS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CUARENTENA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929084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EC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717572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Almacenes  agropecuarios</a:t>
                      </a:r>
                      <a:endParaRPr lang="es-EC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C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2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892878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Empresas pecuarias</a:t>
                      </a:r>
                      <a:endParaRPr lang="es-EC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C" sz="12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054157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Empresas agrícolas</a:t>
                      </a:r>
                      <a:endParaRPr lang="es-EC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547542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Empresas fertilizantes</a:t>
                      </a:r>
                      <a:endParaRPr lang="es-EC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230720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C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7731537"/>
                  </a:ext>
                </a:extLst>
              </a:tr>
            </a:tbl>
          </a:graphicData>
        </a:graphic>
      </p:graphicFrame>
      <p:sp>
        <p:nvSpPr>
          <p:cNvPr id="7" name="Google Shape;90;p14">
            <a:extLst>
              <a:ext uri="{FF2B5EF4-FFF2-40B4-BE49-F238E27FC236}">
                <a16:creationId xmlns:a16="http://schemas.microsoft.com/office/drawing/2014/main" id="{EAA60F48-8524-4A0A-99E7-4A6FEFF66E96}"/>
              </a:ext>
            </a:extLst>
          </p:cNvPr>
          <p:cNvSpPr txBox="1"/>
          <p:nvPr/>
        </p:nvSpPr>
        <p:spPr>
          <a:xfrm>
            <a:off x="8149354" y="1664301"/>
            <a:ext cx="3457146" cy="65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EC" sz="1800" b="1" dirty="0">
                <a:solidFill>
                  <a:srgbClr val="595959"/>
                </a:solidFill>
              </a:rPr>
              <a:t>¿PRINCIPALES CAUSAS MOTIVOS DECOMISOS Y CUARENTENA? 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6AF13D-4B02-4832-9049-7D05D41FB4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46" y="3802953"/>
            <a:ext cx="2051126" cy="2078329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DCF0484-817C-4386-8A3D-4DBBF514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00128"/>
              </p:ext>
            </p:extLst>
          </p:nvPr>
        </p:nvGraphicFramePr>
        <p:xfrm>
          <a:off x="8379828" y="2600942"/>
          <a:ext cx="2996197" cy="1569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81007">
                  <a:extLst>
                    <a:ext uri="{9D8B030D-6E8A-4147-A177-3AD203B41FA5}">
                      <a16:colId xmlns:a16="http://schemas.microsoft.com/office/drawing/2014/main" val="2409056033"/>
                    </a:ext>
                  </a:extLst>
                </a:gridCol>
                <a:gridCol w="1215190">
                  <a:extLst>
                    <a:ext uri="{9D8B030D-6E8A-4147-A177-3AD203B41FA5}">
                      <a16:colId xmlns:a16="http://schemas.microsoft.com/office/drawing/2014/main" val="149085077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CAUSAS DE DECOMISO</a:t>
                      </a:r>
                      <a:endParaRPr lang="es-EC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DECOMISOS</a:t>
                      </a:r>
                      <a:endParaRPr lang="es-EC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031749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Producto caducado, cancelado o dado de baja</a:t>
                      </a:r>
                      <a:endParaRPr lang="es-ES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123519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Producto sin registro</a:t>
                      </a:r>
                      <a:endParaRPr lang="es-EC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595594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 (No visible fecha de caducidad)</a:t>
                      </a:r>
                      <a:endParaRPr lang="es-ES" sz="12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C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4906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0173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075BE6C2-0EEF-43D7-8AD6-B93AAA88655D}"/>
              </a:ext>
            </a:extLst>
          </p:cNvPr>
          <p:cNvSpPr txBox="1"/>
          <p:nvPr/>
        </p:nvSpPr>
        <p:spPr>
          <a:xfrm>
            <a:off x="358225" y="503186"/>
            <a:ext cx="84881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44546A"/>
                </a:solidFill>
                <a:latin typeface="Montserrat" panose="02000505000000020004" pitchFamily="2" charset="0"/>
              </a:rPr>
              <a:t>LABORATORIOS</a:t>
            </a:r>
            <a:endParaRPr dirty="0">
              <a:solidFill>
                <a:srgbClr val="44546A"/>
              </a:solidFill>
              <a:latin typeface="Montserrat" panose="02000505000000020004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FD91E4E-1569-44C8-9701-4FB02EEF6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673" y="1345826"/>
            <a:ext cx="4181168" cy="3581752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06C3D911-AE82-42C5-9467-86A2E1EAE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69869"/>
              </p:ext>
            </p:extLst>
          </p:nvPr>
        </p:nvGraphicFramePr>
        <p:xfrm>
          <a:off x="1103765" y="1104087"/>
          <a:ext cx="5815261" cy="2907632"/>
        </p:xfrm>
        <a:graphic>
          <a:graphicData uri="http://schemas.openxmlformats.org/drawingml/2006/table">
            <a:tbl>
              <a:tblPr firstRow="1" lastRow="1" bandCol="1">
                <a:tableStyleId>{7DF18680-E054-41AD-8BC1-D1AEF772440D}</a:tableStyleId>
              </a:tblPr>
              <a:tblGrid>
                <a:gridCol w="2932766">
                  <a:extLst>
                    <a:ext uri="{9D8B030D-6E8A-4147-A177-3AD203B41FA5}">
                      <a16:colId xmlns:a16="http://schemas.microsoft.com/office/drawing/2014/main" val="2626452050"/>
                    </a:ext>
                  </a:extLst>
                </a:gridCol>
                <a:gridCol w="1577351">
                  <a:extLst>
                    <a:ext uri="{9D8B030D-6E8A-4147-A177-3AD203B41FA5}">
                      <a16:colId xmlns:a16="http://schemas.microsoft.com/office/drawing/2014/main" val="525458183"/>
                    </a:ext>
                  </a:extLst>
                </a:gridCol>
                <a:gridCol w="1305144">
                  <a:extLst>
                    <a:ext uri="{9D8B030D-6E8A-4147-A177-3AD203B41FA5}">
                      <a16:colId xmlns:a16="http://schemas.microsoft.com/office/drawing/2014/main" val="3527725174"/>
                    </a:ext>
                  </a:extLst>
                </a:gridCol>
              </a:tblGrid>
              <a:tr h="69530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 DE MUESTRAS POR ÁREAS ANALÍTICAS DE LOS LABORATORIOS 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1703" marR="151703" marT="75851" marB="75851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01570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Analítica </a:t>
                      </a:r>
                      <a:endParaRPr lang="es-EC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2019</a:t>
                      </a:r>
                      <a:endParaRPr lang="es-EC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2020</a:t>
                      </a:r>
                      <a:endParaRPr lang="es-EC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2301666668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calidad de semillas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4245609911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Fitopatología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2146956515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Entomología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6050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288310891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Animal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1091977077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LDR 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2334593857"/>
                  </a:ext>
                </a:extLst>
              </a:tr>
              <a:tr h="31604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9953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9847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802" marR="15802" marT="15802" marB="0" anchor="ctr"/>
                </a:tc>
                <a:extLst>
                  <a:ext uri="{0D108BD9-81ED-4DB2-BD59-A6C34878D82A}">
                    <a16:rowId xmlns:a16="http://schemas.microsoft.com/office/drawing/2014/main" val="687080764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FE68A8BE-7C68-48DF-8C81-B4C96D11BA94}"/>
              </a:ext>
            </a:extLst>
          </p:cNvPr>
          <p:cNvSpPr txBox="1"/>
          <p:nvPr/>
        </p:nvSpPr>
        <p:spPr>
          <a:xfrm>
            <a:off x="320653" y="4558246"/>
            <a:ext cx="424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 Bold" charset="0"/>
                <a:ea typeface="Montserrat Bold" charset="0"/>
                <a:cs typeface="Montserrat Bold" charset="0"/>
              </a:rPr>
              <a:t>PROYECCIONES Y METAS 2021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1751FCB-0C44-4890-AD02-A1E35656BF90}"/>
              </a:ext>
            </a:extLst>
          </p:cNvPr>
          <p:cNvSpPr txBox="1"/>
          <p:nvPr/>
        </p:nvSpPr>
        <p:spPr>
          <a:xfrm>
            <a:off x="734667" y="5006579"/>
            <a:ext cx="10623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Creación del Laboratorio de Biología Molecular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Remodelación total de los laboratorios de Fitopatología, Entomología, Calidad de Semillas y Diagnóstico Animal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Implementación del ensayo para determinación de almidones en leche cruda</a:t>
            </a:r>
          </a:p>
        </p:txBody>
      </p:sp>
    </p:spTree>
    <p:extLst>
      <p:ext uri="{BB962C8B-B14F-4D97-AF65-F5344CB8AC3E}">
        <p14:creationId xmlns:p14="http://schemas.microsoft.com/office/powerpoint/2010/main" val="125205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063BD3-A327-4948-8599-F481BEAFAA24}"/>
              </a:ext>
            </a:extLst>
          </p:cNvPr>
          <p:cNvSpPr txBox="1"/>
          <p:nvPr/>
        </p:nvSpPr>
        <p:spPr>
          <a:xfrm>
            <a:off x="863551" y="933109"/>
            <a:ext cx="4341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REALIZADAS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93EA2E1-C703-4F78-9989-44AC31D09196}"/>
              </a:ext>
            </a:extLst>
          </p:cNvPr>
          <p:cNvSpPr txBox="1"/>
          <p:nvPr/>
        </p:nvSpPr>
        <p:spPr>
          <a:xfrm>
            <a:off x="358224" y="1455821"/>
            <a:ext cx="5790849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_tradnl" altLang="en-US" sz="1350" dirty="0">
                <a:solidFill>
                  <a:schemeClr val="tx2"/>
                </a:solidFill>
                <a:latin typeface="Montserrat" panose="02000505000000020004" pitchFamily="2" charset="0"/>
                <a:ea typeface="Open Sans Light"/>
                <a:cs typeface="Arial"/>
                <a:sym typeface="Montserrat Light" pitchFamily="2" charset="0"/>
              </a:rPr>
              <a:t>Verificación de implantación de medidas de bioseguridad en sitios de producción de musáceas en la provincia del Guayas.</a:t>
            </a:r>
            <a:endParaRPr lang="es-ES_tradnl" altLang="en-US" sz="1350" dirty="0">
              <a:solidFill>
                <a:schemeClr val="tx2"/>
              </a:solidFill>
              <a:latin typeface="Montserrat" panose="02000505000000020004" pitchFamily="2" charset="0"/>
              <a:cs typeface="Arial"/>
              <a:sym typeface="Montserrat Light" pitchFamily="2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_tradnl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Adquisición de alfombra especial para la desinfección de calzado en aeropuerto (vuelos comerciales y privados).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_tradnl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Implementación de tachos oficiales para productos de prohibido ingreso e implementación de publicidad visual y auditiva sobre FOC R4T en sala de arribo internacional en aeropuerto.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_tradnl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Se ha realizado 14 capacitaciones con un total de </a:t>
            </a:r>
            <a:r>
              <a:rPr lang="es-ES_tradnl" altLang="en-US" sz="1350" b="1" dirty="0">
                <a:solidFill>
                  <a:srgbClr val="445469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515</a:t>
            </a:r>
            <a:r>
              <a:rPr lang="es-ES_tradnl" altLang="en-US" sz="1350" dirty="0">
                <a:solidFill>
                  <a:srgbClr val="445469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 capacitados en </a:t>
            </a:r>
            <a:r>
              <a:rPr lang="es-ES_tradnl" altLang="en-US" sz="1350" dirty="0" err="1">
                <a:solidFill>
                  <a:srgbClr val="445469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Foc</a:t>
            </a:r>
            <a:r>
              <a:rPr lang="es-ES_tradnl" altLang="en-US" sz="1350" dirty="0">
                <a:solidFill>
                  <a:srgbClr val="445469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 R4T.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208</a:t>
            </a: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 vuelos privados inspeccionados y desinfección de calzado (enero a diciembre) excepto los meses </a:t>
            </a:r>
            <a:r>
              <a:rPr lang="es-ES" altLang="en-US" sz="1350" u="sng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abril a junio</a:t>
            </a: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3349</a:t>
            </a: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 vuelos comerciales inspeccionados y desinfección de calzado (enero a diciembre) excepto abril y mayo, equivalente a </a:t>
            </a: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377923</a:t>
            </a: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 pasajeros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Verificación de medidas de bioseguridad implementadas en las terminales portuarias:  4 informes de supervisión trimestral.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Desinfección de Calzado en terminales portuarias: </a:t>
            </a: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405841.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Contenedores desinfectados: </a:t>
            </a: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508398.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es-ES" altLang="en-US" sz="1350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Supervisión de desinfección de maquinarias usadas: </a:t>
            </a:r>
            <a:r>
              <a:rPr lang="es-ES" altLang="en-US" sz="1350" b="1" dirty="0">
                <a:solidFill>
                  <a:schemeClr val="tx2"/>
                </a:solidFill>
                <a:latin typeface="Montserrat" panose="02000505000000020004" pitchFamily="2" charset="0"/>
                <a:cs typeface="Arial"/>
                <a:sym typeface="Montserrat Light" pitchFamily="2" charset="0"/>
              </a:rPr>
              <a:t>397.</a:t>
            </a:r>
          </a:p>
          <a:p>
            <a:endParaRPr lang="es-EC" dirty="0"/>
          </a:p>
        </p:txBody>
      </p:sp>
      <p:pic>
        <p:nvPicPr>
          <p:cNvPr id="12" name="Imagen 5">
            <a:extLst>
              <a:ext uri="{FF2B5EF4-FFF2-40B4-BE49-F238E27FC236}">
                <a16:creationId xmlns:a16="http://schemas.microsoft.com/office/drawing/2014/main" id="{FF13F6E6-FF06-417F-9EF5-3B622C523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320" y="445828"/>
            <a:ext cx="1123950" cy="111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BAD5A8E-9B32-43FB-90E3-3E033FF2F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98" y="3421187"/>
            <a:ext cx="1105492" cy="110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6 Imagen">
            <a:extLst>
              <a:ext uri="{FF2B5EF4-FFF2-40B4-BE49-F238E27FC236}">
                <a16:creationId xmlns:a16="http://schemas.microsoft.com/office/drawing/2014/main" id="{AF87A4B1-50E2-4DCF-A586-388B56230206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7998" y="4938610"/>
            <a:ext cx="1185779" cy="110254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17 Imagen">
            <a:extLst>
              <a:ext uri="{FF2B5EF4-FFF2-40B4-BE49-F238E27FC236}">
                <a16:creationId xmlns:a16="http://schemas.microsoft.com/office/drawing/2014/main" id="{E678684D-D73E-485D-AA5E-8D10FB50E0B1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9071" y="1859737"/>
            <a:ext cx="1100199" cy="1038894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EB31AC-6D24-4512-BF41-5F963D472C58}"/>
              </a:ext>
            </a:extLst>
          </p:cNvPr>
          <p:cNvSpPr txBox="1"/>
          <p:nvPr/>
        </p:nvSpPr>
        <p:spPr>
          <a:xfrm>
            <a:off x="7906149" y="1287347"/>
            <a:ext cx="3241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CLAVES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C514D23-ECF6-4220-9679-3B3A772B5330}"/>
              </a:ext>
            </a:extLst>
          </p:cNvPr>
          <p:cNvSpPr txBox="1"/>
          <p:nvPr/>
        </p:nvSpPr>
        <p:spPr>
          <a:xfrm>
            <a:off x="7677549" y="1642593"/>
            <a:ext cx="40810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q"/>
            </a:pPr>
            <a:r>
              <a:rPr lang="es-ES_tradnl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Presupuesto para difusión de medidas de bioseguridad para prevenir el ingreso de </a:t>
            </a:r>
            <a:r>
              <a:rPr lang="es-ES_tradnl" altLang="en-US" sz="1400" dirty="0" err="1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Foc</a:t>
            </a:r>
            <a:r>
              <a:rPr lang="es-ES_tradnl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 R4T. 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</a:pPr>
            <a:r>
              <a:rPr lang="es-ES_tradnl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Socialización de normativas, y de dosificación del producto según su % de concentración.</a:t>
            </a:r>
          </a:p>
          <a:p>
            <a:endParaRPr lang="es-EC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1D2206F-B877-4C4C-9C45-F67098F7C430}"/>
              </a:ext>
            </a:extLst>
          </p:cNvPr>
          <p:cNvSpPr txBox="1"/>
          <p:nvPr/>
        </p:nvSpPr>
        <p:spPr>
          <a:xfrm>
            <a:off x="8035526" y="3104046"/>
            <a:ext cx="3365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RELEVANTES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E2C8AF4-A1BD-499B-A2C4-159EDFE11B73}"/>
              </a:ext>
            </a:extLst>
          </p:cNvPr>
          <p:cNvSpPr txBox="1"/>
          <p:nvPr/>
        </p:nvSpPr>
        <p:spPr>
          <a:xfrm>
            <a:off x="7752733" y="3553414"/>
            <a:ext cx="40810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Entrega de pediluvios a pequeños productores de banano como medida de prevención contra </a:t>
            </a:r>
            <a:r>
              <a:rPr lang="es-ES" altLang="en-US" sz="1400" dirty="0" err="1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Foc</a:t>
            </a:r>
            <a:r>
              <a:rPr lang="es-ES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 R4T.</a:t>
            </a:r>
          </a:p>
          <a:p>
            <a:pPr algn="just"/>
            <a:endParaRPr lang="es-ES" altLang="en-US" sz="1400" dirty="0">
              <a:solidFill>
                <a:srgbClr val="494A48"/>
              </a:solidFill>
              <a:latin typeface="Montserrat" panose="02000505000000020004" pitchFamily="2" charset="0"/>
              <a:ea typeface="Montserrat Light" panose="0000040000000000000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Mantener el estatus fitosanitario de libre de </a:t>
            </a:r>
            <a:r>
              <a:rPr lang="es-ES" altLang="en-US" sz="1400" dirty="0" err="1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Foc</a:t>
            </a:r>
            <a:r>
              <a:rPr lang="es-ES" altLang="en-US" sz="1400" dirty="0">
                <a:solidFill>
                  <a:srgbClr val="494A48"/>
                </a:solidFill>
                <a:latin typeface="Montserrat" panose="02000505000000020004" pitchFamily="2" charset="0"/>
                <a:ea typeface="Montserrat Light" panose="00000400000000000000"/>
                <a:cs typeface="Arial" panose="020B0604020202020204" pitchFamily="34" charset="0"/>
              </a:rPr>
              <a:t> R4T, desinfección de maquinarias usadas, supervisión de desinfección de contenedores y calzados en puntos de control.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55189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E8A7EEA-40D6-174B-B5BD-8D56DDB7A317}"/>
              </a:ext>
            </a:extLst>
          </p:cNvPr>
          <p:cNvSpPr txBox="1"/>
          <p:nvPr/>
        </p:nvSpPr>
        <p:spPr>
          <a:xfrm>
            <a:off x="607175" y="2536860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07AFC37-A9D8-3B49-B5DD-7698A601D844}"/>
              </a:ext>
            </a:extLst>
          </p:cNvPr>
          <p:cNvSpPr txBox="1"/>
          <p:nvPr/>
        </p:nvSpPr>
        <p:spPr>
          <a:xfrm>
            <a:off x="5095982" y="385346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2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2101</Words>
  <Application>Microsoft Office PowerPoint</Application>
  <PresentationFormat>Panorámica</PresentationFormat>
  <Paragraphs>709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Dolce Vita Heavy</vt:lpstr>
      <vt:lpstr>Helvetica LT Std Light</vt:lpstr>
      <vt:lpstr>Montserrat</vt:lpstr>
      <vt:lpstr>Montserrat Bold</vt:lpstr>
      <vt:lpstr>Montserrat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Jorge Luis</cp:lastModifiedBy>
  <cp:revision>43</cp:revision>
  <dcterms:created xsi:type="dcterms:W3CDTF">2020-09-29T16:04:55Z</dcterms:created>
  <dcterms:modified xsi:type="dcterms:W3CDTF">2021-03-23T03:23:06Z</dcterms:modified>
</cp:coreProperties>
</file>