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3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4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5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6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7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8.xml" ContentType="application/vnd.openxmlformats-officedocument.presentationml.notesSl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notesSlides/notesSlide9.xml" ContentType="application/vnd.openxmlformats-officedocument.presentationml.notesSlid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9" r:id="rId4"/>
    <p:sldId id="271" r:id="rId5"/>
    <p:sldId id="273" r:id="rId6"/>
    <p:sldId id="269" r:id="rId7"/>
    <p:sldId id="268" r:id="rId8"/>
    <p:sldId id="267" r:id="rId9"/>
    <p:sldId id="266" r:id="rId10"/>
    <p:sldId id="265" r:id="rId11"/>
    <p:sldId id="264" r:id="rId12"/>
    <p:sldId id="263" r:id="rId13"/>
    <p:sldId id="262" r:id="rId14"/>
    <p:sldId id="261" r:id="rId15"/>
    <p:sldId id="274" r:id="rId16"/>
    <p:sldId id="272" r:id="rId17"/>
    <p:sldId id="260" r:id="rId18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A31F"/>
    <a:srgbClr val="7678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269D01E-BC32-4049-B463-5C60D7B0CCD2}" styleName="Estilo temático 2 - Énfasis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 snapToGrid="0" snapToObjects="1">
      <p:cViewPr varScale="1">
        <p:scale>
          <a:sx n="124" d="100"/>
          <a:sy n="124" d="100"/>
        </p:scale>
        <p:origin x="640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enovo\Desktop\A&#209;O%202021\RENDICION%20DE%20CUENTAS%202020\PARA%20JULIA\RENDICION%20DE%20CUENTAS%20ZONA%201%20LIST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enovo\Desktop\A&#209;O%202021\RENDICION%20DE%20CUENTAS%202020\PARA%20JULIA\RENDICION%20DE%20CUENTAS%20ZONA%201%20LIST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enovo\Desktop\A&#209;O%202021\RENDICION%20DE%20CUENTAS%202020\PARA%20JULIA\RENDICION%20DE%20CUENTAS%20ZONA%201%20LISTA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enovo\Desktop\A&#209;O%202021\RENDICION%20DE%20CUENTAS%202020\PARA%20JULIA\RENDICION%20DE%20CUENTAS%20ZONA%201%20LISTA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enovo\Desktop\A&#209;O%202021\RENDICION%20DE%20CUENTAS%202020\PARA%20JULIA\RENDICION%20DE%20CUENTAS%20ZONA%201%20LISTA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enovo\Desktop\A&#209;O%202021\RENDICION%20DE%20CUENTAS%202020\PARA%20JULIA\RENDICION%20DE%20CUENTAS%20ZONA%201%20LISTA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enovo\Desktop\A&#209;O%202021\RENDICION%20DE%20CUENTAS%202020\PARA%20JULIA\RENDICION%20DE%20CUENTAS%20ZONA%201%20LISTA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enovo\Desktop\A&#209;O%202021\RENDICION%20DE%20CUENTAS%202020\PARA%20JULIA\RENDICION%20DE%20CUENTAS%20ZONA%201%20LISTA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enovo\Desktop\A&#209;O%202021\RENDICION%20DE%20CUENTAS%202020\PARA%20JULIA\RENDICION%20DE%20CUENTAS%20ZONA%201%20LISTA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enovo\Desktop\A&#209;O%202021\RENDICION%20DE%20CUENTAS%202020\PARA%20JULIA\RENDICION%20DE%20CUENTAS%20ZONA%201%20LISTA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enovo\Desktop\A&#209;O%202021\RENDICION%20DE%20CUENTAS%202020\PARA%20JULIA\RENDICION%20DE%20CUENTAS%20ZONA%201%20LISTA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enovo\Desktop\A&#209;O%202021\RENDICION%20DE%20CUENTAS%202020\PARA%20JULIA\RENDICION%20DE%20CUENTAS%20ZONA%201%20LISTA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enovo\Desktop\A&#209;O%202021\RENDICION%20DE%20CUENTAS%202020\PARA%20JULIA\RENDICION%20DE%20CUENTAS%20ZONA%201%20LISTA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enovo\Desktop\A&#209;O%202021\RENDICION%20DE%20CUENTAS%202020\PARA%20JULIA\RENDICION%20DE%20CUENTAS%20ZONA%201%20LISTA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enovo\Desktop\A&#209;O%202021\RENDICION%20DE%20CUENTAS%202020\PARA%20JULIA\RENDICION%20DE%20CUENTAS%20ZONA%201%20LISTA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enovo\Desktop\A&#209;O%202021\RENDICION%20DE%20CUENTAS%202020\RENDICION%20ZONA%20LOBO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enovo\Desktop\A&#209;O%202021\RENDICION%20DE%20CUENTAS%202020\RENDICION%20ZONA%20LOBO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enovo\Desktop\A&#209;O%202021\RENDICION%20DE%20CUENTAS%202020\RENDICION%20ZONA%20LOBO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enovo\Desktop\A&#209;O%202021\RENDICION%20DE%20CUENTAS%202020\RENDICION%20ZONA%20LOBO.xlsx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enovo\Desktop\A&#209;O%202021\RENDICION%20DE%20CUENTAS%202020\PARA%20JULIA\RENDICION%20DE%20CUENTAS%20ZONA%201%20LISTA.xlsx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just"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C" dirty="0"/>
              <a:t>PROGRAMA DE ERRADICACIÓN </a:t>
            </a:r>
          </a:p>
          <a:p>
            <a:pPr algn="just">
              <a:defRPr/>
            </a:pPr>
            <a:r>
              <a:rPr lang="es-EC" dirty="0"/>
              <a:t>DE LA FIEBRE AFTOSA </a:t>
            </a:r>
          </a:p>
          <a:p>
            <a:pPr algn="just">
              <a:defRPr/>
            </a:pPr>
            <a:r>
              <a:rPr lang="es-EC" dirty="0"/>
              <a:t>CON VACUNACIÓN</a:t>
            </a:r>
          </a:p>
        </c:rich>
      </c:tx>
      <c:layout>
        <c:manualLayout>
          <c:xMode val="edge"/>
          <c:yMode val="edge"/>
          <c:x val="0.44470726961894347"/>
          <c:y val="2.239673818842887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just"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'SANIDAD ANIMAL'!$B$2</c:f>
              <c:strCache>
                <c:ptCount val="1"/>
                <c:pt idx="0">
                  <c:v>META 2020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'SANIDAD ANIMAL'!$A$3:$A$7</c:f>
              <c:strCache>
                <c:ptCount val="4"/>
                <c:pt idx="0">
                  <c:v>SUCUMBÍOS</c:v>
                </c:pt>
                <c:pt idx="1">
                  <c:v>CARCHI</c:v>
                </c:pt>
                <c:pt idx="2">
                  <c:v>ESMERALDAS</c:v>
                </c:pt>
                <c:pt idx="3">
                  <c:v>IMBABURA</c:v>
                </c:pt>
              </c:strCache>
            </c:strRef>
          </c:cat>
          <c:val>
            <c:numRef>
              <c:f>'SANIDAD ANIMAL'!$B$3:$B$7</c:f>
              <c:numCache>
                <c:formatCode>General</c:formatCode>
                <c:ptCount val="5"/>
                <c:pt idx="0">
                  <c:v>103000</c:v>
                </c:pt>
                <c:pt idx="1">
                  <c:v>142000</c:v>
                </c:pt>
                <c:pt idx="2">
                  <c:v>355000</c:v>
                </c:pt>
                <c:pt idx="3">
                  <c:v>95000</c:v>
                </c:pt>
                <c:pt idx="4">
                  <c:v>695000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DE-4CEE-90A2-B32BEB81CDFD}"/>
            </c:ext>
          </c:extLst>
        </c:ser>
        <c:ser>
          <c:idx val="1"/>
          <c:order val="1"/>
          <c:tx>
            <c:strRef>
              <c:f>'SANIDAD ANIMAL'!$C$2</c:f>
              <c:strCache>
                <c:ptCount val="1"/>
                <c:pt idx="0">
                  <c:v>TOTAL 2020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'SANIDAD ANIMAL'!$A$3:$A$7</c:f>
              <c:strCache>
                <c:ptCount val="4"/>
                <c:pt idx="0">
                  <c:v>SUCUMBÍOS</c:v>
                </c:pt>
                <c:pt idx="1">
                  <c:v>CARCHI</c:v>
                </c:pt>
                <c:pt idx="2">
                  <c:v>ESMERALDAS</c:v>
                </c:pt>
                <c:pt idx="3">
                  <c:v>IMBABURA</c:v>
                </c:pt>
              </c:strCache>
            </c:strRef>
          </c:cat>
          <c:val>
            <c:numRef>
              <c:f>'SANIDAD ANIMAL'!$C$3:$C$7</c:f>
              <c:numCache>
                <c:formatCode>General</c:formatCode>
                <c:ptCount val="5"/>
                <c:pt idx="0">
                  <c:v>109907</c:v>
                </c:pt>
                <c:pt idx="1">
                  <c:v>154718</c:v>
                </c:pt>
                <c:pt idx="2">
                  <c:v>362447</c:v>
                </c:pt>
                <c:pt idx="3">
                  <c:v>97207</c:v>
                </c:pt>
                <c:pt idx="4">
                  <c:v>724279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DE-4CEE-90A2-B32BEB81CDFD}"/>
            </c:ext>
          </c:extLst>
        </c:ser>
        <c:ser>
          <c:idx val="2"/>
          <c:order val="2"/>
          <c:tx>
            <c:strRef>
              <c:f>'SANIDAD ANIMAL'!$D$2</c:f>
              <c:strCache>
                <c:ptCount val="1"/>
                <c:pt idx="0">
                  <c:v>PREDIOS 2020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'SANIDAD ANIMAL'!$A$3:$A$7</c:f>
              <c:strCache>
                <c:ptCount val="4"/>
                <c:pt idx="0">
                  <c:v>SUCUMBÍOS</c:v>
                </c:pt>
                <c:pt idx="1">
                  <c:v>CARCHI</c:v>
                </c:pt>
                <c:pt idx="2">
                  <c:v>ESMERALDAS</c:v>
                </c:pt>
                <c:pt idx="3">
                  <c:v>IMBABURA</c:v>
                </c:pt>
              </c:strCache>
            </c:strRef>
          </c:cat>
          <c:val>
            <c:numRef>
              <c:f>'SANIDAD ANIMAL'!$D$3:$D$7</c:f>
              <c:numCache>
                <c:formatCode>General</c:formatCode>
                <c:ptCount val="5"/>
                <c:pt idx="0">
                  <c:v>5409</c:v>
                </c:pt>
                <c:pt idx="1">
                  <c:v>9428</c:v>
                </c:pt>
                <c:pt idx="2">
                  <c:v>9446</c:v>
                </c:pt>
                <c:pt idx="3">
                  <c:v>8315</c:v>
                </c:pt>
                <c:pt idx="4">
                  <c:v>32598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0DE-4CEE-90A2-B32BEB81CDFD}"/>
            </c:ext>
          </c:extLst>
        </c:ser>
        <c:ser>
          <c:idx val="3"/>
          <c:order val="3"/>
          <c:tx>
            <c:strRef>
              <c:f>'SANIDAD ANIMAL'!$E$2</c:f>
              <c:strCache>
                <c:ptCount val="1"/>
                <c:pt idx="0">
                  <c:v>COBERTURA %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'SANIDAD ANIMAL'!$A$3:$A$7</c:f>
              <c:strCache>
                <c:ptCount val="4"/>
                <c:pt idx="0">
                  <c:v>SUCUMBÍOS</c:v>
                </c:pt>
                <c:pt idx="1">
                  <c:v>CARCHI</c:v>
                </c:pt>
                <c:pt idx="2">
                  <c:v>ESMERALDAS</c:v>
                </c:pt>
                <c:pt idx="3">
                  <c:v>IMBABURA</c:v>
                </c:pt>
              </c:strCache>
            </c:strRef>
          </c:cat>
          <c:val>
            <c:numRef>
              <c:f>'SANIDAD ANIMAL'!$E$3:$E$7</c:f>
              <c:numCache>
                <c:formatCode>General</c:formatCode>
                <c:ptCount val="5"/>
                <c:pt idx="0">
                  <c:v>106.70582524271845</c:v>
                </c:pt>
                <c:pt idx="1">
                  <c:v>108.95633802816901</c:v>
                </c:pt>
                <c:pt idx="2">
                  <c:v>102.09774647887323</c:v>
                </c:pt>
                <c:pt idx="3">
                  <c:v>102.32315789473684</c:v>
                </c:pt>
                <c:pt idx="4">
                  <c:v>420.08306764449753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0DE-4CEE-90A2-B32BEB81CD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7269632"/>
        <c:axId val="134660096"/>
      </c:barChart>
      <c:catAx>
        <c:axId val="187269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34660096"/>
        <c:crosses val="autoZero"/>
        <c:auto val="1"/>
        <c:lblAlgn val="ctr"/>
        <c:lblOffset val="100"/>
        <c:noMultiLvlLbl val="0"/>
      </c:catAx>
      <c:valAx>
        <c:axId val="134660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8726963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</c:dTable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s-EC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C" dirty="0"/>
              <a:t>PROGRAMA DE ERRADICACIÓN DE </a:t>
            </a:r>
          </a:p>
          <a:p>
            <a:pPr>
              <a:defRPr/>
            </a:pPr>
            <a:r>
              <a:rPr lang="es-EC" dirty="0"/>
              <a:t>PESTE PORCINA CLÁSICA - PPC</a:t>
            </a:r>
          </a:p>
        </c:rich>
      </c:tx>
      <c:layout>
        <c:manualLayout>
          <c:xMode val="edge"/>
          <c:yMode val="edge"/>
          <c:x val="0.38788494235669735"/>
          <c:y val="2.239673818842887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'SANIDAD ANIMAL'!$A$12</c:f>
              <c:strCache>
                <c:ptCount val="1"/>
                <c:pt idx="0">
                  <c:v>SUCUMBÍOS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'SANIDAD ANIMAL'!$B$11:$C$11</c:f>
              <c:strCache>
                <c:ptCount val="2"/>
                <c:pt idx="0">
                  <c:v>TOTAL 2020</c:v>
                </c:pt>
                <c:pt idx="1">
                  <c:v>PREDIOS 2020</c:v>
                </c:pt>
              </c:strCache>
            </c:strRef>
          </c:cat>
          <c:val>
            <c:numRef>
              <c:f>'SANIDAD ANIMAL'!$B$12:$C$12</c:f>
              <c:numCache>
                <c:formatCode>#,##0</c:formatCode>
                <c:ptCount val="2"/>
                <c:pt idx="0">
                  <c:v>21120</c:v>
                </c:pt>
                <c:pt idx="1">
                  <c:v>1431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E3-4F6B-B608-05CBD4EAF4AC}"/>
            </c:ext>
          </c:extLst>
        </c:ser>
        <c:ser>
          <c:idx val="1"/>
          <c:order val="1"/>
          <c:tx>
            <c:strRef>
              <c:f>'SANIDAD ANIMAL'!$A$13</c:f>
              <c:strCache>
                <c:ptCount val="1"/>
                <c:pt idx="0">
                  <c:v>CARCHI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'SANIDAD ANIMAL'!$B$11:$C$11</c:f>
              <c:strCache>
                <c:ptCount val="2"/>
                <c:pt idx="0">
                  <c:v>TOTAL 2020</c:v>
                </c:pt>
                <c:pt idx="1">
                  <c:v>PREDIOS 2020</c:v>
                </c:pt>
              </c:strCache>
            </c:strRef>
          </c:cat>
          <c:val>
            <c:numRef>
              <c:f>'SANIDAD ANIMAL'!$B$13:$C$13</c:f>
              <c:numCache>
                <c:formatCode>#,##0</c:formatCode>
                <c:ptCount val="2"/>
                <c:pt idx="0">
                  <c:v>72295</c:v>
                </c:pt>
                <c:pt idx="1">
                  <c:v>2247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DE3-4F6B-B608-05CBD4EAF4AC}"/>
            </c:ext>
          </c:extLst>
        </c:ser>
        <c:ser>
          <c:idx val="2"/>
          <c:order val="2"/>
          <c:tx>
            <c:strRef>
              <c:f>'SANIDAD ANIMAL'!$A$14</c:f>
              <c:strCache>
                <c:ptCount val="1"/>
                <c:pt idx="0">
                  <c:v>ESMERALDAS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'SANIDAD ANIMAL'!$B$11:$C$11</c:f>
              <c:strCache>
                <c:ptCount val="2"/>
                <c:pt idx="0">
                  <c:v>TOTAL 2020</c:v>
                </c:pt>
                <c:pt idx="1">
                  <c:v>PREDIOS 2020</c:v>
                </c:pt>
              </c:strCache>
            </c:strRef>
          </c:cat>
          <c:val>
            <c:numRef>
              <c:f>'SANIDAD ANIMAL'!$B$14:$C$14</c:f>
              <c:numCache>
                <c:formatCode>#,##0</c:formatCode>
                <c:ptCount val="2"/>
                <c:pt idx="0">
                  <c:v>41246</c:v>
                </c:pt>
                <c:pt idx="1">
                  <c:v>2864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DE3-4F6B-B608-05CBD4EAF4AC}"/>
            </c:ext>
          </c:extLst>
        </c:ser>
        <c:ser>
          <c:idx val="3"/>
          <c:order val="3"/>
          <c:tx>
            <c:strRef>
              <c:f>'SANIDAD ANIMAL'!$A$15</c:f>
              <c:strCache>
                <c:ptCount val="1"/>
                <c:pt idx="0">
                  <c:v>IMBABURA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'SANIDAD ANIMAL'!$B$11:$C$11</c:f>
              <c:strCache>
                <c:ptCount val="2"/>
                <c:pt idx="0">
                  <c:v>TOTAL 2020</c:v>
                </c:pt>
                <c:pt idx="1">
                  <c:v>PREDIOS 2020</c:v>
                </c:pt>
              </c:strCache>
            </c:strRef>
          </c:cat>
          <c:val>
            <c:numRef>
              <c:f>'SANIDAD ANIMAL'!$B$15:$C$15</c:f>
              <c:numCache>
                <c:formatCode>#,##0</c:formatCode>
                <c:ptCount val="2"/>
                <c:pt idx="0">
                  <c:v>48749</c:v>
                </c:pt>
                <c:pt idx="1">
                  <c:v>7640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DE3-4F6B-B608-05CBD4EAF4AC}"/>
            </c:ext>
          </c:extLst>
        </c:ser>
        <c:ser>
          <c:idx val="4"/>
          <c:order val="4"/>
          <c:tx>
            <c:strRef>
              <c:f>'SANIDAD ANIMAL'!$A$16</c:f>
              <c:strCache>
                <c:ptCount val="1"/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'SANIDAD ANIMAL'!$B$11:$C$11</c:f>
              <c:strCache>
                <c:ptCount val="2"/>
                <c:pt idx="0">
                  <c:v>TOTAL 2020</c:v>
                </c:pt>
                <c:pt idx="1">
                  <c:v>PREDIOS 2020</c:v>
                </c:pt>
              </c:strCache>
            </c:strRef>
          </c:cat>
          <c:val>
            <c:numRef>
              <c:f>'SANIDAD ANIMAL'!$B$16:$C$16</c:f>
              <c:numCache>
                <c:formatCode>General</c:formatCode>
                <c:ptCount val="2"/>
                <c:pt idx="0">
                  <c:v>183410</c:v>
                </c:pt>
                <c:pt idx="1">
                  <c:v>14182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DE3-4F6B-B608-05CBD4EAF4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1445632"/>
        <c:axId val="134661824"/>
      </c:barChart>
      <c:catAx>
        <c:axId val="141445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34661824"/>
        <c:crosses val="autoZero"/>
        <c:auto val="1"/>
        <c:lblAlgn val="ctr"/>
        <c:lblOffset val="100"/>
        <c:noMultiLvlLbl val="0"/>
      </c:catAx>
      <c:valAx>
        <c:axId val="134661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4144563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</c:dTable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s-EC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C"/>
              <a:t>RABIA BOVINA</a:t>
            </a:r>
          </a:p>
        </c:rich>
      </c:tx>
      <c:layout>
        <c:manualLayout>
          <c:xMode val="edge"/>
          <c:yMode val="edge"/>
          <c:x val="0.53608741545813099"/>
          <c:y val="1.784351936021850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'SANIDAD ANIMAL'!$B$19</c:f>
              <c:strCache>
                <c:ptCount val="1"/>
                <c:pt idx="0">
                  <c:v>CASOS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'SANIDAD ANIMAL'!$A$20:$A$23</c:f>
              <c:strCache>
                <c:ptCount val="4"/>
                <c:pt idx="0">
                  <c:v>SUCUMBÍOS</c:v>
                </c:pt>
                <c:pt idx="1">
                  <c:v>CARCHI</c:v>
                </c:pt>
                <c:pt idx="2">
                  <c:v>ESMERALDAS</c:v>
                </c:pt>
                <c:pt idx="3">
                  <c:v>IMBABURA</c:v>
                </c:pt>
              </c:strCache>
            </c:strRef>
          </c:cat>
          <c:val>
            <c:numRef>
              <c:f>'SANIDAD ANIMAL'!$B$20:$B$23</c:f>
              <c:numCache>
                <c:formatCode>General</c:formatCode>
                <c:ptCount val="4"/>
                <c:pt idx="0">
                  <c:v>13</c:v>
                </c:pt>
                <c:pt idx="1">
                  <c:v>0</c:v>
                </c:pt>
                <c:pt idx="2">
                  <c:v>3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31-47DB-97D9-781CEDB97CC3}"/>
            </c:ext>
          </c:extLst>
        </c:ser>
        <c:ser>
          <c:idx val="1"/>
          <c:order val="1"/>
          <c:tx>
            <c:strRef>
              <c:f>'SANIDAD ANIMAL'!$C$19</c:f>
              <c:strCache>
                <c:ptCount val="1"/>
                <c:pt idx="0">
                  <c:v>CAPTURAS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'SANIDAD ANIMAL'!$A$20:$A$23</c:f>
              <c:strCache>
                <c:ptCount val="4"/>
                <c:pt idx="0">
                  <c:v>SUCUMBÍOS</c:v>
                </c:pt>
                <c:pt idx="1">
                  <c:v>CARCHI</c:v>
                </c:pt>
                <c:pt idx="2">
                  <c:v>ESMERALDAS</c:v>
                </c:pt>
                <c:pt idx="3">
                  <c:v>IMBABURA</c:v>
                </c:pt>
              </c:strCache>
            </c:strRef>
          </c:cat>
          <c:val>
            <c:numRef>
              <c:f>'SANIDAD ANIMAL'!$C$20:$C$23</c:f>
              <c:numCache>
                <c:formatCode>General</c:formatCode>
                <c:ptCount val="4"/>
                <c:pt idx="0">
                  <c:v>14</c:v>
                </c:pt>
                <c:pt idx="1">
                  <c:v>7</c:v>
                </c:pt>
                <c:pt idx="2">
                  <c:v>2</c:v>
                </c:pt>
                <c:pt idx="3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A31-47DB-97D9-781CEDB97CC3}"/>
            </c:ext>
          </c:extLst>
        </c:ser>
        <c:ser>
          <c:idx val="2"/>
          <c:order val="2"/>
          <c:tx>
            <c:strRef>
              <c:f>'SANIDAD ANIMAL'!$D$19</c:f>
              <c:strCache>
                <c:ptCount val="1"/>
                <c:pt idx="0">
                  <c:v>VACUNACION PERFIFOCAL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'SANIDAD ANIMAL'!$A$20:$A$23</c:f>
              <c:strCache>
                <c:ptCount val="4"/>
                <c:pt idx="0">
                  <c:v>SUCUMBÍOS</c:v>
                </c:pt>
                <c:pt idx="1">
                  <c:v>CARCHI</c:v>
                </c:pt>
                <c:pt idx="2">
                  <c:v>ESMERALDAS</c:v>
                </c:pt>
                <c:pt idx="3">
                  <c:v>IMBABURA</c:v>
                </c:pt>
              </c:strCache>
            </c:strRef>
          </c:cat>
          <c:val>
            <c:numRef>
              <c:f>'SANIDAD ANIMAL'!$D$20:$D$23</c:f>
              <c:numCache>
                <c:formatCode>General</c:formatCode>
                <c:ptCount val="4"/>
                <c:pt idx="0">
                  <c:v>2</c:v>
                </c:pt>
                <c:pt idx="1">
                  <c:v>0</c:v>
                </c:pt>
                <c:pt idx="2">
                  <c:v>3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A31-47DB-97D9-781CEDB97C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9760000"/>
        <c:axId val="134665856"/>
      </c:barChart>
      <c:catAx>
        <c:axId val="189760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34665856"/>
        <c:crosses val="autoZero"/>
        <c:auto val="1"/>
        <c:lblAlgn val="ctr"/>
        <c:lblOffset val="100"/>
        <c:noMultiLvlLbl val="0"/>
      </c:catAx>
      <c:valAx>
        <c:axId val="134665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8976000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</c:dTable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s-EC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C" dirty="0"/>
              <a:t>CERTIFICACIÓN DE PREDIOS LIBRES DE BR Y TB</a:t>
            </a:r>
          </a:p>
        </c:rich>
      </c:tx>
      <c:layout>
        <c:manualLayout>
          <c:xMode val="edge"/>
          <c:yMode val="edge"/>
          <c:x val="0.35489578764487778"/>
          <c:y val="2.269407904925508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'SANIDAD ANIMAL'!$A$27</c:f>
              <c:strCache>
                <c:ptCount val="1"/>
                <c:pt idx="0">
                  <c:v>SUCUMBÍOS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'SANIDAD ANIMAL'!$B$26:$C$26</c:f>
              <c:strCache>
                <c:ptCount val="2"/>
                <c:pt idx="0">
                  <c:v>BRUCELOSIS</c:v>
                </c:pt>
                <c:pt idx="1">
                  <c:v>TUBERCULOSIS</c:v>
                </c:pt>
              </c:strCache>
            </c:strRef>
          </c:cat>
          <c:val>
            <c:numRef>
              <c:f>'SANIDAD ANIMAL'!$B$27:$C$27</c:f>
              <c:numCache>
                <c:formatCode>General</c:formatCode>
                <c:ptCount val="2"/>
                <c:pt idx="0">
                  <c:v>8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93-489C-B816-2B5AEC158039}"/>
            </c:ext>
          </c:extLst>
        </c:ser>
        <c:ser>
          <c:idx val="1"/>
          <c:order val="1"/>
          <c:tx>
            <c:strRef>
              <c:f>'SANIDAD ANIMAL'!$A$28</c:f>
              <c:strCache>
                <c:ptCount val="1"/>
                <c:pt idx="0">
                  <c:v>CARCHI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'SANIDAD ANIMAL'!$B$26:$C$26</c:f>
              <c:strCache>
                <c:ptCount val="2"/>
                <c:pt idx="0">
                  <c:v>BRUCELOSIS</c:v>
                </c:pt>
                <c:pt idx="1">
                  <c:v>TUBERCULOSIS</c:v>
                </c:pt>
              </c:strCache>
            </c:strRef>
          </c:cat>
          <c:val>
            <c:numRef>
              <c:f>'SANIDAD ANIMAL'!$B$28:$C$28</c:f>
              <c:numCache>
                <c:formatCode>General</c:formatCode>
                <c:ptCount val="2"/>
                <c:pt idx="0">
                  <c:v>145</c:v>
                </c:pt>
                <c:pt idx="1">
                  <c:v>145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F93-489C-B816-2B5AEC158039}"/>
            </c:ext>
          </c:extLst>
        </c:ser>
        <c:ser>
          <c:idx val="2"/>
          <c:order val="2"/>
          <c:tx>
            <c:strRef>
              <c:f>'SANIDAD ANIMAL'!$A$29</c:f>
              <c:strCache>
                <c:ptCount val="1"/>
                <c:pt idx="0">
                  <c:v>ESMERALDAS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'SANIDAD ANIMAL'!$B$26:$C$26</c:f>
              <c:strCache>
                <c:ptCount val="2"/>
                <c:pt idx="0">
                  <c:v>BRUCELOSIS</c:v>
                </c:pt>
                <c:pt idx="1">
                  <c:v>TUBERCULOSIS</c:v>
                </c:pt>
              </c:strCache>
            </c:strRef>
          </c:cat>
          <c:val>
            <c:numRef>
              <c:f>'SANIDAD ANIMAL'!$B$29:$C$29</c:f>
              <c:numCache>
                <c:formatCode>General</c:formatCode>
                <c:ptCount val="2"/>
                <c:pt idx="0">
                  <c:v>3</c:v>
                </c:pt>
                <c:pt idx="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F93-489C-B816-2B5AEC158039}"/>
            </c:ext>
          </c:extLst>
        </c:ser>
        <c:ser>
          <c:idx val="3"/>
          <c:order val="3"/>
          <c:tx>
            <c:strRef>
              <c:f>'SANIDAD ANIMAL'!$A$30</c:f>
              <c:strCache>
                <c:ptCount val="1"/>
                <c:pt idx="0">
                  <c:v>IMBABURA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'SANIDAD ANIMAL'!$B$26:$C$26</c:f>
              <c:strCache>
                <c:ptCount val="2"/>
                <c:pt idx="0">
                  <c:v>BRUCELOSIS</c:v>
                </c:pt>
                <c:pt idx="1">
                  <c:v>TUBERCULOSIS</c:v>
                </c:pt>
              </c:strCache>
            </c:strRef>
          </c:cat>
          <c:val>
            <c:numRef>
              <c:f>'SANIDAD ANIMAL'!$B$30:$C$30</c:f>
              <c:numCache>
                <c:formatCode>General</c:formatCode>
                <c:ptCount val="2"/>
                <c:pt idx="0">
                  <c:v>78</c:v>
                </c:pt>
                <c:pt idx="1">
                  <c:v>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F93-489C-B816-2B5AEC1580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9760512"/>
        <c:axId val="134667584"/>
      </c:barChart>
      <c:catAx>
        <c:axId val="189760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34667584"/>
        <c:crosses val="autoZero"/>
        <c:auto val="1"/>
        <c:lblAlgn val="ctr"/>
        <c:lblOffset val="100"/>
        <c:noMultiLvlLbl val="0"/>
      </c:catAx>
      <c:valAx>
        <c:axId val="134667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8976051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</c:dTable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s-EC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C"/>
              <a:t>CERTIFICACIONES APÍCOLAS Y AVÍCOLAS</a:t>
            </a:r>
          </a:p>
        </c:rich>
      </c:tx>
      <c:layout>
        <c:manualLayout>
          <c:xMode val="edge"/>
          <c:yMode val="edge"/>
          <c:x val="0.36133324523109495"/>
          <c:y val="3.240740740740740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'SANIDAD ANIMAL'!$B$34</c:f>
              <c:strCache>
                <c:ptCount val="1"/>
                <c:pt idx="0">
                  <c:v>APÍCOLA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'SANIDAD ANIMAL'!$A$35:$A$38</c:f>
              <c:strCache>
                <c:ptCount val="4"/>
                <c:pt idx="0">
                  <c:v>SUCUMBÍOS</c:v>
                </c:pt>
                <c:pt idx="1">
                  <c:v>CARCHI</c:v>
                </c:pt>
                <c:pt idx="2">
                  <c:v>ESMERALDAS</c:v>
                </c:pt>
                <c:pt idx="3">
                  <c:v>IMBABURA</c:v>
                </c:pt>
              </c:strCache>
            </c:strRef>
          </c:cat>
          <c:val>
            <c:numRef>
              <c:f>'SANIDAD ANIMAL'!$B$35:$B$38</c:f>
              <c:numCache>
                <c:formatCode>General</c:formatCode>
                <c:ptCount val="4"/>
                <c:pt idx="0">
                  <c:v>3</c:v>
                </c:pt>
                <c:pt idx="1">
                  <c:v>0</c:v>
                </c:pt>
                <c:pt idx="2">
                  <c:v>1</c:v>
                </c:pt>
                <c:pt idx="3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46-4AD5-9AF9-AAB78C913F5B}"/>
            </c:ext>
          </c:extLst>
        </c:ser>
        <c:ser>
          <c:idx val="1"/>
          <c:order val="1"/>
          <c:tx>
            <c:strRef>
              <c:f>'SANIDAD ANIMAL'!$C$34</c:f>
              <c:strCache>
                <c:ptCount val="1"/>
                <c:pt idx="0">
                  <c:v>AVÍCOLA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'SANIDAD ANIMAL'!$A$35:$A$38</c:f>
              <c:strCache>
                <c:ptCount val="4"/>
                <c:pt idx="0">
                  <c:v>SUCUMBÍOS</c:v>
                </c:pt>
                <c:pt idx="1">
                  <c:v>CARCHI</c:v>
                </c:pt>
                <c:pt idx="2">
                  <c:v>ESMERALDAS</c:v>
                </c:pt>
                <c:pt idx="3">
                  <c:v>IMBABURA</c:v>
                </c:pt>
              </c:strCache>
            </c:strRef>
          </c:cat>
          <c:val>
            <c:numRef>
              <c:f>'SANIDAD ANIMAL'!$C$35:$C$38</c:f>
              <c:numCache>
                <c:formatCode>General</c:formatCode>
                <c:ptCount val="4"/>
                <c:pt idx="0">
                  <c:v>4</c:v>
                </c:pt>
                <c:pt idx="1">
                  <c:v>10</c:v>
                </c:pt>
                <c:pt idx="2">
                  <c:v>0</c:v>
                </c:pt>
                <c:pt idx="3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A46-4AD5-9AF9-AAB78C913F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1169152"/>
        <c:axId val="187010432"/>
      </c:barChart>
      <c:catAx>
        <c:axId val="141169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87010432"/>
        <c:crosses val="autoZero"/>
        <c:auto val="1"/>
        <c:lblAlgn val="ctr"/>
        <c:lblOffset val="100"/>
        <c:noMultiLvlLbl val="0"/>
      </c:catAx>
      <c:valAx>
        <c:axId val="187010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4116915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</c:dTable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s-EC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C"/>
              <a:t>ACCIONES 2020</a:t>
            </a:r>
          </a:p>
        </c:rich>
      </c:tx>
      <c:layout>
        <c:manualLayout>
          <c:xMode val="edge"/>
          <c:yMode val="edge"/>
          <c:x val="0.47466491156022245"/>
          <c:y val="3.252687483556116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'SANIDAD ANIMAL'!$B$41</c:f>
              <c:strCache>
                <c:ptCount val="1"/>
                <c:pt idx="0">
                  <c:v>FISCALIZACIÓN  BOVINOS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'SANIDAD ANIMAL'!$A$42:$A$45</c:f>
              <c:strCache>
                <c:ptCount val="4"/>
                <c:pt idx="0">
                  <c:v>SUCUMBÍOS</c:v>
                </c:pt>
                <c:pt idx="1">
                  <c:v>CARCHI</c:v>
                </c:pt>
                <c:pt idx="2">
                  <c:v>ESMERALDAS</c:v>
                </c:pt>
                <c:pt idx="3">
                  <c:v>IMBABURA</c:v>
                </c:pt>
              </c:strCache>
            </c:strRef>
          </c:cat>
          <c:val>
            <c:numRef>
              <c:f>'SANIDAD ANIMAL'!$B$42:$B$45</c:f>
              <c:numCache>
                <c:formatCode>General</c:formatCode>
                <c:ptCount val="4"/>
                <c:pt idx="0">
                  <c:v>45</c:v>
                </c:pt>
                <c:pt idx="1">
                  <c:v>3</c:v>
                </c:pt>
                <c:pt idx="2">
                  <c:v>2</c:v>
                </c:pt>
                <c:pt idx="3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41-4CD6-8EF4-9CE6F8223D45}"/>
            </c:ext>
          </c:extLst>
        </c:ser>
        <c:ser>
          <c:idx val="1"/>
          <c:order val="1"/>
          <c:tx>
            <c:strRef>
              <c:f>'SANIDAD ANIMAL'!$C$41</c:f>
              <c:strCache>
                <c:ptCount val="1"/>
                <c:pt idx="0">
                  <c:v>DECOMISOS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'SANIDAD ANIMAL'!$A$42:$A$45</c:f>
              <c:strCache>
                <c:ptCount val="4"/>
                <c:pt idx="0">
                  <c:v>SUCUMBÍOS</c:v>
                </c:pt>
                <c:pt idx="1">
                  <c:v>CARCHI</c:v>
                </c:pt>
                <c:pt idx="2">
                  <c:v>ESMERALDAS</c:v>
                </c:pt>
                <c:pt idx="3">
                  <c:v>IMBABURA</c:v>
                </c:pt>
              </c:strCache>
            </c:strRef>
          </c:cat>
          <c:val>
            <c:numRef>
              <c:f>'SANIDAD ANIMAL'!$C$42:$C$45</c:f>
              <c:numCache>
                <c:formatCode>General</c:formatCode>
                <c:ptCount val="4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41-4CD6-8EF4-9CE6F8223D45}"/>
            </c:ext>
          </c:extLst>
        </c:ser>
        <c:ser>
          <c:idx val="2"/>
          <c:order val="2"/>
          <c:tx>
            <c:strRef>
              <c:f>'SANIDAD ANIMAL'!$D$41</c:f>
              <c:strCache>
                <c:ptCount val="1"/>
                <c:pt idx="0">
                  <c:v>OPERATIVOS Y FERIAS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'SANIDAD ANIMAL'!$A$42:$A$45</c:f>
              <c:strCache>
                <c:ptCount val="4"/>
                <c:pt idx="0">
                  <c:v>SUCUMBÍOS</c:v>
                </c:pt>
                <c:pt idx="1">
                  <c:v>CARCHI</c:v>
                </c:pt>
                <c:pt idx="2">
                  <c:v>ESMERALDAS</c:v>
                </c:pt>
                <c:pt idx="3">
                  <c:v>IMBABURA</c:v>
                </c:pt>
              </c:strCache>
            </c:strRef>
          </c:cat>
          <c:val>
            <c:numRef>
              <c:f>'SANIDAD ANIMAL'!$D$42:$D$45</c:f>
              <c:numCache>
                <c:formatCode>General</c:formatCode>
                <c:ptCount val="4"/>
                <c:pt idx="0">
                  <c:v>27</c:v>
                </c:pt>
                <c:pt idx="1">
                  <c:v>44</c:v>
                </c:pt>
                <c:pt idx="2">
                  <c:v>20</c:v>
                </c:pt>
                <c:pt idx="3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141-4CD6-8EF4-9CE6F8223D45}"/>
            </c:ext>
          </c:extLst>
        </c:ser>
        <c:ser>
          <c:idx val="3"/>
          <c:order val="3"/>
          <c:tx>
            <c:strRef>
              <c:f>'SANIDAD ANIMAL'!$E$41</c:f>
              <c:strCache>
                <c:ptCount val="1"/>
                <c:pt idx="0">
                  <c:v>CATASTRO EQUINOS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'SANIDAD ANIMAL'!$A$42:$A$45</c:f>
              <c:strCache>
                <c:ptCount val="4"/>
                <c:pt idx="0">
                  <c:v>SUCUMBÍOS</c:v>
                </c:pt>
                <c:pt idx="1">
                  <c:v>CARCHI</c:v>
                </c:pt>
                <c:pt idx="2">
                  <c:v>ESMERALDAS</c:v>
                </c:pt>
                <c:pt idx="3">
                  <c:v>IMBABURA</c:v>
                </c:pt>
              </c:strCache>
            </c:strRef>
          </c:cat>
          <c:val>
            <c:numRef>
              <c:f>'SANIDAD ANIMAL'!$E$42:$E$45</c:f>
              <c:numCache>
                <c:formatCode>General</c:formatCode>
                <c:ptCount val="4"/>
                <c:pt idx="0">
                  <c:v>23</c:v>
                </c:pt>
                <c:pt idx="1">
                  <c:v>68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141-4CD6-8EF4-9CE6F8223D45}"/>
            </c:ext>
          </c:extLst>
        </c:ser>
        <c:ser>
          <c:idx val="4"/>
          <c:order val="4"/>
          <c:tx>
            <c:strRef>
              <c:f>'SANIDAD ANIMAL'!$F$41</c:f>
              <c:strCache>
                <c:ptCount val="1"/>
                <c:pt idx="0">
                  <c:v>CATASTRO OVINOS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'SANIDAD ANIMAL'!$A$42:$A$45</c:f>
              <c:strCache>
                <c:ptCount val="4"/>
                <c:pt idx="0">
                  <c:v>SUCUMBÍOS</c:v>
                </c:pt>
                <c:pt idx="1">
                  <c:v>CARCHI</c:v>
                </c:pt>
                <c:pt idx="2">
                  <c:v>ESMERALDAS</c:v>
                </c:pt>
                <c:pt idx="3">
                  <c:v>IMBABURA</c:v>
                </c:pt>
              </c:strCache>
            </c:strRef>
          </c:cat>
          <c:val>
            <c:numRef>
              <c:f>'SANIDAD ANIMAL'!$F$42:$F$45</c:f>
              <c:numCache>
                <c:formatCode>General</c:formatCode>
                <c:ptCount val="4"/>
                <c:pt idx="0">
                  <c:v>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141-4CD6-8EF4-9CE6F8223D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1169664"/>
        <c:axId val="187012160"/>
      </c:barChart>
      <c:catAx>
        <c:axId val="141169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87012160"/>
        <c:crosses val="autoZero"/>
        <c:auto val="1"/>
        <c:lblAlgn val="ctr"/>
        <c:lblOffset val="100"/>
        <c:noMultiLvlLbl val="0"/>
      </c:catAx>
      <c:valAx>
        <c:axId val="187012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41169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s-EC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'SANIDAD VEGETAL'!$B$3</c:f>
              <c:strCache>
                <c:ptCount val="1"/>
                <c:pt idx="0">
                  <c:v>PROSPECCIONES Y VIGILANCIA FITOSANITARIA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'SANIDAD VEGETAL'!$A$4:$A$7</c:f>
              <c:strCache>
                <c:ptCount val="4"/>
                <c:pt idx="0">
                  <c:v>SUCUMBÍOS</c:v>
                </c:pt>
                <c:pt idx="1">
                  <c:v>CARCHI</c:v>
                </c:pt>
                <c:pt idx="2">
                  <c:v>ESMERALDAS</c:v>
                </c:pt>
                <c:pt idx="3">
                  <c:v>IMBABURA</c:v>
                </c:pt>
              </c:strCache>
            </c:strRef>
          </c:cat>
          <c:val>
            <c:numRef>
              <c:f>'SANIDAD VEGETAL'!$B$4:$B$7</c:f>
              <c:numCache>
                <c:formatCode>General</c:formatCode>
                <c:ptCount val="4"/>
                <c:pt idx="0">
                  <c:v>2099</c:v>
                </c:pt>
                <c:pt idx="1">
                  <c:v>3852</c:v>
                </c:pt>
                <c:pt idx="2">
                  <c:v>1080</c:v>
                </c:pt>
                <c:pt idx="3">
                  <c:v>831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02-472F-824F-06D83B561AC4}"/>
            </c:ext>
          </c:extLst>
        </c:ser>
        <c:ser>
          <c:idx val="1"/>
          <c:order val="1"/>
          <c:tx>
            <c:strRef>
              <c:f>'SANIDAD VEGETAL'!$C$3</c:f>
              <c:strCache>
                <c:ptCount val="1"/>
                <c:pt idx="0">
                  <c:v>Diaphorina citri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'SANIDAD VEGETAL'!$A$4:$A$7</c:f>
              <c:strCache>
                <c:ptCount val="4"/>
                <c:pt idx="0">
                  <c:v>SUCUMBÍOS</c:v>
                </c:pt>
                <c:pt idx="1">
                  <c:v>CARCHI</c:v>
                </c:pt>
                <c:pt idx="2">
                  <c:v>ESMERALDAS</c:v>
                </c:pt>
                <c:pt idx="3">
                  <c:v>IMBABURA</c:v>
                </c:pt>
              </c:strCache>
            </c:strRef>
          </c:cat>
          <c:val>
            <c:numRef>
              <c:f>'SANIDAD VEGETAL'!$C$4:$C$7</c:f>
              <c:numCache>
                <c:formatCode>General</c:formatCode>
                <c:ptCount val="4"/>
                <c:pt idx="0">
                  <c:v>114</c:v>
                </c:pt>
                <c:pt idx="1">
                  <c:v>0</c:v>
                </c:pt>
                <c:pt idx="2">
                  <c:v>1</c:v>
                </c:pt>
                <c:pt idx="3">
                  <c:v>1166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402-472F-824F-06D83B561AC4}"/>
            </c:ext>
          </c:extLst>
        </c:ser>
        <c:ser>
          <c:idx val="2"/>
          <c:order val="2"/>
          <c:tx>
            <c:strRef>
              <c:f>'SANIDAD VEGETAL'!$D$3</c:f>
              <c:strCache>
                <c:ptCount val="1"/>
                <c:pt idx="0">
                  <c:v>Trogoderma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'SANIDAD VEGETAL'!$A$4:$A$7</c:f>
              <c:strCache>
                <c:ptCount val="4"/>
                <c:pt idx="0">
                  <c:v>SUCUMBÍOS</c:v>
                </c:pt>
                <c:pt idx="1">
                  <c:v>CARCHI</c:v>
                </c:pt>
                <c:pt idx="2">
                  <c:v>ESMERALDAS</c:v>
                </c:pt>
                <c:pt idx="3">
                  <c:v>IMBABURA</c:v>
                </c:pt>
              </c:strCache>
            </c:strRef>
          </c:cat>
          <c:val>
            <c:numRef>
              <c:f>'SANIDAD VEGETAL'!$D$4:$D$7</c:f>
              <c:numCache>
                <c:formatCode>General</c:formatCode>
                <c:ptCount val="4"/>
                <c:pt idx="0">
                  <c:v>404</c:v>
                </c:pt>
                <c:pt idx="1">
                  <c:v>0</c:v>
                </c:pt>
                <c:pt idx="2">
                  <c:v>3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402-472F-824F-06D83B561AC4}"/>
            </c:ext>
          </c:extLst>
        </c:ser>
        <c:ser>
          <c:idx val="3"/>
          <c:order val="3"/>
          <c:tx>
            <c:strRef>
              <c:f>'SANIDAD VEGETAL'!$E$3</c:f>
              <c:strCache>
                <c:ptCount val="1"/>
                <c:pt idx="0">
                  <c:v>Mosca de la Fruta  Pedrios libres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'SANIDAD VEGETAL'!$A$4:$A$7</c:f>
              <c:strCache>
                <c:ptCount val="4"/>
                <c:pt idx="0">
                  <c:v>SUCUMBÍOS</c:v>
                </c:pt>
                <c:pt idx="1">
                  <c:v>CARCHI</c:v>
                </c:pt>
                <c:pt idx="2">
                  <c:v>ESMERALDAS</c:v>
                </c:pt>
                <c:pt idx="3">
                  <c:v>IMBABURA</c:v>
                </c:pt>
              </c:strCache>
            </c:strRef>
          </c:cat>
          <c:val>
            <c:numRef>
              <c:f>'SANIDAD VEGETAL'!$E$4:$E$7</c:f>
              <c:numCache>
                <c:formatCode>General</c:formatCode>
                <c:ptCount val="4"/>
                <c:pt idx="0">
                  <c:v>5</c:v>
                </c:pt>
                <c:pt idx="1">
                  <c:v>0</c:v>
                </c:pt>
                <c:pt idx="2">
                  <c:v>8</c:v>
                </c:pt>
                <c:pt idx="3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402-472F-824F-06D83B561AC4}"/>
            </c:ext>
          </c:extLst>
        </c:ser>
        <c:ser>
          <c:idx val="4"/>
          <c:order val="4"/>
          <c:tx>
            <c:strRef>
              <c:f>'SANIDAD VEGETAL'!$F$3</c:f>
              <c:strCache>
                <c:ptCount val="1"/>
                <c:pt idx="0">
                  <c:v>Fusarium oxysporum cubense raza 4 tropical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'SANIDAD VEGETAL'!$A$4:$A$7</c:f>
              <c:strCache>
                <c:ptCount val="4"/>
                <c:pt idx="0">
                  <c:v>SUCUMBÍOS</c:v>
                </c:pt>
                <c:pt idx="1">
                  <c:v>CARCHI</c:v>
                </c:pt>
                <c:pt idx="2">
                  <c:v>ESMERALDAS</c:v>
                </c:pt>
                <c:pt idx="3">
                  <c:v>IMBABURA</c:v>
                </c:pt>
              </c:strCache>
            </c:strRef>
          </c:cat>
          <c:val>
            <c:numRef>
              <c:f>'SANIDAD VEGETAL'!$F$4:$F$7</c:f>
              <c:numCache>
                <c:formatCode>General</c:formatCode>
                <c:ptCount val="4"/>
                <c:pt idx="0">
                  <c:v>388</c:v>
                </c:pt>
                <c:pt idx="1">
                  <c:v>600</c:v>
                </c:pt>
                <c:pt idx="2">
                  <c:v>62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402-472F-824F-06D83B561AC4}"/>
            </c:ext>
          </c:extLst>
        </c:ser>
        <c:ser>
          <c:idx val="5"/>
          <c:order val="5"/>
          <c:tx>
            <c:strRef>
              <c:f>'SANIDAD VEGETAL'!$G$3</c:f>
              <c:strCache>
                <c:ptCount val="1"/>
                <c:pt idx="0">
                  <c:v>Ralstonia solanacearum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'SANIDAD VEGETAL'!$A$4:$A$7</c:f>
              <c:strCache>
                <c:ptCount val="4"/>
                <c:pt idx="0">
                  <c:v>SUCUMBÍOS</c:v>
                </c:pt>
                <c:pt idx="1">
                  <c:v>CARCHI</c:v>
                </c:pt>
                <c:pt idx="2">
                  <c:v>ESMERALDAS</c:v>
                </c:pt>
                <c:pt idx="3">
                  <c:v>IMBABURA</c:v>
                </c:pt>
              </c:strCache>
            </c:strRef>
          </c:cat>
          <c:val>
            <c:numRef>
              <c:f>'SANIDAD VEGETAL'!$G$4:$G$7</c:f>
              <c:numCache>
                <c:formatCode>General</c:formatCode>
                <c:ptCount val="4"/>
                <c:pt idx="0">
                  <c:v>256</c:v>
                </c:pt>
                <c:pt idx="1">
                  <c:v>0</c:v>
                </c:pt>
                <c:pt idx="2">
                  <c:v>43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402-472F-824F-06D83B561AC4}"/>
            </c:ext>
          </c:extLst>
        </c:ser>
        <c:ser>
          <c:idx val="6"/>
          <c:order val="6"/>
          <c:tx>
            <c:strRef>
              <c:f>'SANIDAD VEGETAL'!$H$3</c:f>
              <c:strCache>
                <c:ptCount val="1"/>
                <c:pt idx="0">
                  <c:v>Inspecciones Requeridas por SENAE Aduana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'SANIDAD VEGETAL'!$A$4:$A$7</c:f>
              <c:strCache>
                <c:ptCount val="4"/>
                <c:pt idx="0">
                  <c:v>SUCUMBÍOS</c:v>
                </c:pt>
                <c:pt idx="1">
                  <c:v>CARCHI</c:v>
                </c:pt>
                <c:pt idx="2">
                  <c:v>ESMERALDAS</c:v>
                </c:pt>
                <c:pt idx="3">
                  <c:v>IMBABURA</c:v>
                </c:pt>
              </c:strCache>
            </c:strRef>
          </c:cat>
          <c:val>
            <c:numRef>
              <c:f>'SANIDAD VEGETAL'!$H$4:$H$7</c:f>
              <c:numCache>
                <c:formatCode>General</c:formatCode>
                <c:ptCount val="4"/>
                <c:pt idx="0">
                  <c:v>14</c:v>
                </c:pt>
                <c:pt idx="1">
                  <c:v>0</c:v>
                </c:pt>
                <c:pt idx="2">
                  <c:v>4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402-472F-824F-06D83B561AC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41412864"/>
        <c:axId val="141273920"/>
      </c:barChart>
      <c:catAx>
        <c:axId val="141412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41273920"/>
        <c:crosses val="autoZero"/>
        <c:auto val="1"/>
        <c:lblAlgn val="ctr"/>
        <c:lblOffset val="100"/>
        <c:noMultiLvlLbl val="0"/>
      </c:catAx>
      <c:valAx>
        <c:axId val="141273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41412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s-EC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'SANIDAD VEGETAL'!$A$14</c:f>
              <c:strCache>
                <c:ptCount val="1"/>
                <c:pt idx="0">
                  <c:v>SUCUMBÍOS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'SANIDAD VEGETAL'!$B$13:$H$13</c:f>
              <c:strCache>
                <c:ptCount val="7"/>
                <c:pt idx="0">
                  <c:v>Marchites Sorpreciba </c:v>
                </c:pt>
                <c:pt idx="1">
                  <c:v>pudrición del Cogollo</c:v>
                </c:pt>
                <c:pt idx="2">
                  <c:v>Anillo Rojo</c:v>
                </c:pt>
                <c:pt idx="3">
                  <c:v>Centros de acopio agricolas</c:v>
                </c:pt>
                <c:pt idx="4">
                  <c:v>Registrto y Posregistro de Operadores</c:v>
                </c:pt>
                <c:pt idx="5">
                  <c:v>Capacitaciones Raza 2</c:v>
                </c:pt>
                <c:pt idx="6">
                  <c:v>Capacitaciones FOC R4T</c:v>
                </c:pt>
              </c:strCache>
            </c:strRef>
          </c:cat>
          <c:val>
            <c:numRef>
              <c:f>'SANIDAD VEGETAL'!$B$14:$H$14</c:f>
              <c:numCache>
                <c:formatCode>General</c:formatCode>
                <c:ptCount val="7"/>
                <c:pt idx="0">
                  <c:v>103</c:v>
                </c:pt>
                <c:pt idx="1">
                  <c:v>60</c:v>
                </c:pt>
                <c:pt idx="2">
                  <c:v>9</c:v>
                </c:pt>
                <c:pt idx="3">
                  <c:v>26</c:v>
                </c:pt>
                <c:pt idx="4">
                  <c:v>212</c:v>
                </c:pt>
                <c:pt idx="5">
                  <c:v>6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B6-402A-AB40-8D839442DFB6}"/>
            </c:ext>
          </c:extLst>
        </c:ser>
        <c:ser>
          <c:idx val="1"/>
          <c:order val="1"/>
          <c:tx>
            <c:strRef>
              <c:f>'SANIDAD VEGETAL'!$A$15</c:f>
              <c:strCache>
                <c:ptCount val="1"/>
                <c:pt idx="0">
                  <c:v>CARCHI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'SANIDAD VEGETAL'!$B$13:$H$13</c:f>
              <c:strCache>
                <c:ptCount val="7"/>
                <c:pt idx="0">
                  <c:v>Marchites Sorpreciba </c:v>
                </c:pt>
                <c:pt idx="1">
                  <c:v>pudrición del Cogollo</c:v>
                </c:pt>
                <c:pt idx="2">
                  <c:v>Anillo Rojo</c:v>
                </c:pt>
                <c:pt idx="3">
                  <c:v>Centros de acopio agricolas</c:v>
                </c:pt>
                <c:pt idx="4">
                  <c:v>Registrto y Posregistro de Operadores</c:v>
                </c:pt>
                <c:pt idx="5">
                  <c:v>Capacitaciones Raza 2</c:v>
                </c:pt>
                <c:pt idx="6">
                  <c:v>Capacitaciones FOC R4T</c:v>
                </c:pt>
              </c:strCache>
            </c:strRef>
          </c:cat>
          <c:val>
            <c:numRef>
              <c:f>'SANIDAD VEGETAL'!$B$15:$H$15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45</c:v>
                </c:pt>
                <c:pt idx="4">
                  <c:v>243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B6-402A-AB40-8D839442DFB6}"/>
            </c:ext>
          </c:extLst>
        </c:ser>
        <c:ser>
          <c:idx val="2"/>
          <c:order val="2"/>
          <c:tx>
            <c:strRef>
              <c:f>'SANIDAD VEGETAL'!$A$16</c:f>
              <c:strCache>
                <c:ptCount val="1"/>
                <c:pt idx="0">
                  <c:v>ESMERALDAS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'SANIDAD VEGETAL'!$B$13:$H$13</c:f>
              <c:strCache>
                <c:ptCount val="7"/>
                <c:pt idx="0">
                  <c:v>Marchites Sorpreciba </c:v>
                </c:pt>
                <c:pt idx="1">
                  <c:v>pudrición del Cogollo</c:v>
                </c:pt>
                <c:pt idx="2">
                  <c:v>Anillo Rojo</c:v>
                </c:pt>
                <c:pt idx="3">
                  <c:v>Centros de acopio agricolas</c:v>
                </c:pt>
                <c:pt idx="4">
                  <c:v>Registrto y Posregistro de Operadores</c:v>
                </c:pt>
                <c:pt idx="5">
                  <c:v>Capacitaciones Raza 2</c:v>
                </c:pt>
                <c:pt idx="6">
                  <c:v>Capacitaciones FOC R4T</c:v>
                </c:pt>
              </c:strCache>
            </c:strRef>
          </c:cat>
          <c:val>
            <c:numRef>
              <c:f>'SANIDAD VEGETAL'!$B$16:$H$16</c:f>
              <c:numCache>
                <c:formatCode>General</c:formatCode>
                <c:ptCount val="7"/>
                <c:pt idx="0">
                  <c:v>26</c:v>
                </c:pt>
                <c:pt idx="1">
                  <c:v>29</c:v>
                </c:pt>
                <c:pt idx="2">
                  <c:v>25</c:v>
                </c:pt>
                <c:pt idx="3">
                  <c:v>50</c:v>
                </c:pt>
                <c:pt idx="4">
                  <c:v>209</c:v>
                </c:pt>
                <c:pt idx="5">
                  <c:v>0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3B6-402A-AB40-8D839442DFB6}"/>
            </c:ext>
          </c:extLst>
        </c:ser>
        <c:ser>
          <c:idx val="3"/>
          <c:order val="3"/>
          <c:tx>
            <c:strRef>
              <c:f>'SANIDAD VEGETAL'!$A$17</c:f>
              <c:strCache>
                <c:ptCount val="1"/>
                <c:pt idx="0">
                  <c:v>IMBABURA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'SANIDAD VEGETAL'!$B$13:$H$13</c:f>
              <c:strCache>
                <c:ptCount val="7"/>
                <c:pt idx="0">
                  <c:v>Marchites Sorpreciba </c:v>
                </c:pt>
                <c:pt idx="1">
                  <c:v>pudrición del Cogollo</c:v>
                </c:pt>
                <c:pt idx="2">
                  <c:v>Anillo Rojo</c:v>
                </c:pt>
                <c:pt idx="3">
                  <c:v>Centros de acopio agricolas</c:v>
                </c:pt>
                <c:pt idx="4">
                  <c:v>Registrto y Posregistro de Operadores</c:v>
                </c:pt>
                <c:pt idx="5">
                  <c:v>Capacitaciones Raza 2</c:v>
                </c:pt>
                <c:pt idx="6">
                  <c:v>Capacitaciones FOC R4T</c:v>
                </c:pt>
              </c:strCache>
            </c:strRef>
          </c:cat>
          <c:val>
            <c:numRef>
              <c:f>'SANIDAD VEGETAL'!$B$17:$H$17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46</c:v>
                </c:pt>
                <c:pt idx="4">
                  <c:v>262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3B6-402A-AB40-8D839442DF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9800960"/>
        <c:axId val="212688896"/>
      </c:barChart>
      <c:catAx>
        <c:axId val="189800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212688896"/>
        <c:crosses val="autoZero"/>
        <c:auto val="1"/>
        <c:lblAlgn val="ctr"/>
        <c:lblOffset val="100"/>
        <c:noMultiLvlLbl val="0"/>
      </c:catAx>
      <c:valAx>
        <c:axId val="212688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89800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s-EC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C"/>
              <a:t>PUNTOS DE CONTROL RUMICHACA Y SAN MIGUEL</a:t>
            </a:r>
          </a:p>
        </c:rich>
      </c:tx>
      <c:layout>
        <c:manualLayout>
          <c:xMode val="edge"/>
          <c:yMode val="edge"/>
          <c:x val="0.27189074822781917"/>
          <c:y val="2.15851793099541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'SANIDAD VEGETAL'!$B$22</c:f>
              <c:strCache>
                <c:ptCount val="1"/>
                <c:pt idx="0">
                  <c:v>IMPORTACIONES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'SANIDAD VEGETAL'!$A$23:$A$24</c:f>
              <c:strCache>
                <c:ptCount val="2"/>
                <c:pt idx="0">
                  <c:v>CARCHI</c:v>
                </c:pt>
                <c:pt idx="1">
                  <c:v>SUCUMBÍOS</c:v>
                </c:pt>
              </c:strCache>
            </c:strRef>
          </c:cat>
          <c:val>
            <c:numRef>
              <c:f>'SANIDAD VEGETAL'!$B$23:$B$24</c:f>
              <c:numCache>
                <c:formatCode>General</c:formatCode>
                <c:ptCount val="2"/>
                <c:pt idx="0">
                  <c:v>1344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FB-4C0F-9FF2-93D8D54C009C}"/>
            </c:ext>
          </c:extLst>
        </c:ser>
        <c:ser>
          <c:idx val="1"/>
          <c:order val="1"/>
          <c:tx>
            <c:strRef>
              <c:f>'SANIDAD VEGETAL'!$C$22</c:f>
              <c:strCache>
                <c:ptCount val="1"/>
                <c:pt idx="0">
                  <c:v>EXPORTACIONES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'SANIDAD VEGETAL'!$A$23:$A$24</c:f>
              <c:strCache>
                <c:ptCount val="2"/>
                <c:pt idx="0">
                  <c:v>CARCHI</c:v>
                </c:pt>
                <c:pt idx="1">
                  <c:v>SUCUMBÍOS</c:v>
                </c:pt>
              </c:strCache>
            </c:strRef>
          </c:cat>
          <c:val>
            <c:numRef>
              <c:f>'SANIDAD VEGETAL'!$C$23:$C$24</c:f>
              <c:numCache>
                <c:formatCode>General</c:formatCode>
                <c:ptCount val="2"/>
                <c:pt idx="0">
                  <c:v>1064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0FB-4C0F-9FF2-93D8D54C009C}"/>
            </c:ext>
          </c:extLst>
        </c:ser>
        <c:ser>
          <c:idx val="2"/>
          <c:order val="2"/>
          <c:tx>
            <c:strRef>
              <c:f>'SANIDAD VEGETAL'!$D$22</c:f>
              <c:strCache>
                <c:ptCount val="1"/>
                <c:pt idx="0">
                  <c:v>DESINFECCIÓN VEHÍCULAR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'SANIDAD VEGETAL'!$A$23:$A$24</c:f>
              <c:strCache>
                <c:ptCount val="2"/>
                <c:pt idx="0">
                  <c:v>CARCHI</c:v>
                </c:pt>
                <c:pt idx="1">
                  <c:v>SUCUMBÍOS</c:v>
                </c:pt>
              </c:strCache>
            </c:strRef>
          </c:cat>
          <c:val>
            <c:numRef>
              <c:f>'SANIDAD VEGETAL'!$D$23:$D$24</c:f>
              <c:numCache>
                <c:formatCode>General</c:formatCode>
                <c:ptCount val="2"/>
                <c:pt idx="0">
                  <c:v>34382</c:v>
                </c:pt>
                <c:pt idx="1">
                  <c:v>20954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0FB-4C0F-9FF2-93D8D54C00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9868544"/>
        <c:axId val="212692928"/>
      </c:barChart>
      <c:catAx>
        <c:axId val="189868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212692928"/>
        <c:crosses val="autoZero"/>
        <c:auto val="1"/>
        <c:lblAlgn val="ctr"/>
        <c:lblOffset val="100"/>
        <c:noMultiLvlLbl val="0"/>
      </c:catAx>
      <c:valAx>
        <c:axId val="212692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89868544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</c:dTable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s-EC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'SANIDAD VEGETAL'!$E$23</c:f>
              <c:strCache>
                <c:ptCount val="1"/>
                <c:pt idx="0">
                  <c:v>FLORES, FOLLAGES Y FRUTAS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FF6-4E27-B3D5-64251F2FC4CB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FF6-4E27-B3D5-64251F2FC4C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'SANIDAD VEGETAL'!$F$22:$G$22</c:f>
              <c:strCache>
                <c:ptCount val="2"/>
                <c:pt idx="0">
                  <c:v>CERTIFICACIÓN PROTOCOLOS</c:v>
                </c:pt>
                <c:pt idx="1">
                  <c:v>NOTIFICACIONES INTERNACIONALES</c:v>
                </c:pt>
              </c:strCache>
            </c:strRef>
          </c:cat>
          <c:val>
            <c:numRef>
              <c:f>'SANIDAD VEGETAL'!$F$23:$G$23</c:f>
              <c:numCache>
                <c:formatCode>General</c:formatCode>
                <c:ptCount val="2"/>
                <c:pt idx="0">
                  <c:v>74</c:v>
                </c:pt>
                <c:pt idx="1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F6-4E27-B3D5-64251F2FC4CB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s-EC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C" b="1" dirty="0"/>
              <a:t>CERTIFICACIONES BPA Y MABIO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'INOCUIDAD DE LOS ALIMENTOS'!$B$2:$B$3</c:f>
              <c:strCache>
                <c:ptCount val="2"/>
                <c:pt idx="0">
                  <c:v>BPA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'INOCUIDAD DE LOS ALIMENTOS'!$A$4:$A$7</c:f>
              <c:strCache>
                <c:ptCount val="4"/>
                <c:pt idx="0">
                  <c:v>SUCUMBÍOS</c:v>
                </c:pt>
                <c:pt idx="1">
                  <c:v>CARCHI</c:v>
                </c:pt>
                <c:pt idx="2">
                  <c:v>ESMERALDAS</c:v>
                </c:pt>
                <c:pt idx="3">
                  <c:v>IMBABURA</c:v>
                </c:pt>
              </c:strCache>
            </c:strRef>
          </c:cat>
          <c:val>
            <c:numRef>
              <c:f>'INOCUIDAD DE LOS ALIMENTOS'!$B$4:$B$7</c:f>
              <c:numCache>
                <c:formatCode>General</c:formatCode>
                <c:ptCount val="4"/>
                <c:pt idx="0">
                  <c:v>22</c:v>
                </c:pt>
                <c:pt idx="1">
                  <c:v>3</c:v>
                </c:pt>
                <c:pt idx="2">
                  <c:v>12</c:v>
                </c:pt>
                <c:pt idx="3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30-46FA-8D02-EC94DD5361C0}"/>
            </c:ext>
          </c:extLst>
        </c:ser>
        <c:ser>
          <c:idx val="1"/>
          <c:order val="1"/>
          <c:tx>
            <c:strRef>
              <c:f>'INOCUIDAD DE LOS ALIMENTOS'!$C$2:$C$3</c:f>
              <c:strCache>
                <c:ptCount val="2"/>
                <c:pt idx="0">
                  <c:v>MABIOS</c:v>
                </c:pt>
                <c:pt idx="1">
                  <c:v>INDUSTRIALES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'INOCUIDAD DE LOS ALIMENTOS'!$A$4:$A$7</c:f>
              <c:strCache>
                <c:ptCount val="4"/>
                <c:pt idx="0">
                  <c:v>SUCUMBÍOS</c:v>
                </c:pt>
                <c:pt idx="1">
                  <c:v>CARCHI</c:v>
                </c:pt>
                <c:pt idx="2">
                  <c:v>ESMERALDAS</c:v>
                </c:pt>
                <c:pt idx="3">
                  <c:v>IMBABURA</c:v>
                </c:pt>
              </c:strCache>
            </c:strRef>
          </c:cat>
          <c:val>
            <c:numRef>
              <c:f>'INOCUIDAD DE LOS ALIMENTOS'!$C$4:$C$7</c:f>
              <c:numCache>
                <c:formatCode>General</c:formatCode>
                <c:ptCount val="4"/>
                <c:pt idx="0">
                  <c:v>5</c:v>
                </c:pt>
                <c:pt idx="1">
                  <c:v>5</c:v>
                </c:pt>
                <c:pt idx="2">
                  <c:v>7</c:v>
                </c:pt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C30-46FA-8D02-EC94DD5361C0}"/>
            </c:ext>
          </c:extLst>
        </c:ser>
        <c:ser>
          <c:idx val="2"/>
          <c:order val="2"/>
          <c:tx>
            <c:strRef>
              <c:f>'INOCUIDAD DE LOS ALIMENTOS'!$D$2:$D$3</c:f>
              <c:strCache>
                <c:ptCount val="2"/>
                <c:pt idx="0">
                  <c:v>MABIOS</c:v>
                </c:pt>
                <c:pt idx="1">
                  <c:v>ARTESANALES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'INOCUIDAD DE LOS ALIMENTOS'!$A$4:$A$7</c:f>
              <c:strCache>
                <c:ptCount val="4"/>
                <c:pt idx="0">
                  <c:v>SUCUMBÍOS</c:v>
                </c:pt>
                <c:pt idx="1">
                  <c:v>CARCHI</c:v>
                </c:pt>
                <c:pt idx="2">
                  <c:v>ESMERALDAS</c:v>
                </c:pt>
                <c:pt idx="3">
                  <c:v>IMBABURA</c:v>
                </c:pt>
              </c:strCache>
            </c:strRef>
          </c:cat>
          <c:val>
            <c:numRef>
              <c:f>'INOCUIDAD DE LOS ALIMENTOS'!$D$4:$D$7</c:f>
              <c:numCache>
                <c:formatCode>General</c:formatCode>
                <c:ptCount val="4"/>
                <c:pt idx="0">
                  <c:v>15</c:v>
                </c:pt>
                <c:pt idx="1">
                  <c:v>1</c:v>
                </c:pt>
                <c:pt idx="2">
                  <c:v>9</c:v>
                </c:pt>
                <c:pt idx="3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C30-46FA-8D02-EC94DD5361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2789248"/>
        <c:axId val="212815808"/>
      </c:barChart>
      <c:catAx>
        <c:axId val="212789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212815808"/>
        <c:crosses val="autoZero"/>
        <c:auto val="1"/>
        <c:lblAlgn val="ctr"/>
        <c:lblOffset val="100"/>
        <c:noMultiLvlLbl val="0"/>
      </c:catAx>
      <c:valAx>
        <c:axId val="212815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21278924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</c:dTable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s-EC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'INOCUIDAD DE LOS ALIMENTOS'!$B$11</c:f>
              <c:strCache>
                <c:ptCount val="1"/>
                <c:pt idx="0">
                  <c:v>PERSONAS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9E3-462B-9740-4FCB26CFC97A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9E3-462B-9740-4FCB26CFC97A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9E3-462B-9740-4FCB26CFC97A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9E3-462B-9740-4FCB26CFC97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'INOCUIDAD DE LOS ALIMENTOS'!$A$12:$A$15</c:f>
              <c:strCache>
                <c:ptCount val="4"/>
                <c:pt idx="0">
                  <c:v>SUCUMBÍOS</c:v>
                </c:pt>
                <c:pt idx="1">
                  <c:v>CARCHI</c:v>
                </c:pt>
                <c:pt idx="2">
                  <c:v>ESMERALDAS</c:v>
                </c:pt>
                <c:pt idx="3">
                  <c:v>IMBABURA</c:v>
                </c:pt>
              </c:strCache>
            </c:strRef>
          </c:cat>
          <c:val>
            <c:numRef>
              <c:f>'INOCUIDAD DE LOS ALIMENTOS'!$B$12:$B$15</c:f>
              <c:numCache>
                <c:formatCode>General</c:formatCode>
                <c:ptCount val="4"/>
                <c:pt idx="0">
                  <c:v>279</c:v>
                </c:pt>
                <c:pt idx="1">
                  <c:v>160</c:v>
                </c:pt>
                <c:pt idx="2">
                  <c:v>162</c:v>
                </c:pt>
                <c:pt idx="3">
                  <c:v>311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9E3-462B-9740-4FCB26CFC97A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s-EC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C" b="1" dirty="0"/>
              <a:t>CONTROLES DE LECHE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'INOCUIDAD DE LOS ALIMENTOS'!$A$19</c:f>
              <c:strCache>
                <c:ptCount val="1"/>
                <c:pt idx="0">
                  <c:v>SUCUMBÍOS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'INOCUIDAD DE LOS ALIMENTOS'!$B$18:$D$18</c:f>
              <c:strCache>
                <c:ptCount val="3"/>
                <c:pt idx="0">
                  <c:v>LECHE</c:v>
                </c:pt>
                <c:pt idx="1">
                  <c:v>DECOMISO</c:v>
                </c:pt>
                <c:pt idx="2">
                  <c:v>MUESTRAS</c:v>
                </c:pt>
              </c:strCache>
            </c:strRef>
          </c:cat>
          <c:val>
            <c:numRef>
              <c:f>'INOCUIDAD DE LOS ALIMENTOS'!$B$19:$D$19</c:f>
              <c:numCache>
                <c:formatCode>General</c:formatCode>
                <c:ptCount val="3"/>
                <c:pt idx="0">
                  <c:v>14487</c:v>
                </c:pt>
                <c:pt idx="1">
                  <c:v>0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52-45E7-A2EA-A8BE370175FC}"/>
            </c:ext>
          </c:extLst>
        </c:ser>
        <c:ser>
          <c:idx val="1"/>
          <c:order val="1"/>
          <c:tx>
            <c:strRef>
              <c:f>'INOCUIDAD DE LOS ALIMENTOS'!$A$20</c:f>
              <c:strCache>
                <c:ptCount val="1"/>
                <c:pt idx="0">
                  <c:v>CARCHI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'INOCUIDAD DE LOS ALIMENTOS'!$B$18:$D$18</c:f>
              <c:strCache>
                <c:ptCount val="3"/>
                <c:pt idx="0">
                  <c:v>LECHE</c:v>
                </c:pt>
                <c:pt idx="1">
                  <c:v>DECOMISO</c:v>
                </c:pt>
                <c:pt idx="2">
                  <c:v>MUESTRAS</c:v>
                </c:pt>
              </c:strCache>
            </c:strRef>
          </c:cat>
          <c:val>
            <c:numRef>
              <c:f>'INOCUIDAD DE LOS ALIMENTOS'!$B$20:$D$20</c:f>
              <c:numCache>
                <c:formatCode>General</c:formatCode>
                <c:ptCount val="3"/>
                <c:pt idx="0">
                  <c:v>705893</c:v>
                </c:pt>
                <c:pt idx="1">
                  <c:v>3096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C52-45E7-A2EA-A8BE370175FC}"/>
            </c:ext>
          </c:extLst>
        </c:ser>
        <c:ser>
          <c:idx val="2"/>
          <c:order val="2"/>
          <c:tx>
            <c:strRef>
              <c:f>'INOCUIDAD DE LOS ALIMENTOS'!$A$21</c:f>
              <c:strCache>
                <c:ptCount val="1"/>
                <c:pt idx="0">
                  <c:v>ESMERALDAS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'INOCUIDAD DE LOS ALIMENTOS'!$B$18:$D$18</c:f>
              <c:strCache>
                <c:ptCount val="3"/>
                <c:pt idx="0">
                  <c:v>LECHE</c:v>
                </c:pt>
                <c:pt idx="1">
                  <c:v>DECOMISO</c:v>
                </c:pt>
                <c:pt idx="2">
                  <c:v>MUESTRAS</c:v>
                </c:pt>
              </c:strCache>
            </c:strRef>
          </c:cat>
          <c:val>
            <c:numRef>
              <c:f>'INOCUIDAD DE LOS ALIMENTOS'!$B$21:$D$21</c:f>
              <c:numCache>
                <c:formatCode>General</c:formatCode>
                <c:ptCount val="3"/>
                <c:pt idx="0">
                  <c:v>8875</c:v>
                </c:pt>
                <c:pt idx="1">
                  <c:v>0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C52-45E7-A2EA-A8BE370175FC}"/>
            </c:ext>
          </c:extLst>
        </c:ser>
        <c:ser>
          <c:idx val="3"/>
          <c:order val="3"/>
          <c:tx>
            <c:strRef>
              <c:f>'INOCUIDAD DE LOS ALIMENTOS'!$A$22</c:f>
              <c:strCache>
                <c:ptCount val="1"/>
                <c:pt idx="0">
                  <c:v>IMBABURA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'INOCUIDAD DE LOS ALIMENTOS'!$B$18:$D$18</c:f>
              <c:strCache>
                <c:ptCount val="3"/>
                <c:pt idx="0">
                  <c:v>LECHE</c:v>
                </c:pt>
                <c:pt idx="1">
                  <c:v>DECOMISO</c:v>
                </c:pt>
                <c:pt idx="2">
                  <c:v>MUESTRAS</c:v>
                </c:pt>
              </c:strCache>
            </c:strRef>
          </c:cat>
          <c:val>
            <c:numRef>
              <c:f>'INOCUIDAD DE LOS ALIMENTOS'!$B$22:$D$22</c:f>
              <c:numCache>
                <c:formatCode>General</c:formatCode>
                <c:ptCount val="3"/>
                <c:pt idx="0">
                  <c:v>67363</c:v>
                </c:pt>
                <c:pt idx="1">
                  <c:v>8891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C52-45E7-A2EA-A8BE370175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3577728"/>
        <c:axId val="212821120"/>
      </c:barChart>
      <c:catAx>
        <c:axId val="213577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212821120"/>
        <c:crosses val="autoZero"/>
        <c:auto val="1"/>
        <c:lblAlgn val="ctr"/>
        <c:lblOffset val="100"/>
        <c:noMultiLvlLbl val="0"/>
      </c:catAx>
      <c:valAx>
        <c:axId val="212821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21357772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</c:dTable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s-EC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C" dirty="0"/>
              <a:t>REGISTRO DE INSUMOS AGROPECUARIOS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'REGISTRO DE INSUMOS AGROPECUARI'!$A$3</c:f>
              <c:strCache>
                <c:ptCount val="1"/>
                <c:pt idx="0">
                  <c:v>SUCUMBÍOS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'REGISTRO DE INSUMOS AGROPECUARI'!$B$2</c:f>
              <c:strCache>
                <c:ptCount val="1"/>
                <c:pt idx="0">
                  <c:v>CONTROLES REGSITRO Y POSREGISTRO </c:v>
                </c:pt>
              </c:strCache>
            </c:strRef>
          </c:cat>
          <c:val>
            <c:numRef>
              <c:f>'REGISTRO DE INSUMOS AGROPECUARI'!$B$3</c:f>
              <c:numCache>
                <c:formatCode>General</c:formatCode>
                <c:ptCount val="1"/>
                <c:pt idx="0">
                  <c:v>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F1-4224-B1F5-6784645AB281}"/>
            </c:ext>
          </c:extLst>
        </c:ser>
        <c:ser>
          <c:idx val="1"/>
          <c:order val="1"/>
          <c:tx>
            <c:strRef>
              <c:f>'REGISTRO DE INSUMOS AGROPECUARI'!$A$4</c:f>
              <c:strCache>
                <c:ptCount val="1"/>
                <c:pt idx="0">
                  <c:v>CARCHI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'REGISTRO DE INSUMOS AGROPECUARI'!$B$2</c:f>
              <c:strCache>
                <c:ptCount val="1"/>
                <c:pt idx="0">
                  <c:v>CONTROLES REGSITRO Y POSREGISTRO </c:v>
                </c:pt>
              </c:strCache>
            </c:strRef>
          </c:cat>
          <c:val>
            <c:numRef>
              <c:f>'REGISTRO DE INSUMOS AGROPECUARI'!$B$4</c:f>
              <c:numCache>
                <c:formatCode>General</c:formatCode>
                <c:ptCount val="1"/>
                <c:pt idx="0">
                  <c:v>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3F1-4224-B1F5-6784645AB281}"/>
            </c:ext>
          </c:extLst>
        </c:ser>
        <c:ser>
          <c:idx val="2"/>
          <c:order val="2"/>
          <c:tx>
            <c:strRef>
              <c:f>'REGISTRO DE INSUMOS AGROPECUARI'!$A$5</c:f>
              <c:strCache>
                <c:ptCount val="1"/>
                <c:pt idx="0">
                  <c:v>ESMERALDAS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'REGISTRO DE INSUMOS AGROPECUARI'!$B$2</c:f>
              <c:strCache>
                <c:ptCount val="1"/>
                <c:pt idx="0">
                  <c:v>CONTROLES REGSITRO Y POSREGISTRO </c:v>
                </c:pt>
              </c:strCache>
            </c:strRef>
          </c:cat>
          <c:val>
            <c:numRef>
              <c:f>'REGISTRO DE INSUMOS AGROPECUARI'!$B$5</c:f>
              <c:numCache>
                <c:formatCode>General</c:formatCode>
                <c:ptCount val="1"/>
                <c:pt idx="0">
                  <c:v>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3F1-4224-B1F5-6784645AB281}"/>
            </c:ext>
          </c:extLst>
        </c:ser>
        <c:ser>
          <c:idx val="3"/>
          <c:order val="3"/>
          <c:tx>
            <c:strRef>
              <c:f>'REGISTRO DE INSUMOS AGROPECUARI'!$A$6</c:f>
              <c:strCache>
                <c:ptCount val="1"/>
                <c:pt idx="0">
                  <c:v>IMBABURA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'REGISTRO DE INSUMOS AGROPECUARI'!$B$2</c:f>
              <c:strCache>
                <c:ptCount val="1"/>
                <c:pt idx="0">
                  <c:v>CONTROLES REGSITRO Y POSREGISTRO </c:v>
                </c:pt>
              </c:strCache>
            </c:strRef>
          </c:cat>
          <c:val>
            <c:numRef>
              <c:f>'REGISTRO DE INSUMOS AGROPECUARI'!$B$6</c:f>
              <c:numCache>
                <c:formatCode>General</c:formatCode>
                <c:ptCount val="1"/>
                <c:pt idx="0">
                  <c:v>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3F1-4224-B1F5-6784645AB281}"/>
            </c:ext>
          </c:extLst>
        </c:ser>
        <c:ser>
          <c:idx val="4"/>
          <c:order val="4"/>
          <c:tx>
            <c:strRef>
              <c:f>'REGISTRO DE INSUMOS AGROPECUARI'!$A$7</c:f>
              <c:strCache>
                <c:ptCount val="1"/>
                <c:pt idx="0">
                  <c:v>TOTALCONTROLES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'REGISTRO DE INSUMOS AGROPECUARI'!$B$2</c:f>
              <c:strCache>
                <c:ptCount val="1"/>
                <c:pt idx="0">
                  <c:v>CONTROLES REGSITRO Y POSREGISTRO </c:v>
                </c:pt>
              </c:strCache>
            </c:strRef>
          </c:cat>
          <c:val>
            <c:numRef>
              <c:f>'REGISTRO DE INSUMOS AGROPECUARI'!$B$7</c:f>
              <c:numCache>
                <c:formatCode>General</c:formatCode>
                <c:ptCount val="1"/>
                <c:pt idx="0">
                  <c:v>334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3F1-4224-B1F5-6784645AB281}"/>
            </c:ext>
          </c:extLst>
        </c:ser>
        <c:ser>
          <c:idx val="5"/>
          <c:order val="5"/>
          <c:tx>
            <c:strRef>
              <c:f>'REGISTRO DE INSUMOS AGROPECUARI'!$A$8</c:f>
              <c:strCache>
                <c:ptCount val="1"/>
                <c:pt idx="0">
                  <c:v>TOTAL ALMACENES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'REGISTRO DE INSUMOS AGROPECUARI'!$B$2</c:f>
              <c:strCache>
                <c:ptCount val="1"/>
                <c:pt idx="0">
                  <c:v>CONTROLES REGSITRO Y POSREGISTRO </c:v>
                </c:pt>
              </c:strCache>
            </c:strRef>
          </c:cat>
          <c:val>
            <c:numRef>
              <c:f>'REGISTRO DE INSUMOS AGROPECUARI'!$B$8</c:f>
              <c:numCache>
                <c:formatCode>General</c:formatCode>
                <c:ptCount val="1"/>
                <c:pt idx="0">
                  <c:v>643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3F1-4224-B1F5-6784645AB281}"/>
            </c:ext>
          </c:extLst>
        </c:ser>
        <c:ser>
          <c:idx val="6"/>
          <c:order val="6"/>
          <c:tx>
            <c:strRef>
              <c:f>'REGISTRO DE INSUMOS AGROPECUARI'!$A$9</c:f>
              <c:strCache>
                <c:ptCount val="1"/>
                <c:pt idx="0">
                  <c:v>% DE COBERTURA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'REGISTRO DE INSUMOS AGROPECUARI'!$B$2</c:f>
              <c:strCache>
                <c:ptCount val="1"/>
                <c:pt idx="0">
                  <c:v>CONTROLES REGSITRO Y POSREGISTRO </c:v>
                </c:pt>
              </c:strCache>
            </c:strRef>
          </c:cat>
          <c:val>
            <c:numRef>
              <c:f>'REGISTRO DE INSUMOS AGROPECUARI'!$B$9</c:f>
              <c:numCache>
                <c:formatCode>General</c:formatCode>
                <c:ptCount val="1"/>
                <c:pt idx="0">
                  <c:v>51.944012441679625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3F1-4224-B1F5-6784645AB28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37317632"/>
        <c:axId val="212825728"/>
      </c:barChart>
      <c:catAx>
        <c:axId val="237317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212825728"/>
        <c:crosses val="autoZero"/>
        <c:auto val="1"/>
        <c:lblAlgn val="ctr"/>
        <c:lblOffset val="100"/>
        <c:noMultiLvlLbl val="0"/>
      </c:catAx>
      <c:valAx>
        <c:axId val="212825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237317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s-EC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C" dirty="0"/>
              <a:t>JURÍDICO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JURIDICO!$B$2</c:f>
              <c:strCache>
                <c:ptCount val="1"/>
                <c:pt idx="0">
                  <c:v>PROCESOS ADMINISTRATIVOS SANCIONADORES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JURIDICO!$A$3:$A$7</c:f>
              <c:strCache>
                <c:ptCount val="5"/>
                <c:pt idx="0">
                  <c:v>SUCUMBÍOS</c:v>
                </c:pt>
                <c:pt idx="1">
                  <c:v>CARCHI</c:v>
                </c:pt>
                <c:pt idx="2">
                  <c:v>ESMERALDAS</c:v>
                </c:pt>
                <c:pt idx="3">
                  <c:v>IMBABURA</c:v>
                </c:pt>
                <c:pt idx="4">
                  <c:v>TOTAL</c:v>
                </c:pt>
              </c:strCache>
            </c:strRef>
          </c:cat>
          <c:val>
            <c:numRef>
              <c:f>JURIDICO!$B$3:$B$7</c:f>
              <c:numCache>
                <c:formatCode>General</c:formatCode>
                <c:ptCount val="5"/>
                <c:pt idx="0">
                  <c:v>45</c:v>
                </c:pt>
                <c:pt idx="1">
                  <c:v>19</c:v>
                </c:pt>
                <c:pt idx="2">
                  <c:v>14</c:v>
                </c:pt>
                <c:pt idx="3">
                  <c:v>21</c:v>
                </c:pt>
                <c:pt idx="4">
                  <c:v>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AF-4285-AA63-16D1572BAC08}"/>
            </c:ext>
          </c:extLst>
        </c:ser>
        <c:ser>
          <c:idx val="1"/>
          <c:order val="1"/>
          <c:tx>
            <c:strRef>
              <c:f>JURIDICO!$C$2</c:f>
              <c:strCache>
                <c:ptCount val="1"/>
                <c:pt idx="0">
                  <c:v>SUSTANCIADOS 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JURIDICO!$A$3:$A$7</c:f>
              <c:strCache>
                <c:ptCount val="5"/>
                <c:pt idx="0">
                  <c:v>SUCUMBÍOS</c:v>
                </c:pt>
                <c:pt idx="1">
                  <c:v>CARCHI</c:v>
                </c:pt>
                <c:pt idx="2">
                  <c:v>ESMERALDAS</c:v>
                </c:pt>
                <c:pt idx="3">
                  <c:v>IMBABURA</c:v>
                </c:pt>
                <c:pt idx="4">
                  <c:v>TOTAL</c:v>
                </c:pt>
              </c:strCache>
            </c:strRef>
          </c:cat>
          <c:val>
            <c:numRef>
              <c:f>JURIDICO!$C$3:$C$7</c:f>
              <c:numCache>
                <c:formatCode>General</c:formatCode>
                <c:ptCount val="5"/>
                <c:pt idx="0">
                  <c:v>45</c:v>
                </c:pt>
                <c:pt idx="1">
                  <c:v>19</c:v>
                </c:pt>
                <c:pt idx="2">
                  <c:v>12</c:v>
                </c:pt>
                <c:pt idx="3">
                  <c:v>21</c:v>
                </c:pt>
                <c:pt idx="4">
                  <c:v>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7AF-4285-AA63-16D1572BAC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7545472"/>
        <c:axId val="213697664"/>
      </c:barChart>
      <c:catAx>
        <c:axId val="237545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213697664"/>
        <c:crosses val="autoZero"/>
        <c:auto val="1"/>
        <c:lblAlgn val="ctr"/>
        <c:lblOffset val="100"/>
        <c:noMultiLvlLbl val="0"/>
      </c:catAx>
      <c:valAx>
        <c:axId val="213697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23754547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</c:dTable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s-EC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C" dirty="0"/>
              <a:t>LABORATORIO DE DIAGNÓSTICO RÁPIDO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LABORATORIO!$A$4</c:f>
              <c:strCache>
                <c:ptCount val="1"/>
                <c:pt idx="0">
                  <c:v>DIAGNÓSTICO ANIMAL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LABORATORIO!$B$3</c:f>
              <c:strCache>
                <c:ptCount val="1"/>
                <c:pt idx="0">
                  <c:v>Muestras Analizadas</c:v>
                </c:pt>
              </c:strCache>
            </c:strRef>
          </c:cat>
          <c:val>
            <c:numRef>
              <c:f>LABORATORIO!$B$4</c:f>
              <c:numCache>
                <c:formatCode>General</c:formatCode>
                <c:ptCount val="1"/>
                <c:pt idx="0">
                  <c:v>1971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F2-4C2E-BDE6-9EDD630B3C5C}"/>
            </c:ext>
          </c:extLst>
        </c:ser>
        <c:ser>
          <c:idx val="1"/>
          <c:order val="1"/>
          <c:tx>
            <c:strRef>
              <c:f>LABORATORIO!$A$5</c:f>
              <c:strCache>
                <c:ptCount val="1"/>
                <c:pt idx="0">
                  <c:v>DIAGNÓSTICO VEGETAL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LABORATORIO!$B$3</c:f>
              <c:strCache>
                <c:ptCount val="1"/>
                <c:pt idx="0">
                  <c:v>Muestras Analizadas</c:v>
                </c:pt>
              </c:strCache>
            </c:strRef>
          </c:cat>
          <c:val>
            <c:numRef>
              <c:f>LABORATORIO!$B$5</c:f>
              <c:numCache>
                <c:formatCode>General</c:formatCode>
                <c:ptCount val="1"/>
                <c:pt idx="0">
                  <c:v>1048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6F2-4C2E-BDE6-9EDD630B3C5C}"/>
            </c:ext>
          </c:extLst>
        </c:ser>
        <c:ser>
          <c:idx val="2"/>
          <c:order val="2"/>
          <c:tx>
            <c:strRef>
              <c:f>LABORATORIO!$A$6</c:f>
              <c:strCache>
                <c:ptCount val="1"/>
                <c:pt idx="0">
                  <c:v>INOCUIDAD DE LOS ALIMENTOS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LABORATORIO!$B$3</c:f>
              <c:strCache>
                <c:ptCount val="1"/>
                <c:pt idx="0">
                  <c:v>Muestras Analizadas</c:v>
                </c:pt>
              </c:strCache>
            </c:strRef>
          </c:cat>
          <c:val>
            <c:numRef>
              <c:f>LABORATORIO!$B$6</c:f>
              <c:numCache>
                <c:formatCode>General</c:formatCode>
                <c:ptCount val="1"/>
                <c:pt idx="0">
                  <c:v>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6F2-4C2E-BDE6-9EDD630B3C5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38000640"/>
        <c:axId val="213701120"/>
      </c:barChart>
      <c:catAx>
        <c:axId val="238000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213701120"/>
        <c:crosses val="autoZero"/>
        <c:auto val="1"/>
        <c:lblAlgn val="ctr"/>
        <c:lblOffset val="100"/>
        <c:noMultiLvlLbl val="0"/>
      </c:catAx>
      <c:valAx>
        <c:axId val="213701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238000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s-EC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C" dirty="0"/>
              <a:t>LABORATORIO DE DIAGNÓSTICO RÁPIDO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LABORATORIO!$A$4</c:f>
              <c:strCache>
                <c:ptCount val="1"/>
                <c:pt idx="0">
                  <c:v>DIAGNÓSTICO ANIMAL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LABORATORIO!$B$3</c:f>
              <c:strCache>
                <c:ptCount val="1"/>
                <c:pt idx="0">
                  <c:v>Muestras Analizadas</c:v>
                </c:pt>
              </c:strCache>
            </c:strRef>
          </c:cat>
          <c:val>
            <c:numRef>
              <c:f>LABORATORIO!$B$4</c:f>
              <c:numCache>
                <c:formatCode>General</c:formatCode>
                <c:ptCount val="1"/>
                <c:pt idx="0">
                  <c:v>1971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F2-4C2E-BDE6-9EDD630B3C5C}"/>
            </c:ext>
          </c:extLst>
        </c:ser>
        <c:ser>
          <c:idx val="1"/>
          <c:order val="1"/>
          <c:tx>
            <c:strRef>
              <c:f>LABORATORIO!$A$5</c:f>
              <c:strCache>
                <c:ptCount val="1"/>
                <c:pt idx="0">
                  <c:v>DIAGNÓSTICO VEGETAL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LABORATORIO!$B$3</c:f>
              <c:strCache>
                <c:ptCount val="1"/>
                <c:pt idx="0">
                  <c:v>Muestras Analizadas</c:v>
                </c:pt>
              </c:strCache>
            </c:strRef>
          </c:cat>
          <c:val>
            <c:numRef>
              <c:f>LABORATORIO!$B$5</c:f>
              <c:numCache>
                <c:formatCode>General</c:formatCode>
                <c:ptCount val="1"/>
                <c:pt idx="0">
                  <c:v>1048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6F2-4C2E-BDE6-9EDD630B3C5C}"/>
            </c:ext>
          </c:extLst>
        </c:ser>
        <c:ser>
          <c:idx val="2"/>
          <c:order val="2"/>
          <c:tx>
            <c:strRef>
              <c:f>LABORATORIO!$A$6</c:f>
              <c:strCache>
                <c:ptCount val="1"/>
                <c:pt idx="0">
                  <c:v>INOCUIDAD DE LOS ALIMENTOS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LABORATORIO!$B$3</c:f>
              <c:strCache>
                <c:ptCount val="1"/>
                <c:pt idx="0">
                  <c:v>Muestras Analizadas</c:v>
                </c:pt>
              </c:strCache>
            </c:strRef>
          </c:cat>
          <c:val>
            <c:numRef>
              <c:f>LABORATORIO!$B$6</c:f>
              <c:numCache>
                <c:formatCode>General</c:formatCode>
                <c:ptCount val="1"/>
                <c:pt idx="0">
                  <c:v>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6F2-4C2E-BDE6-9EDD630B3C5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38000640"/>
        <c:axId val="213701120"/>
      </c:barChart>
      <c:catAx>
        <c:axId val="238000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213701120"/>
        <c:crosses val="autoZero"/>
        <c:auto val="1"/>
        <c:lblAlgn val="ctr"/>
        <c:lblOffset val="100"/>
        <c:noMultiLvlLbl val="0"/>
      </c:catAx>
      <c:valAx>
        <c:axId val="213701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238000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s-EC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C"/>
              <a:t>USUARIOS INTERNOS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Hoja1!$A$25</c:f>
              <c:strCache>
                <c:ptCount val="1"/>
                <c:pt idx="0">
                  <c:v>ETINIA Total de servidores 89                                                  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Hoja1!$B$23:$C$23</c:f>
              <c:strCache>
                <c:ptCount val="2"/>
                <c:pt idx="0">
                  <c:v>HOMBRES</c:v>
                </c:pt>
                <c:pt idx="1">
                  <c:v>MUJERES</c:v>
                </c:pt>
              </c:strCache>
            </c:strRef>
          </c:cat>
          <c:val>
            <c:numRef>
              <c:f>Hoja1!$B$25:$C$25</c:f>
              <c:numCache>
                <c:formatCode>General</c:formatCode>
                <c:ptCount val="2"/>
                <c:pt idx="0">
                  <c:v>64</c:v>
                </c:pt>
                <c:pt idx="1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FA-4A12-9C64-F3EA375DA11F}"/>
            </c:ext>
          </c:extLst>
        </c:ser>
        <c:ser>
          <c:idx val="2"/>
          <c:order val="2"/>
          <c:tx>
            <c:strRef>
              <c:f>Hoja1!$A$26</c:f>
              <c:strCache>
                <c:ptCount val="1"/>
                <c:pt idx="0">
                  <c:v>Total de servidores pasantes 00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Hoja1!$B$23:$C$23</c:f>
              <c:strCache>
                <c:ptCount val="2"/>
                <c:pt idx="0">
                  <c:v>HOMBRES</c:v>
                </c:pt>
                <c:pt idx="1">
                  <c:v>MUJERES</c:v>
                </c:pt>
              </c:strCache>
            </c:strRef>
          </c:cat>
          <c:val>
            <c:numRef>
              <c:f>Hoja1!$B$26:$C$26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4FA-4A12-9C64-F3EA375DA11F}"/>
            </c:ext>
          </c:extLst>
        </c:ser>
        <c:ser>
          <c:idx val="3"/>
          <c:order val="3"/>
          <c:tx>
            <c:strRef>
              <c:f>Hoja1!$A$27</c:f>
              <c:strCache>
                <c:ptCount val="1"/>
                <c:pt idx="0">
                  <c:v>DISCAPACITADOS Total de servidores  2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Hoja1!$B$23:$C$23</c:f>
              <c:strCache>
                <c:ptCount val="2"/>
                <c:pt idx="0">
                  <c:v>HOMBRES</c:v>
                </c:pt>
                <c:pt idx="1">
                  <c:v>MUJERES</c:v>
                </c:pt>
              </c:strCache>
            </c:strRef>
          </c:cat>
          <c:val>
            <c:numRef>
              <c:f>Hoja1!$B$27:$C$27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4FA-4A12-9C64-F3EA375DA11F}"/>
            </c:ext>
          </c:extLst>
        </c:ser>
        <c:ser>
          <c:idx val="4"/>
          <c:order val="4"/>
          <c:tx>
            <c:strRef>
              <c:f>Hoja1!$A$28</c:f>
              <c:strCache>
                <c:ptCount val="1"/>
                <c:pt idx="0">
                  <c:v>GENERO Total de servidores 89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Hoja1!$B$23:$C$23</c:f>
              <c:strCache>
                <c:ptCount val="2"/>
                <c:pt idx="0">
                  <c:v>HOMBRES</c:v>
                </c:pt>
                <c:pt idx="1">
                  <c:v>MUJERES</c:v>
                </c:pt>
              </c:strCache>
            </c:strRef>
          </c:cat>
          <c:val>
            <c:numRef>
              <c:f>Hoja1!$B$28:$C$28</c:f>
              <c:numCache>
                <c:formatCode>General</c:formatCode>
                <c:ptCount val="2"/>
                <c:pt idx="0">
                  <c:v>64</c:v>
                </c:pt>
                <c:pt idx="1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4FA-4A12-9C64-F3EA375DA11F}"/>
            </c:ext>
          </c:extLst>
        </c:ser>
        <c:ser>
          <c:idx val="5"/>
          <c:order val="5"/>
          <c:tx>
            <c:strRef>
              <c:f>Hoja1!$A$29</c:f>
              <c:strCache>
                <c:ptCount val="1"/>
                <c:pt idx="0">
                  <c:v>MIGRANTES Total de servidores 1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Hoja1!$B$23:$C$23</c:f>
              <c:strCache>
                <c:ptCount val="2"/>
                <c:pt idx="0">
                  <c:v>HOMBRES</c:v>
                </c:pt>
                <c:pt idx="1">
                  <c:v>MUJERES</c:v>
                </c:pt>
              </c:strCache>
            </c:strRef>
          </c:cat>
          <c:val>
            <c:numRef>
              <c:f>Hoja1!$B$29:$C$29</c:f>
              <c:numCache>
                <c:formatCode>General</c:formatCode>
                <c:ptCount val="2"/>
                <c:pt idx="0">
                  <c:v>1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4FA-4A12-9C64-F3EA375DA1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8136832"/>
        <c:axId val="237945984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Hoja1!$A$24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Hoja1!$B$23:$C$23</c15:sqref>
                        </c15:formulaRef>
                      </c:ext>
                    </c:extLst>
                    <c:strCache>
                      <c:ptCount val="2"/>
                      <c:pt idx="0">
                        <c:v>HOMBRES</c:v>
                      </c:pt>
                      <c:pt idx="1">
                        <c:v>MUJERES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Hoja1!$B$24:$C$24</c15:sqref>
                        </c15:formulaRef>
                      </c:ext>
                    </c:extLst>
                    <c:numCache>
                      <c:formatCode>General</c:formatCode>
                      <c:ptCount val="2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5-24FA-4A12-9C64-F3EA375DA11F}"/>
                  </c:ext>
                </c:extLst>
              </c15:ser>
            </c15:filteredBarSeries>
          </c:ext>
        </c:extLst>
      </c:barChart>
      <c:catAx>
        <c:axId val="238136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237945984"/>
        <c:crosses val="autoZero"/>
        <c:auto val="1"/>
        <c:lblAlgn val="ctr"/>
        <c:lblOffset val="100"/>
        <c:noMultiLvlLbl val="0"/>
      </c:catAx>
      <c:valAx>
        <c:axId val="237945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23813683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s-EC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C" dirty="0"/>
              <a:t>NÚMERO DE PERSONAS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Hoja1!$E$35</c:f>
              <c:strCache>
                <c:ptCount val="1"/>
                <c:pt idx="0">
                  <c:v>NUMERO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E95-4540-96E2-AFCF481B4F5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E95-4540-96E2-AFCF481B4F5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E95-4540-96E2-AFCF481B4F5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E95-4540-96E2-AFCF481B4F5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E95-4540-96E2-AFCF481B4F5F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EE95-4540-96E2-AFCF481B4F5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Hoja1!$D$36:$D$41</c:f>
              <c:strCache>
                <c:ptCount val="6"/>
                <c:pt idx="0">
                  <c:v>Afroecuatoriano</c:v>
                </c:pt>
                <c:pt idx="1">
                  <c:v>Indígena </c:v>
                </c:pt>
                <c:pt idx="2">
                  <c:v>Montubio </c:v>
                </c:pt>
                <c:pt idx="3">
                  <c:v>Mestizo</c:v>
                </c:pt>
                <c:pt idx="4">
                  <c:v>Mulato </c:v>
                </c:pt>
                <c:pt idx="5">
                  <c:v>Blanco </c:v>
                </c:pt>
              </c:strCache>
            </c:strRef>
          </c:cat>
          <c:val>
            <c:numRef>
              <c:f>Hoja1!$E$36:$E$41</c:f>
              <c:numCache>
                <c:formatCode>General</c:formatCode>
                <c:ptCount val="6"/>
                <c:pt idx="0">
                  <c:v>9</c:v>
                </c:pt>
                <c:pt idx="1">
                  <c:v>1</c:v>
                </c:pt>
                <c:pt idx="2">
                  <c:v>3</c:v>
                </c:pt>
                <c:pt idx="3">
                  <c:v>73</c:v>
                </c:pt>
                <c:pt idx="4">
                  <c:v>1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EE95-4540-96E2-AFCF481B4F5F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s-EC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C" dirty="0"/>
              <a:t>EJECUCIÓN PRESUPUESTARIA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'EJECUCION PRESUPUESTARIA'!$B$2</c:f>
              <c:strCache>
                <c:ptCount val="1"/>
                <c:pt idx="0">
                  <c:v>PRESUPUESTO CODIFICADO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'EJECUCION PRESUPUESTARIA'!$A$3:$A$5</c:f>
              <c:strCache>
                <c:ptCount val="3"/>
                <c:pt idx="0">
                  <c:v>GASTO CORRIENTE </c:v>
                </c:pt>
                <c:pt idx="1">
                  <c:v>PROYECTOS</c:v>
                </c:pt>
                <c:pt idx="2">
                  <c:v>TOTAL</c:v>
                </c:pt>
              </c:strCache>
            </c:strRef>
          </c:cat>
          <c:val>
            <c:numRef>
              <c:f>'EJECUCION PRESUPUESTARIA'!$B$3:$B$5</c:f>
              <c:numCache>
                <c:formatCode>General</c:formatCode>
                <c:ptCount val="3"/>
                <c:pt idx="0">
                  <c:v>142174.42000000001</c:v>
                </c:pt>
                <c:pt idx="1">
                  <c:v>19071.809999999998</c:v>
                </c:pt>
                <c:pt idx="2">
                  <c:v>161246.23000000001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D5-4F78-B576-95234580166E}"/>
            </c:ext>
          </c:extLst>
        </c:ser>
        <c:ser>
          <c:idx val="1"/>
          <c:order val="1"/>
          <c:tx>
            <c:strRef>
              <c:f>'EJECUCION PRESUPUESTARIA'!$C$2</c:f>
              <c:strCache>
                <c:ptCount val="1"/>
                <c:pt idx="0">
                  <c:v>PRESUPUESTO EJECUTADO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'EJECUCION PRESUPUESTARIA'!$A$3:$A$5</c:f>
              <c:strCache>
                <c:ptCount val="3"/>
                <c:pt idx="0">
                  <c:v>GASTO CORRIENTE </c:v>
                </c:pt>
                <c:pt idx="1">
                  <c:v>PROYECTOS</c:v>
                </c:pt>
                <c:pt idx="2">
                  <c:v>TOTAL</c:v>
                </c:pt>
              </c:strCache>
            </c:strRef>
          </c:cat>
          <c:val>
            <c:numRef>
              <c:f>'EJECUCION PRESUPUESTARIA'!$C$3:$C$5</c:f>
              <c:numCache>
                <c:formatCode>General</c:formatCode>
                <c:ptCount val="3"/>
                <c:pt idx="0">
                  <c:v>131228.80000000002</c:v>
                </c:pt>
                <c:pt idx="1">
                  <c:v>6537</c:v>
                </c:pt>
                <c:pt idx="2">
                  <c:v>137765.80000000002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D5-4F78-B576-95234580166E}"/>
            </c:ext>
          </c:extLst>
        </c:ser>
        <c:ser>
          <c:idx val="2"/>
          <c:order val="2"/>
          <c:tx>
            <c:strRef>
              <c:f>'EJECUCION PRESUPUESTARIA'!$D$2</c:f>
              <c:strCache>
                <c:ptCount val="1"/>
                <c:pt idx="0">
                  <c:v>% CUMPLIMIENTO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'EJECUCION PRESUPUESTARIA'!$A$3:$A$5</c:f>
              <c:strCache>
                <c:ptCount val="3"/>
                <c:pt idx="0">
                  <c:v>GASTO CORRIENTE </c:v>
                </c:pt>
                <c:pt idx="1">
                  <c:v>PROYECTOS</c:v>
                </c:pt>
                <c:pt idx="2">
                  <c:v>TOTAL</c:v>
                </c:pt>
              </c:strCache>
            </c:strRef>
          </c:cat>
          <c:val>
            <c:numRef>
              <c:f>'EJECUCION PRESUPUESTARIA'!$D$3:$D$5</c:f>
              <c:numCache>
                <c:formatCode>0.00</c:formatCode>
                <c:ptCount val="3"/>
                <c:pt idx="0">
                  <c:v>92.301273323288399</c:v>
                </c:pt>
                <c:pt idx="1">
                  <c:v>34.275718980002424</c:v>
                </c:pt>
                <c:pt idx="2">
                  <c:v>85.43815256952054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2D5-4F78-B576-95234580166E}"/>
            </c:ext>
          </c:extLst>
        </c:ser>
        <c:ser>
          <c:idx val="3"/>
          <c:order val="3"/>
          <c:tx>
            <c:strRef>
              <c:f>'EJECUCION PRESUPUESTARIA'!$E$2</c:f>
              <c:strCache>
                <c:ptCount val="1"/>
                <c:pt idx="0">
                  <c:v>RECAUDACIÓN CONCEPTOS VARIOS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'EJECUCION PRESUPUESTARIA'!$A$3:$A$5</c:f>
              <c:strCache>
                <c:ptCount val="3"/>
                <c:pt idx="0">
                  <c:v>GASTO CORRIENTE </c:v>
                </c:pt>
                <c:pt idx="1">
                  <c:v>PROYECTOS</c:v>
                </c:pt>
                <c:pt idx="2">
                  <c:v>TOTAL</c:v>
                </c:pt>
              </c:strCache>
            </c:strRef>
          </c:cat>
          <c:val>
            <c:numRef>
              <c:f>'EJECUCION PRESUPUESTARIA'!$E$3:$E$5</c:f>
              <c:numCache>
                <c:formatCode>General</c:formatCode>
                <c:ptCount val="3"/>
                <c:pt idx="0" formatCode="#,##0.00">
                  <c:v>148481.60999999999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2D5-4F78-B576-9523458016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8155776"/>
        <c:axId val="237948864"/>
      </c:barChart>
      <c:catAx>
        <c:axId val="238155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237948864"/>
        <c:crosses val="autoZero"/>
        <c:auto val="1"/>
        <c:lblAlgn val="ctr"/>
        <c:lblOffset val="100"/>
        <c:noMultiLvlLbl val="0"/>
      </c:catAx>
      <c:valAx>
        <c:axId val="237948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23815577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s-EC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4798AE-F0B0-4173-9AB7-CA84A4D45DF2}" type="datetimeFigureOut">
              <a:rPr lang="es-ES" smtClean="0"/>
              <a:t>26/4/21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648C26-8B1F-46B0-82EE-735252133E1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48935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48C26-8B1F-46B0-82EE-735252133E16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230553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48C26-8B1F-46B0-82EE-735252133E16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51369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48C26-8B1F-46B0-82EE-735252133E16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33960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i="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48C26-8B1F-46B0-82EE-735252133E16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351365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48C26-8B1F-46B0-82EE-735252133E16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0117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48C26-8B1F-46B0-82EE-735252133E16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251034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48C26-8B1F-46B0-82EE-735252133E16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51172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C" dirty="0"/>
              <a:t>Sucumbíos con tilde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48C26-8B1F-46B0-82EE-735252133E16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030798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48C26-8B1F-46B0-82EE-735252133E16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95579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3B7BBD-BBD4-F345-9901-DF75701FF9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84BC771-5512-EA4B-8B8E-79516B88B7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43B8061-E832-EB47-9796-8C4B5ADAD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26/4/21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CA27C32-6209-774F-B8EA-08BB79F18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2E65B22-C1B7-DA47-B5A2-024CBA1AB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21802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343D41-1B93-ED44-A1E1-1F89BA584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B56A8E8-2B96-EC47-873B-9506F8B580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D02188E-51A1-5540-99D1-F1C09FD3E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26/4/21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09FDDAC-854D-7545-B316-696798373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6301E2E-D667-C042-93D5-C84A5A945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886856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35B54F-1852-DB4F-BFC6-60E5405C9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030F559-1603-5F46-9FCA-818728F087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4C1E6CC-A53F-7642-8919-28F72C822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26/4/21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A7FB9F7-E95E-D24F-9E12-794AC9979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5907A05-7082-0541-B574-4E0CC8882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43197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1C4EB3-42F5-4F43-B7A6-5F5333483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750FF39-7B7C-EA44-BFE3-2E811075BC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B6791CA-6A0C-2F42-8D22-C536AE8DE2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B6117CF-34B8-F943-B785-60A6D48BB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26/4/21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45BC32D-4FD8-1544-9D53-B2931305B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227816A-DA8E-9E4D-99C5-E65594C68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050949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F34A75-C8CE-9D46-BD9C-835775F86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082EAE9-C844-3740-8296-B657A1608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0F832DC-1357-8A49-AD25-CE8EB4C62B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E05AD12-F8C8-6746-8E22-2B0AEDF80C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37E3D10-63A8-EC4C-9696-D6A735F461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68EC106-418D-B147-98E2-5189FF0FB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26/4/21</a:t>
            </a:fld>
            <a:endParaRPr lang="es-EC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C4E93D4-CE0E-674C-8A0C-BD8FC0758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2395DA7-849E-D547-B47D-07A55B79E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460886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B027C3-DB66-E94B-9B2C-E9187D8A0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DA9D506-27B5-9647-A437-ADBEE2ED0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26/4/21</a:t>
            </a:fld>
            <a:endParaRPr lang="es-EC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0259454-52B9-824A-87B3-8231A6C87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4B96F3A-8ECE-404A-84F1-B941E1197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78000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642E4D4-81AE-304C-A873-394C3E314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26/4/21</a:t>
            </a:fld>
            <a:endParaRPr lang="es-EC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4333F4E-FC2D-7841-893A-35EB9D46A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D03F015-8656-E44E-9A92-D258B4B45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772766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51B872-582C-3C47-9CA5-563E83DC8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E2E3645-E523-7A44-A5C6-D41A1F4F18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498DB8B-59B3-A14F-B410-460946F0AE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D4C6DDC-2EBE-014D-99CC-B7B271305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26/4/21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6F1BC98-0935-5846-B9C6-D173EE04E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CA7C06E-D26A-E14B-8B04-B03944DB3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813101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72EC18-01EC-5F4C-AD3F-911BDB204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146C803-8F82-0E46-A969-86D10BA630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452EBBA-3974-F840-A7A9-81BDB6F365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9CAC42E-F815-C449-9DA0-196F6F50D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26/4/21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E68D1AE-7CDC-B94D-B80C-FCEF968F5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8F5FB9-9162-C940-A2CB-698F4802D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5622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2A89AC-A7CE-AB41-9168-4C93436CE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8215891-0483-4A45-BA0B-4CC666F31D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023DCDF-607F-964D-AB83-16086EDADC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26/4/21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2EB6268-ABC7-7648-B654-B39CC2EA7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7F8B34-893E-1C4D-AE74-AA7F60760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795976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201F153-9F5C-1F4F-B4EE-FDBBC54B6C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04D76E4-93E8-4644-8715-CA21DF7182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A19477B-8E7C-604E-BC0D-DD204465B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26/4/21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3508B3-4AA7-0C4F-A6E5-493513115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C646713-53AA-174B-8092-4E92E0080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32233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8445419-0159-C64B-91AD-217EB9EA3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C8D0AFC-0556-5141-B79A-7463A71B3F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F0B76AC-B070-9B4F-B005-2BF43B0885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16ACF9-2C16-924F-9B71-7F779FB4733E}" type="datetimeFigureOut">
              <a:rPr lang="es-EC" smtClean="0"/>
              <a:t>26/4/21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6DBD15F-15AE-2849-82EB-76E3A7139A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1E9EF71-84CC-5043-ACEB-1B154C650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F83A1C-74F2-1843-88E5-AB4EC5F55B0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41372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chart" Target="../charts/char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3.png"/><Relationship Id="rId4" Type="http://schemas.openxmlformats.org/officeDocument/2006/relationships/image" Target="../media/image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chart" Target="../charts/chart13.xml"/><Relationship Id="rId4" Type="http://schemas.openxmlformats.org/officeDocument/2006/relationships/chart" Target="../charts/char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chart" Target="../charts/char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gif"/><Relationship Id="rId3" Type="http://schemas.openxmlformats.org/officeDocument/2006/relationships/image" Target="../media/image24.jpg"/><Relationship Id="rId7" Type="http://schemas.openxmlformats.org/officeDocument/2006/relationships/image" Target="../media/image25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0.xml"/><Relationship Id="rId5" Type="http://schemas.openxmlformats.org/officeDocument/2006/relationships/chart" Target="../charts/chart19.xml"/><Relationship Id="rId4" Type="http://schemas.openxmlformats.org/officeDocument/2006/relationships/chart" Target="../charts/char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67" y="1388"/>
            <a:ext cx="12187065" cy="6855224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BC5952A-1140-624D-96F2-829C0E6A2CD2}"/>
              </a:ext>
            </a:extLst>
          </p:cNvPr>
          <p:cNvSpPr txBox="1"/>
          <p:nvPr/>
        </p:nvSpPr>
        <p:spPr>
          <a:xfrm>
            <a:off x="5085708" y="474213"/>
            <a:ext cx="66565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C" sz="1600" dirty="0">
                <a:solidFill>
                  <a:schemeClr val="bg1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</p:spTree>
    <p:extLst>
      <p:ext uri="{BB962C8B-B14F-4D97-AF65-F5344CB8AC3E}">
        <p14:creationId xmlns:p14="http://schemas.microsoft.com/office/powerpoint/2010/main" val="366209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67" y="1387"/>
            <a:ext cx="12187065" cy="6855224"/>
          </a:xfrm>
          <a:prstGeom prst="rect">
            <a:avLst/>
          </a:prstGeom>
        </p:spPr>
      </p:pic>
      <p:sp>
        <p:nvSpPr>
          <p:cNvPr id="6" name="TextBox 7">
            <a:extLst>
              <a:ext uri="{FF2B5EF4-FFF2-40B4-BE49-F238E27FC236}">
                <a16:creationId xmlns:a16="http://schemas.microsoft.com/office/drawing/2014/main" id="{52C2D4D9-E963-8B4E-8F6F-35344D4356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909" y="2114465"/>
            <a:ext cx="10996613" cy="2177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es-ES" altLang="es-EC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DIRECCIÓN DISTRITAL ZONA 1</a:t>
            </a:r>
          </a:p>
          <a:p>
            <a:pPr algn="ctr">
              <a:buFont typeface="Arial" panose="020B0604020202020204" pitchFamily="34" charset="0"/>
              <a:buNone/>
            </a:pPr>
            <a:r>
              <a:rPr lang="es-ES" altLang="es-EC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SUCUMBÍOS – CARCHI – ESMERALDAS</a:t>
            </a:r>
          </a:p>
          <a:p>
            <a:pPr algn="ctr">
              <a:buFont typeface="Arial" panose="020B0604020202020204" pitchFamily="34" charset="0"/>
              <a:buNone/>
            </a:pPr>
            <a:r>
              <a:rPr lang="es-ES" altLang="es-EC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IMBABURA</a:t>
            </a:r>
            <a:endParaRPr lang="en-US" altLang="es-EC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0904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2778"/>
            <a:ext cx="12187063" cy="685522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10E2C5B-5099-5C4C-96C7-99C8F4B16240}"/>
              </a:ext>
            </a:extLst>
          </p:cNvPr>
          <p:cNvSpPr txBox="1"/>
          <p:nvPr/>
        </p:nvSpPr>
        <p:spPr>
          <a:xfrm>
            <a:off x="657436" y="639210"/>
            <a:ext cx="2794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b="1" dirty="0">
                <a:cs typeface="Arial" panose="020B0604020202020204" pitchFamily="34" charset="0"/>
              </a:rPr>
              <a:t>SANIDAD ANIMAL</a:t>
            </a:r>
          </a:p>
        </p:txBody>
      </p:sp>
      <p:graphicFrame>
        <p:nvGraphicFramePr>
          <p:cNvPr id="11" name="Gráfico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2718095"/>
              </p:ext>
            </p:extLst>
          </p:nvPr>
        </p:nvGraphicFramePr>
        <p:xfrm>
          <a:off x="554330" y="1685740"/>
          <a:ext cx="5795572" cy="3969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Gráfico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2048867"/>
              </p:ext>
            </p:extLst>
          </p:nvPr>
        </p:nvGraphicFramePr>
        <p:xfrm>
          <a:off x="6509542" y="1793941"/>
          <a:ext cx="5188634" cy="3969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6" name="Imagen 5">
            <a:extLst>
              <a:ext uri="{FF2B5EF4-FFF2-40B4-BE49-F238E27FC236}">
                <a16:creationId xmlns:a16="http://schemas.microsoft.com/office/drawing/2014/main" id="{699DE251-173C-1647-B979-5FBA63E419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08671" y="1009157"/>
            <a:ext cx="1650380" cy="165038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75F3B949-E0A8-5B4F-8387-E41E3D0CE7A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748648" y="871375"/>
            <a:ext cx="1788162" cy="1788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1753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468" y="-12467"/>
            <a:ext cx="12187063" cy="685522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graphicFrame>
        <p:nvGraphicFramePr>
          <p:cNvPr id="10" name="Grá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43564991"/>
              </p:ext>
            </p:extLst>
          </p:nvPr>
        </p:nvGraphicFramePr>
        <p:xfrm>
          <a:off x="336588" y="1980451"/>
          <a:ext cx="5662431" cy="35587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Gráfico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5804651"/>
              </p:ext>
            </p:extLst>
          </p:nvPr>
        </p:nvGraphicFramePr>
        <p:xfrm>
          <a:off x="6114538" y="1980451"/>
          <a:ext cx="5740874" cy="33577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2" name="Imagen 11">
            <a:extLst>
              <a:ext uri="{FF2B5EF4-FFF2-40B4-BE49-F238E27FC236}">
                <a16:creationId xmlns:a16="http://schemas.microsoft.com/office/drawing/2014/main" id="{CDCB48B4-661E-864E-BA40-4F2192322A1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322174" y="946439"/>
            <a:ext cx="1598350" cy="159835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D072F5F3-E38D-D048-A521-CAD9BB1A982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649294" y="946438"/>
            <a:ext cx="1511853" cy="1511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797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468" y="1388"/>
            <a:ext cx="12187063" cy="685522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graphicFrame>
        <p:nvGraphicFramePr>
          <p:cNvPr id="13" name="Gráfico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2702220"/>
              </p:ext>
            </p:extLst>
          </p:nvPr>
        </p:nvGraphicFramePr>
        <p:xfrm>
          <a:off x="358225" y="2246992"/>
          <a:ext cx="5879899" cy="3125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Gráfico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7460915"/>
              </p:ext>
            </p:extLst>
          </p:nvPr>
        </p:nvGraphicFramePr>
        <p:xfrm>
          <a:off x="6565829" y="1745672"/>
          <a:ext cx="5515335" cy="42949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2" name="Imagen 11">
            <a:extLst>
              <a:ext uri="{FF2B5EF4-FFF2-40B4-BE49-F238E27FC236}">
                <a16:creationId xmlns:a16="http://schemas.microsoft.com/office/drawing/2014/main" id="{00DCF590-28FA-7842-9B59-A4CE4E0267B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680495" y="809059"/>
            <a:ext cx="1671960" cy="167196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14FD1687-5780-654D-93FF-F6F44C96A13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01370" y="809059"/>
            <a:ext cx="1671960" cy="167196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CE78426-DAC9-AF40-8A07-3B5125B5D15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7317249" y="759163"/>
            <a:ext cx="1487829" cy="148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7229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468" y="1388"/>
            <a:ext cx="12187063" cy="685522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10E2C5B-5099-5C4C-96C7-99C8F4B16240}"/>
              </a:ext>
            </a:extLst>
          </p:cNvPr>
          <p:cNvSpPr txBox="1"/>
          <p:nvPr/>
        </p:nvSpPr>
        <p:spPr>
          <a:xfrm>
            <a:off x="760178" y="623157"/>
            <a:ext cx="25787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b="1" dirty="0">
                <a:cs typeface="Arial" panose="020B0604020202020204" pitchFamily="34" charset="0"/>
              </a:rPr>
              <a:t>SANIDAD VEGETAL</a:t>
            </a:r>
          </a:p>
        </p:txBody>
      </p:sp>
      <p:graphicFrame>
        <p:nvGraphicFramePr>
          <p:cNvPr id="11" name="Gráfico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7960456"/>
              </p:ext>
            </p:extLst>
          </p:nvPr>
        </p:nvGraphicFramePr>
        <p:xfrm>
          <a:off x="760178" y="1415708"/>
          <a:ext cx="10820400" cy="42744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8612251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468" y="1388"/>
            <a:ext cx="12187063" cy="685522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graphicFrame>
        <p:nvGraphicFramePr>
          <p:cNvPr id="7" name="Grá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6925207"/>
              </p:ext>
            </p:extLst>
          </p:nvPr>
        </p:nvGraphicFramePr>
        <p:xfrm>
          <a:off x="713980" y="929729"/>
          <a:ext cx="8370139" cy="4998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0" name="Imagen 9">
            <a:extLst>
              <a:ext uri="{FF2B5EF4-FFF2-40B4-BE49-F238E27FC236}">
                <a16:creationId xmlns:a16="http://schemas.microsoft.com/office/drawing/2014/main" id="{187B7E11-C7F9-5842-851F-399110D453F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 flipH="1">
            <a:off x="9317400" y="1438038"/>
            <a:ext cx="2160620" cy="2184243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D347E62-3A99-854F-9D2B-71FF3CACDDD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 flipH="1">
            <a:off x="9427204" y="3188629"/>
            <a:ext cx="2050816" cy="2050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6508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468" y="1388"/>
            <a:ext cx="12187063" cy="685522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graphicFrame>
        <p:nvGraphicFramePr>
          <p:cNvPr id="11" name="Gráfico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1195893"/>
              </p:ext>
            </p:extLst>
          </p:nvPr>
        </p:nvGraphicFramePr>
        <p:xfrm>
          <a:off x="606294" y="2273429"/>
          <a:ext cx="5489705" cy="353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Gráfico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516499"/>
              </p:ext>
            </p:extLst>
          </p:nvPr>
        </p:nvGraphicFramePr>
        <p:xfrm>
          <a:off x="6534149" y="2606993"/>
          <a:ext cx="5217231" cy="31966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3" name="Imagen 12">
            <a:extLst>
              <a:ext uri="{FF2B5EF4-FFF2-40B4-BE49-F238E27FC236}">
                <a16:creationId xmlns:a16="http://schemas.microsoft.com/office/drawing/2014/main" id="{6236B1D2-8507-8B44-BC82-37EABC6A80E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2697766" y="524475"/>
            <a:ext cx="1923662" cy="1923662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2280A695-896D-BA48-9632-0EB52340C04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7813586" y="516549"/>
            <a:ext cx="1923662" cy="1923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1065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468" y="1388"/>
            <a:ext cx="12187063" cy="685522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10E2C5B-5099-5C4C-96C7-99C8F4B16240}"/>
              </a:ext>
            </a:extLst>
          </p:cNvPr>
          <p:cNvSpPr txBox="1"/>
          <p:nvPr/>
        </p:nvSpPr>
        <p:spPr>
          <a:xfrm>
            <a:off x="795296" y="2874148"/>
            <a:ext cx="29352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b="1" dirty="0">
                <a:cs typeface="Arial" panose="020B0604020202020204" pitchFamily="34" charset="0"/>
              </a:rPr>
              <a:t>PUNTO DE CONTROL CEBAF SAN MIGUEL</a:t>
            </a:r>
          </a:p>
        </p:txBody>
      </p:sp>
      <p:pic>
        <p:nvPicPr>
          <p:cNvPr id="7" name="WhatsApp Video 2021-01-14 at 11.35.38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523364" y="511003"/>
            <a:ext cx="3145270" cy="5557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070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68" y="1388"/>
            <a:ext cx="12187063" cy="685522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10E2C5B-5099-5C4C-96C7-99C8F4B16240}"/>
              </a:ext>
            </a:extLst>
          </p:cNvPr>
          <p:cNvSpPr txBox="1"/>
          <p:nvPr/>
        </p:nvSpPr>
        <p:spPr>
          <a:xfrm>
            <a:off x="760178" y="623157"/>
            <a:ext cx="42176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b="1" dirty="0">
                <a:cs typeface="Arial" panose="020B0604020202020204" pitchFamily="34" charset="0"/>
              </a:rPr>
              <a:t>INOCUIDAD DE LOS ALIMENTOS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10E2C5B-5099-5C4C-96C7-99C8F4B16240}"/>
              </a:ext>
            </a:extLst>
          </p:cNvPr>
          <p:cNvSpPr txBox="1"/>
          <p:nvPr/>
        </p:nvSpPr>
        <p:spPr>
          <a:xfrm>
            <a:off x="951348" y="5436129"/>
            <a:ext cx="4908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b="1" dirty="0">
                <a:cs typeface="Arial" panose="020B0604020202020204" pitchFamily="34" charset="0"/>
              </a:rPr>
              <a:t>BPA TOTALES ZONA 1 SON 52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10E2C5B-5099-5C4C-96C7-99C8F4B16240}"/>
              </a:ext>
            </a:extLst>
          </p:cNvPr>
          <p:cNvSpPr txBox="1"/>
          <p:nvPr/>
        </p:nvSpPr>
        <p:spPr>
          <a:xfrm>
            <a:off x="6613779" y="5388187"/>
            <a:ext cx="4908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b="1" dirty="0">
                <a:cs typeface="Arial" panose="020B0604020202020204" pitchFamily="34" charset="0"/>
              </a:rPr>
              <a:t>MABIO TOTALES ZONA 1 SON 37</a:t>
            </a:r>
          </a:p>
        </p:txBody>
      </p:sp>
      <p:graphicFrame>
        <p:nvGraphicFramePr>
          <p:cNvPr id="11" name="Gráfico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0198181"/>
              </p:ext>
            </p:extLst>
          </p:nvPr>
        </p:nvGraphicFramePr>
        <p:xfrm>
          <a:off x="760178" y="1377079"/>
          <a:ext cx="6236005" cy="40111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2" name="Imagen 11">
            <a:extLst>
              <a:ext uri="{FF2B5EF4-FFF2-40B4-BE49-F238E27FC236}">
                <a16:creationId xmlns:a16="http://schemas.microsoft.com/office/drawing/2014/main" id="{FE7B164F-B6E2-3D4B-B9D5-4A627511DA4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143496" y="831793"/>
            <a:ext cx="2546979" cy="254697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D374C488-F4E7-AC49-A970-45D0D9576FD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234006" y="2717640"/>
            <a:ext cx="2546979" cy="2546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9356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468" y="1388"/>
            <a:ext cx="12187063" cy="685522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graphicFrame>
        <p:nvGraphicFramePr>
          <p:cNvPr id="11" name="Gráfico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74943055"/>
              </p:ext>
            </p:extLst>
          </p:nvPr>
        </p:nvGraphicFramePr>
        <p:xfrm>
          <a:off x="655425" y="271230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Gráfico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502985"/>
              </p:ext>
            </p:extLst>
          </p:nvPr>
        </p:nvGraphicFramePr>
        <p:xfrm>
          <a:off x="5285982" y="2041002"/>
          <a:ext cx="6490382" cy="37961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3" name="Imagen 12">
            <a:extLst>
              <a:ext uri="{FF2B5EF4-FFF2-40B4-BE49-F238E27FC236}">
                <a16:creationId xmlns:a16="http://schemas.microsoft.com/office/drawing/2014/main" id="{439A061A-1098-F041-990F-74A3DD5923F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7569342" y="244947"/>
            <a:ext cx="1923662" cy="1923662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48A89E0F-2C7E-B04E-B19E-55CC987FEA7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979594" y="685312"/>
            <a:ext cx="1923662" cy="1923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7378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468" y="1388"/>
            <a:ext cx="12187063" cy="685522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10E2C5B-5099-5C4C-96C7-99C8F4B16240}"/>
              </a:ext>
            </a:extLst>
          </p:cNvPr>
          <p:cNvSpPr txBox="1"/>
          <p:nvPr/>
        </p:nvSpPr>
        <p:spPr>
          <a:xfrm>
            <a:off x="396924" y="588520"/>
            <a:ext cx="64857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14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cs"/>
              </a:defRPr>
            </a:pPr>
            <a:r>
              <a:rPr lang="es-EC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REGISTRO DE INSUMOS AGROPECUARIOS</a:t>
            </a:r>
          </a:p>
        </p:txBody>
      </p:sp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8338251"/>
              </p:ext>
            </p:extLst>
          </p:nvPr>
        </p:nvGraphicFramePr>
        <p:xfrm>
          <a:off x="1230230" y="1336964"/>
          <a:ext cx="7386466" cy="45517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9" name="Imagen 8">
            <a:extLst>
              <a:ext uri="{FF2B5EF4-FFF2-40B4-BE49-F238E27FC236}">
                <a16:creationId xmlns:a16="http://schemas.microsoft.com/office/drawing/2014/main" id="{ECCAFD8F-F410-DC4C-8031-9521C16A840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331864" y="2467168"/>
            <a:ext cx="1923662" cy="1923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8239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68" y="1388"/>
            <a:ext cx="12187063" cy="685522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10E2C5B-5099-5C4C-96C7-99C8F4B16240}"/>
              </a:ext>
            </a:extLst>
          </p:cNvPr>
          <p:cNvSpPr txBox="1"/>
          <p:nvPr/>
        </p:nvSpPr>
        <p:spPr>
          <a:xfrm>
            <a:off x="760178" y="623157"/>
            <a:ext cx="2952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b="1" dirty="0">
                <a:cs typeface="Arial" panose="020B0604020202020204" pitchFamily="34" charset="0"/>
              </a:rPr>
              <a:t>ASESORÍA JURÍDICA</a:t>
            </a:r>
          </a:p>
        </p:txBody>
      </p:sp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2162217"/>
              </p:ext>
            </p:extLst>
          </p:nvPr>
        </p:nvGraphicFramePr>
        <p:xfrm>
          <a:off x="534334" y="1125025"/>
          <a:ext cx="7305937" cy="4763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9" name="Imagen 8">
            <a:extLst>
              <a:ext uri="{FF2B5EF4-FFF2-40B4-BE49-F238E27FC236}">
                <a16:creationId xmlns:a16="http://schemas.microsoft.com/office/drawing/2014/main" id="{1B1C314D-0C54-334A-A203-E3936CC28B1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171226" y="2467168"/>
            <a:ext cx="1923662" cy="1923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6967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937" y="1388"/>
            <a:ext cx="12187063" cy="685522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10E2C5B-5099-5C4C-96C7-99C8F4B16240}"/>
              </a:ext>
            </a:extLst>
          </p:cNvPr>
          <p:cNvSpPr txBox="1"/>
          <p:nvPr/>
        </p:nvSpPr>
        <p:spPr>
          <a:xfrm>
            <a:off x="616339" y="518766"/>
            <a:ext cx="5662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b="1" dirty="0"/>
              <a:t>LABORATORIO DE DIAGNÓSTICO RÁPIDO</a:t>
            </a:r>
            <a:endParaRPr lang="es-EC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Grá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469681"/>
              </p:ext>
            </p:extLst>
          </p:nvPr>
        </p:nvGraphicFramePr>
        <p:xfrm>
          <a:off x="5915891" y="1440873"/>
          <a:ext cx="5555673" cy="42187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2325786"/>
              </p:ext>
            </p:extLst>
          </p:nvPr>
        </p:nvGraphicFramePr>
        <p:xfrm>
          <a:off x="3796146" y="2638424"/>
          <a:ext cx="1854200" cy="16725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54200">
                  <a:extLst>
                    <a:ext uri="{9D8B030D-6E8A-4147-A177-3AD203B41FA5}">
                      <a16:colId xmlns:a16="http://schemas.microsoft.com/office/drawing/2014/main" val="4208033943"/>
                    </a:ext>
                  </a:extLst>
                </a:gridCol>
              </a:tblGrid>
              <a:tr h="409575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Análisis más realizados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31390459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Brucelosis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23831045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Caracterización de insectos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49415063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Adulterantes, presencia de antibióticos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25009177"/>
                  </a:ext>
                </a:extLst>
              </a:tr>
            </a:tbl>
          </a:graphicData>
        </a:graphic>
      </p:graphicFrame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391" y="2802588"/>
            <a:ext cx="2881647" cy="154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393" y="1053724"/>
            <a:ext cx="2881647" cy="1609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391" y="4491616"/>
            <a:ext cx="2881649" cy="1604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32134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937" y="1388"/>
            <a:ext cx="12187063" cy="685522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graphicFrame>
        <p:nvGraphicFramePr>
          <p:cNvPr id="6" name="Grá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5159761"/>
              </p:ext>
            </p:extLst>
          </p:nvPr>
        </p:nvGraphicFramePr>
        <p:xfrm>
          <a:off x="2879923" y="1614258"/>
          <a:ext cx="5555673" cy="42187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0281863"/>
              </p:ext>
            </p:extLst>
          </p:nvPr>
        </p:nvGraphicFramePr>
        <p:xfrm>
          <a:off x="760178" y="2811809"/>
          <a:ext cx="1854200" cy="1672590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1854200">
                  <a:extLst>
                    <a:ext uri="{9D8B030D-6E8A-4147-A177-3AD203B41FA5}">
                      <a16:colId xmlns:a16="http://schemas.microsoft.com/office/drawing/2014/main" val="4208033943"/>
                    </a:ext>
                  </a:extLst>
                </a:gridCol>
              </a:tblGrid>
              <a:tr h="409575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Análisis más realizados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31390459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Brucelosis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23831045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Caracterización de insectos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49415063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</a:rPr>
                        <a:t>Adulterantes, presencia de antibióticos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25009177"/>
                  </a:ext>
                </a:extLst>
              </a:tr>
            </a:tbl>
          </a:graphicData>
        </a:graphic>
      </p:graphicFrame>
      <p:pic>
        <p:nvPicPr>
          <p:cNvPr id="10" name="Imagen 9">
            <a:extLst>
              <a:ext uri="{FF2B5EF4-FFF2-40B4-BE49-F238E27FC236}">
                <a16:creationId xmlns:a16="http://schemas.microsoft.com/office/drawing/2014/main" id="{21D83997-EAE9-7346-A7D2-0780FDB6E15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 flipH="1">
            <a:off x="9035226" y="2186809"/>
            <a:ext cx="2396596" cy="248438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EAAB6E6A-8B6D-2146-A13F-833F6722CD99}"/>
              </a:ext>
            </a:extLst>
          </p:cNvPr>
          <p:cNvSpPr txBox="1"/>
          <p:nvPr/>
        </p:nvSpPr>
        <p:spPr>
          <a:xfrm>
            <a:off x="760178" y="714101"/>
            <a:ext cx="5662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b="1" dirty="0"/>
              <a:t>LABORATORIO DE DIAGNÓSTICO RÁPIDO</a:t>
            </a:r>
            <a:endParaRPr lang="es-EC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87052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941F4009-26DF-5A44-9D17-BA1A45A178E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938" y="1388"/>
            <a:ext cx="12187061" cy="685522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10E2C5B-5099-5C4C-96C7-99C8F4B16240}"/>
              </a:ext>
            </a:extLst>
          </p:cNvPr>
          <p:cNvSpPr txBox="1"/>
          <p:nvPr/>
        </p:nvSpPr>
        <p:spPr>
          <a:xfrm>
            <a:off x="621632" y="623157"/>
            <a:ext cx="41443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cs typeface="Arial" panose="020B0604020202020204" pitchFamily="34" charset="0"/>
              </a:rPr>
              <a:t>ADMINISTRATIVO FINANCIERO</a:t>
            </a:r>
            <a:endParaRPr lang="es-EC" sz="2400" b="1" dirty="0">
              <a:cs typeface="Arial" panose="020B0604020202020204" pitchFamily="34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110E2C5B-5099-5C4C-96C7-99C8F4B16240}"/>
              </a:ext>
            </a:extLst>
          </p:cNvPr>
          <p:cNvSpPr txBox="1"/>
          <p:nvPr/>
        </p:nvSpPr>
        <p:spPr>
          <a:xfrm>
            <a:off x="5812300" y="623157"/>
            <a:ext cx="41443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cs typeface="Arial" panose="020B0604020202020204" pitchFamily="34" charset="0"/>
              </a:rPr>
              <a:t>TALENTO HUMANO</a:t>
            </a:r>
            <a:endParaRPr lang="es-EC" sz="2400" b="1" dirty="0">
              <a:cs typeface="Arial" panose="020B0604020202020204" pitchFamily="34" charset="0"/>
            </a:endParaRPr>
          </a:p>
        </p:txBody>
      </p:sp>
      <p:graphicFrame>
        <p:nvGraphicFramePr>
          <p:cNvPr id="12" name="Gráfico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4054840"/>
              </p:ext>
            </p:extLst>
          </p:nvPr>
        </p:nvGraphicFramePr>
        <p:xfrm>
          <a:off x="5611986" y="1165522"/>
          <a:ext cx="6430904" cy="32145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Gráfico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40997895"/>
              </p:ext>
            </p:extLst>
          </p:nvPr>
        </p:nvGraphicFramePr>
        <p:xfrm>
          <a:off x="5965273" y="4460812"/>
          <a:ext cx="3727621" cy="22365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4" name="CuadroTexto 13">
            <a:extLst>
              <a:ext uri="{FF2B5EF4-FFF2-40B4-BE49-F238E27FC236}">
                <a16:creationId xmlns:a16="http://schemas.microsoft.com/office/drawing/2014/main" id="{110E2C5B-5099-5C4C-96C7-99C8F4B16240}"/>
              </a:ext>
            </a:extLst>
          </p:cNvPr>
          <p:cNvSpPr txBox="1"/>
          <p:nvPr/>
        </p:nvSpPr>
        <p:spPr>
          <a:xfrm>
            <a:off x="9214113" y="5049237"/>
            <a:ext cx="261966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>
                <a:solidFill>
                  <a:schemeClr val="bg2">
                    <a:lumMod val="25000"/>
                  </a:schemeClr>
                </a:solidFill>
              </a:rPr>
              <a:t>Se ha atendido a </a:t>
            </a:r>
            <a:r>
              <a:rPr lang="es-ES_tradnl" b="1" dirty="0">
                <a:solidFill>
                  <a:schemeClr val="bg2">
                    <a:lumMod val="25000"/>
                  </a:schemeClr>
                </a:solidFill>
              </a:rPr>
              <a:t>65.575</a:t>
            </a:r>
            <a:r>
              <a:rPr lang="es-ES_tradnl" dirty="0">
                <a:solidFill>
                  <a:schemeClr val="bg2">
                    <a:lumMod val="25000"/>
                  </a:schemeClr>
                </a:solidFill>
              </a:rPr>
              <a:t> usuarios en la zona 1 lo cual se distribuye en </a:t>
            </a:r>
            <a:r>
              <a:rPr lang="es-ES_tradnl" b="1" dirty="0">
                <a:solidFill>
                  <a:schemeClr val="bg2">
                    <a:lumMod val="25000"/>
                  </a:schemeClr>
                </a:solidFill>
              </a:rPr>
              <a:t>39.529</a:t>
            </a:r>
            <a:r>
              <a:rPr lang="es-ES_tradnl" dirty="0">
                <a:solidFill>
                  <a:schemeClr val="bg2">
                    <a:lumMod val="25000"/>
                  </a:schemeClr>
                </a:solidFill>
              </a:rPr>
              <a:t> hombres y </a:t>
            </a:r>
            <a:r>
              <a:rPr lang="es-ES_tradnl" b="1" dirty="0">
                <a:solidFill>
                  <a:schemeClr val="bg2">
                    <a:lumMod val="25000"/>
                  </a:schemeClr>
                </a:solidFill>
              </a:rPr>
              <a:t>26.046</a:t>
            </a:r>
            <a:r>
              <a:rPr lang="es-ES_tradnl" dirty="0">
                <a:solidFill>
                  <a:schemeClr val="bg2">
                    <a:lumMod val="25000"/>
                  </a:schemeClr>
                </a:solidFill>
              </a:rPr>
              <a:t> mujeres</a:t>
            </a:r>
            <a:endParaRPr lang="es-EC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6" name="Gráfico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1242437"/>
              </p:ext>
            </p:extLst>
          </p:nvPr>
        </p:nvGraphicFramePr>
        <p:xfrm>
          <a:off x="381874" y="1248340"/>
          <a:ext cx="5312304" cy="4806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10" name="Imagen 9">
            <a:extLst>
              <a:ext uri="{FF2B5EF4-FFF2-40B4-BE49-F238E27FC236}">
                <a16:creationId xmlns:a16="http://schemas.microsoft.com/office/drawing/2014/main" id="{2B635EA8-889D-AE4B-85F9-798FE5D5AF7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 flipH="1">
            <a:off x="221029" y="1359570"/>
            <a:ext cx="1167012" cy="1167012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1B1E34E6-987F-E04E-91E1-B380D2C4F4F8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 flipH="1">
            <a:off x="6096000" y="1359570"/>
            <a:ext cx="1167012" cy="1167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7953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67" y="1387"/>
            <a:ext cx="12187065" cy="6855224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7E8A7EEA-40D6-174B-B5BD-8D56DDB7A317}"/>
              </a:ext>
            </a:extLst>
          </p:cNvPr>
          <p:cNvSpPr txBox="1"/>
          <p:nvPr/>
        </p:nvSpPr>
        <p:spPr>
          <a:xfrm>
            <a:off x="607175" y="2536860"/>
            <a:ext cx="70485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GRACIAS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07AFC37-A9D8-3B49-B5DD-7698A601D844}"/>
              </a:ext>
            </a:extLst>
          </p:cNvPr>
          <p:cNvSpPr txBox="1"/>
          <p:nvPr/>
        </p:nvSpPr>
        <p:spPr>
          <a:xfrm>
            <a:off x="5095982" y="385346"/>
            <a:ext cx="66565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C" sz="1600" dirty="0">
                <a:solidFill>
                  <a:schemeClr val="bg2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</p:spTree>
    <p:extLst>
      <p:ext uri="{BB962C8B-B14F-4D97-AF65-F5344CB8AC3E}">
        <p14:creationId xmlns:p14="http://schemas.microsoft.com/office/powerpoint/2010/main" val="380606067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1233</TotalTime>
  <Words>313</Words>
  <Application>Microsoft Macintosh PowerPoint</Application>
  <PresentationFormat>Panorámica</PresentationFormat>
  <Paragraphs>72</Paragraphs>
  <Slides>17</Slides>
  <Notes>9</Notes>
  <HiddenSlides>0</HiddenSlides>
  <MMClips>1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Dolce Vita Heavy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Microsoft Office User</cp:lastModifiedBy>
  <cp:revision>67</cp:revision>
  <dcterms:created xsi:type="dcterms:W3CDTF">2020-09-29T16:04:55Z</dcterms:created>
  <dcterms:modified xsi:type="dcterms:W3CDTF">2021-04-26T21:38:17Z</dcterms:modified>
</cp:coreProperties>
</file>