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4.xml" ContentType="application/vnd.openxmlformats-officedocument.drawingml.chartshapes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style12.xml" ContentType="application/vnd.ms-office.chartstyle+xml"/>
  <Override PartName="/ppt/charts/colors12.xml" ContentType="application/vnd.ms-office.chartcolorstyle+xml"/>
  <Override PartName="/ppt/charts/style13.xml" ContentType="application/vnd.ms-office.chartstyle+xml"/>
  <Override PartName="/ppt/charts/colors13.xml" ContentType="application/vnd.ms-office.chartcolor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style16.xml" ContentType="application/vnd.ms-office.chartstyle+xml"/>
  <Override PartName="/ppt/charts/colors16.xml" ContentType="application/vnd.ms-office.chartcolorstyle+xml"/>
  <Override PartName="/ppt/charts/style17.xml" ContentType="application/vnd.ms-office.chartstyle+xml"/>
  <Override PartName="/ppt/charts/colors17.xml" ContentType="application/vnd.ms-office.chartcolorstyle+xml"/>
  <Override PartName="/ppt/charts/style18.xml" ContentType="application/vnd.ms-office.chartstyle+xml"/>
  <Override PartName="/ppt/charts/colors18.xml" ContentType="application/vnd.ms-office.chartcolorstyle+xml"/>
  <Override PartName="/ppt/charts/style19.xml" ContentType="application/vnd.ms-office.chartstyle+xml"/>
  <Override PartName="/ppt/charts/colors19.xml" ContentType="application/vnd.ms-office.chartcolorstyle+xml"/>
  <Override PartName="/ppt/charts/style20.xml" ContentType="application/vnd.ms-office.chartstyle+xml"/>
  <Override PartName="/ppt/charts/colors20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72" r:id="rId4"/>
    <p:sldId id="261" r:id="rId5"/>
    <p:sldId id="262" r:id="rId6"/>
    <p:sldId id="265" r:id="rId7"/>
    <p:sldId id="264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60" r:id="rId1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2F60"/>
    <a:srgbClr val="92241B"/>
    <a:srgbClr val="FAA31F"/>
    <a:srgbClr val="767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83" d="100"/>
          <a:sy n="83" d="100"/>
        </p:scale>
        <p:origin x="-200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4" Type="http://schemas.microsoft.com/office/2011/relationships/chartColorStyle" Target="colors2.xml"/><Relationship Id="rId1" Type="http://schemas.openxmlformats.org/officeDocument/2006/relationships/package" Target="../embeddings/Microsoft_Excel_Sheet1.xlsx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4" Type="http://schemas.microsoft.com/office/2011/relationships/chartColorStyle" Target="colors4.xml"/><Relationship Id="rId1" Type="http://schemas.openxmlformats.org/officeDocument/2006/relationships/package" Target="../embeddings/Microsoft_Excel_Sheet3.xlsx"/><Relationship Id="rId2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Relationship Id="rId2" Type="http://schemas.microsoft.com/office/2011/relationships/chartStyle" Target="style5.xml"/><Relationship Id="rId3" Type="http://schemas.microsoft.com/office/2011/relationships/chartColorStyle" Target="colors5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Relationship Id="rId2" Type="http://schemas.microsoft.com/office/2011/relationships/chartStyle" Target="style6.xml"/><Relationship Id="rId3" Type="http://schemas.microsoft.com/office/2011/relationships/chartColorStyle" Target="colors6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Relationship Id="rId2" Type="http://schemas.microsoft.com/office/2011/relationships/chartStyle" Target="style7.xml"/><Relationship Id="rId3" Type="http://schemas.microsoft.com/office/2011/relationships/chartColorStyle" Target="colors7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Relationship Id="rId2" Type="http://schemas.microsoft.com/office/2011/relationships/chartStyle" Target="style8.xml"/><Relationship Id="rId3" Type="http://schemas.microsoft.com/office/2011/relationships/chartColorStyle" Target="colors8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8.xlsx"/><Relationship Id="rId2" Type="http://schemas.microsoft.com/office/2011/relationships/chartStyle" Target="style10.xml"/><Relationship Id="rId3" Type="http://schemas.microsoft.com/office/2011/relationships/chartColorStyle" Target="colors10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9.xlsx"/><Relationship Id="rId2" Type="http://schemas.microsoft.com/office/2011/relationships/chartStyle" Target="style11.xml"/><Relationship Id="rId3" Type="http://schemas.microsoft.com/office/2011/relationships/chartColorStyle" Target="colors11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0.xlsx"/><Relationship Id="rId2" Type="http://schemas.microsoft.com/office/2011/relationships/chartStyle" Target="style12.xml"/><Relationship Id="rId3" Type="http://schemas.microsoft.com/office/2011/relationships/chartColorStyle" Target="colors12.xm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4" Type="http://schemas.microsoft.com/office/2011/relationships/chartColorStyle" Target="colors13.xml"/><Relationship Id="rId1" Type="http://schemas.openxmlformats.org/officeDocument/2006/relationships/package" Target="../embeddings/Microsoft_Excel_Sheet11.xlsx"/><Relationship Id="rId2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2.xlsx"/><Relationship Id="rId2" Type="http://schemas.microsoft.com/office/2011/relationships/chartStyle" Target="style14.xml"/><Relationship Id="rId3" Type="http://schemas.microsoft.com/office/2011/relationships/chartColorStyle" Target="colors14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3.xlsx"/><Relationship Id="rId2" Type="http://schemas.microsoft.com/office/2011/relationships/chartStyle" Target="style15.xml"/><Relationship Id="rId3" Type="http://schemas.microsoft.com/office/2011/relationships/chartColorStyle" Target="colors15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4.xlsx"/><Relationship Id="rId2" Type="http://schemas.microsoft.com/office/2011/relationships/chartStyle" Target="style16.xml"/><Relationship Id="rId3" Type="http://schemas.microsoft.com/office/2011/relationships/chartColorStyle" Target="colors16.xml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4" Type="http://schemas.microsoft.com/office/2011/relationships/chartColorStyle" Target="colors17.xml"/><Relationship Id="rId1" Type="http://schemas.openxmlformats.org/officeDocument/2006/relationships/package" Target="../embeddings/Microsoft_Excel_Sheet15.xlsx"/><Relationship Id="rId2" Type="http://schemas.openxmlformats.org/officeDocument/2006/relationships/chartUserShapes" Target="../drawings/drawing4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6.xlsx"/><Relationship Id="rId2" Type="http://schemas.microsoft.com/office/2011/relationships/chartStyle" Target="style18.xml"/><Relationship Id="rId3" Type="http://schemas.microsoft.com/office/2011/relationships/chartColorStyle" Target="colors18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7.xlsx"/><Relationship Id="rId2" Type="http://schemas.microsoft.com/office/2011/relationships/chartStyle" Target="style19.xml"/><Relationship Id="rId3" Type="http://schemas.microsoft.com/office/2011/relationships/chartColorStyle" Target="colors19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8.xlsx"/><Relationship Id="rId2" Type="http://schemas.microsoft.com/office/2011/relationships/chartStyle" Target="style20.xml"/><Relationship Id="rId3" Type="http://schemas.microsoft.com/office/2011/relationships/chartColorStyle" Target="colors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Nivel Cultural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73-4992-976B-0CEBD7197E8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973-4992-976B-0CEBD7197E8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973-4992-976B-0CEBD7197E8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973-4992-976B-0CEBD7197E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Primero</c:v>
                </c:pt>
                <c:pt idx="1">
                  <c:v>Segundo</c:v>
                </c:pt>
                <c:pt idx="2">
                  <c:v>Tercero</c:v>
                </c:pt>
                <c:pt idx="3">
                  <c:v>Cuarto</c:v>
                </c:pt>
              </c:strCache>
            </c:strRef>
          </c:cat>
          <c:val>
            <c:numRef>
              <c:f>Hoja1!$B$2:$B$5</c:f>
              <c:numCache>
                <c:formatCode>0</c:formatCode>
                <c:ptCount val="4"/>
                <c:pt idx="0">
                  <c:v>1.0</c:v>
                </c:pt>
                <c:pt idx="1">
                  <c:v>8.0</c:v>
                </c:pt>
                <c:pt idx="2">
                  <c:v>68.0</c:v>
                </c:pt>
                <c:pt idx="3">
                  <c:v>20.0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973-4992-976B-0CEBD7197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1457912"/>
        <c:axId val="2121461368"/>
      </c:barChart>
      <c:catAx>
        <c:axId val="212145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461368"/>
        <c:crosses val="autoZero"/>
        <c:auto val="1"/>
        <c:lblAlgn val="ctr"/>
        <c:lblOffset val="100"/>
        <c:noMultiLvlLbl val="0"/>
      </c:catAx>
      <c:valAx>
        <c:axId val="2121461368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2121457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62645740731871"/>
          <c:y val="0.01796520691108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x-none" sz="1862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Nivel Social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7E-4E26-9EEC-D2A8E0CC0DA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F7E-4E26-9EEC-D2A8E0CC0DA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F7E-4E26-9EEC-D2A8E0CC0D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NSJ</c:v>
                </c:pt>
                <c:pt idx="1">
                  <c:v>Analistas/Técnicos</c:v>
                </c:pt>
                <c:pt idx="2">
                  <c:v>Códico Trabajo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4.0</c:v>
                </c:pt>
                <c:pt idx="1">
                  <c:v>86.0</c:v>
                </c:pt>
                <c:pt idx="2">
                  <c:v>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F7E-4E26-9EEC-D2A8E0CC0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7613896"/>
        <c:axId val="2127617544"/>
      </c:barChart>
      <c:catAx>
        <c:axId val="212761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617544"/>
        <c:crosses val="autoZero"/>
        <c:auto val="1"/>
        <c:lblAlgn val="ctr"/>
        <c:lblOffset val="100"/>
        <c:noMultiLvlLbl val="0"/>
      </c:catAx>
      <c:valAx>
        <c:axId val="21276175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761389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2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123000.0</c:v>
                </c:pt>
                <c:pt idx="1">
                  <c:v>27500.0</c:v>
                </c:pt>
                <c:pt idx="2">
                  <c:v>232000.0</c:v>
                </c:pt>
                <c:pt idx="3">
                  <c:v>216000.0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CC-494A-87F6-817F2C11226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vacunados</c:v>
                </c:pt>
              </c:strCache>
            </c:strRef>
          </c:tx>
          <c:spPr>
            <a:solidFill>
              <a:srgbClr val="F2B8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128089.0</c:v>
                </c:pt>
                <c:pt idx="1">
                  <c:v>25832.0</c:v>
                </c:pt>
                <c:pt idx="2">
                  <c:v>243156.0</c:v>
                </c:pt>
                <c:pt idx="3">
                  <c:v>227852.0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CC-494A-87F6-817F2C112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359848"/>
        <c:axId val="2128363432"/>
      </c:barChart>
      <c:catAx>
        <c:axId val="212835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8363432"/>
        <c:crosses val="autoZero"/>
        <c:auto val="1"/>
        <c:lblAlgn val="ctr"/>
        <c:lblOffset val="100"/>
        <c:noMultiLvlLbl val="0"/>
      </c:catAx>
      <c:valAx>
        <c:axId val="21283634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835984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34450501539747"/>
          <c:y val="0.433933567446554"/>
          <c:w val="0.283888763325219"/>
          <c:h val="0.07802533094236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263919485853859"/>
          <c:y val="0.0337038098574355"/>
          <c:w val="0.947216102829228"/>
          <c:h val="0.8142392869746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98000.0</c:v>
                </c:pt>
                <c:pt idx="1">
                  <c:v>15000.0</c:v>
                </c:pt>
                <c:pt idx="2">
                  <c:v>156000.0</c:v>
                </c:pt>
                <c:pt idx="3">
                  <c:v>95000.0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CF-44CC-9CAD-CA760E4F769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Vacunados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Pastaza</c:v>
                </c:pt>
                <c:pt idx="2">
                  <c:v>Cotopaxi</c:v>
                </c:pt>
                <c:pt idx="3">
                  <c:v>Chimborazo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62924.0</c:v>
                </c:pt>
                <c:pt idx="1">
                  <c:v>13293.0</c:v>
                </c:pt>
                <c:pt idx="2">
                  <c:v>103975.0</c:v>
                </c:pt>
                <c:pt idx="3">
                  <c:v>85000.0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CF-44CC-9CAD-CA760E4F7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414200"/>
        <c:axId val="2128417784"/>
      </c:barChart>
      <c:catAx>
        <c:axId val="212841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8417784"/>
        <c:crosses val="autoZero"/>
        <c:auto val="1"/>
        <c:lblAlgn val="ctr"/>
        <c:lblOffset val="100"/>
        <c:noMultiLvlLbl val="0"/>
      </c:catAx>
      <c:valAx>
        <c:axId val="21284177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841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7481854826902"/>
          <c:y val="0.447251119469971"/>
          <c:w val="0.303497584957232"/>
          <c:h val="0.07370733797712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200"/>
            </a:pPr>
            <a:r>
              <a:rPr lang="en-US" sz="1200"/>
              <a:t>PREDIOS CERTIFICADOS Y RECERTIFICADOS DE BRUCELOSIS Y TUBERCULOSIS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BRUCELOSIS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89-4503-92DF-0DD32AAB369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89-4503-92DF-0DD32AAB36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2019.0</c:v>
                </c:pt>
                <c:pt idx="1">
                  <c:v>2020.0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307.0</c:v>
                </c:pt>
                <c:pt idx="1">
                  <c:v>359.0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C89-4503-92DF-0DD32AAB3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477080"/>
        <c:axId val="2128480568"/>
      </c:barChart>
      <c:catAx>
        <c:axId val="212847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8480568"/>
        <c:crosses val="autoZero"/>
        <c:auto val="1"/>
        <c:lblAlgn val="ctr"/>
        <c:lblOffset val="100"/>
        <c:noMultiLvlLbl val="0"/>
      </c:catAx>
      <c:valAx>
        <c:axId val="21284805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84770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FFC000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200"/>
            </a:pPr>
            <a:r>
              <a:rPr lang="en-US" sz="1200"/>
              <a:t>GRANJAS REGISTRADAS AVÍCOLAS</a:t>
            </a:r>
          </a:p>
        </c:rich>
      </c:tx>
      <c:layout>
        <c:manualLayout>
          <c:xMode val="edge"/>
          <c:yMode val="edge"/>
          <c:x val="0.103137209998866"/>
          <c:y val="0.05499481862868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58594673772242"/>
          <c:y val="0.201915524522485"/>
          <c:w val="0.939314747515467"/>
          <c:h val="0.6977960775483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AVICOLAS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DE8-429C-B17E-7F3B3E61100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2019.0</c:v>
                </c:pt>
                <c:pt idx="1">
                  <c:v>2020.0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383.0</c:v>
                </c:pt>
                <c:pt idx="1">
                  <c:v>433.0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DE8-429C-B17E-7F3B3E611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518344"/>
        <c:axId val="2128521832"/>
      </c:barChart>
      <c:catAx>
        <c:axId val="212851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8521832"/>
        <c:crosses val="autoZero"/>
        <c:auto val="1"/>
        <c:lblAlgn val="ctr"/>
        <c:lblOffset val="100"/>
        <c:noMultiLvlLbl val="0"/>
      </c:catAx>
      <c:valAx>
        <c:axId val="2128521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8518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5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200"/>
            </a:pPr>
            <a:r>
              <a:rPr lang="en-US" sz="1200"/>
              <a:t>NÚMERO DE APÍCOLAS REGISTRADAS</a:t>
            </a:r>
          </a:p>
        </c:rich>
      </c:tx>
      <c:layout>
        <c:manualLayout>
          <c:xMode val="edge"/>
          <c:yMode val="edge"/>
          <c:x val="0.0671299991369979"/>
          <c:y val="0.05434860452729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19169468516392"/>
          <c:y val="0.18076367824944"/>
          <c:w val="0.956166106296721"/>
          <c:h val="0.6818482516583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APICOLAS CERTIFICADAS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09-4662-8CCE-3CE3F271BA8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09-4662-8CCE-3CE3F271BA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2019.0</c:v>
                </c:pt>
                <c:pt idx="1">
                  <c:v>2020.0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65.0</c:v>
                </c:pt>
                <c:pt idx="1">
                  <c:v>95.0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009-4662-8CCE-3CE3F271B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559976"/>
        <c:axId val="2128563464"/>
      </c:barChart>
      <c:catAx>
        <c:axId val="212855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8563464"/>
        <c:crosses val="autoZero"/>
        <c:auto val="1"/>
        <c:lblAlgn val="ctr"/>
        <c:lblOffset val="100"/>
        <c:noMultiLvlLbl val="0"/>
      </c:catAx>
      <c:valAx>
        <c:axId val="2128563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8559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6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TONELADAS EXPORTADAS DE PRODUCTO AGRÍCOLAS</a:t>
            </a:r>
          </a:p>
        </c:rich>
      </c:tx>
      <c:layout>
        <c:manualLayout>
          <c:xMode val="edge"/>
          <c:yMode val="edge"/>
          <c:x val="0.178713435837088"/>
          <c:y val="0.025081536938652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44444461294192"/>
          <c:y val="0.137514897181232"/>
          <c:w val="0.947037030858796"/>
          <c:h val="0.7645909343662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Toneladas</c:v>
                </c:pt>
              </c:strCache>
            </c:strRef>
          </c:tx>
          <c:spPr>
            <a:solidFill>
              <a:srgbClr val="F2B8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52A-4554-8875-08433FCC4CE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2019.0</c:v>
                </c:pt>
                <c:pt idx="1">
                  <c:v>2020.0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40.0</c:v>
                </c:pt>
                <c:pt idx="1">
                  <c:v>105.0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52A-4554-8875-08433FCC4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7522280"/>
        <c:axId val="2127525608"/>
      </c:barChart>
      <c:catAx>
        <c:axId val="212752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7525608"/>
        <c:crosses val="autoZero"/>
        <c:auto val="1"/>
        <c:lblAlgn val="ctr"/>
        <c:lblOffset val="100"/>
        <c:noMultiLvlLbl val="0"/>
      </c:catAx>
      <c:valAx>
        <c:axId val="21275256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7522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6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dirty="0" smtClean="0"/>
              <a:t>MONITOREO</a:t>
            </a:r>
            <a:r>
              <a:rPr lang="en-US" baseline="0" dirty="0" smtClean="0"/>
              <a:t> DE CULTIVOS</a:t>
            </a:r>
            <a:endParaRPr lang="en-US" dirty="0"/>
          </a:p>
        </c:rich>
      </c:tx>
      <c:layout>
        <c:manualLayout>
          <c:xMode val="edge"/>
          <c:yMode val="edge"/>
          <c:x val="0.222460874237026"/>
          <c:y val="0.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529629691412038"/>
          <c:y val="0.190027322404372"/>
          <c:w val="0.947037030858796"/>
          <c:h val="0.6746959396468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Monitoreos de Cultivos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2B8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1A2-40FF-8B70-CC273E3C7ADF}"/>
              </c:ext>
            </c:extLst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1A2-40FF-8B70-CC273E3C7ADF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A2-40FF-8B70-CC273E3C7A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2019.0</c:v>
                </c:pt>
                <c:pt idx="1">
                  <c:v>2020.0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5465.0</c:v>
                </c:pt>
                <c:pt idx="1">
                  <c:v>4354.0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1A2-40FF-8B70-CC273E3C7A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7560968"/>
        <c:axId val="2129705432"/>
      </c:barChart>
      <c:catAx>
        <c:axId val="212756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9705432"/>
        <c:crosses val="autoZero"/>
        <c:auto val="1"/>
        <c:lblAlgn val="ctr"/>
        <c:lblOffset val="100"/>
        <c:noMultiLvlLbl val="0"/>
      </c:catAx>
      <c:valAx>
        <c:axId val="21297054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7560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5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2000"/>
            </a:pPr>
            <a:r>
              <a:rPr lang="es-ES_tradnl" sz="2000" dirty="0" smtClean="0"/>
              <a:t>CERTIFICACIONES </a:t>
            </a:r>
            <a:r>
              <a:rPr lang="x-none" sz="2000" dirty="0" smtClean="0"/>
              <a:t>BPA</a:t>
            </a:r>
            <a:endParaRPr lang="x-none" sz="2000" dirty="0"/>
          </a:p>
        </c:rich>
      </c:tx>
      <c:layout>
        <c:manualLayout>
          <c:xMode val="edge"/>
          <c:yMode val="edge"/>
          <c:x val="0.0912093142682581"/>
          <c:y val="0.027028558045145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0275684517058251"/>
          <c:y val="0.222063274059423"/>
          <c:w val="0.939349406247185"/>
          <c:h val="0.58147549612872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Certificaciónes BPA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213-4819-AFA4-D1DD3129D0B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213-4819-AFA4-D1DD3129D0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2019.0</c:v>
                </c:pt>
                <c:pt idx="1">
                  <c:v>2020.0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96.0</c:v>
                </c:pt>
                <c:pt idx="1">
                  <c:v>50.0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213-4819-AFA4-D1DD3129D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670744"/>
        <c:axId val="2128674072"/>
      </c:barChart>
      <c:catAx>
        <c:axId val="212867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8674072"/>
        <c:crosses val="autoZero"/>
        <c:auto val="1"/>
        <c:lblAlgn val="ctr"/>
        <c:lblOffset val="100"/>
        <c:noMultiLvlLbl val="0"/>
      </c:catAx>
      <c:valAx>
        <c:axId val="21286740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8670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5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s-EC" dirty="0" smtClean="0"/>
              <a:t>VIGILANCIA Y CONTROL DE LECHE CRUDA</a:t>
            </a:r>
            <a:endParaRPr lang="x-none" dirty="0"/>
          </a:p>
        </c:rich>
      </c:tx>
      <c:layout>
        <c:manualLayout>
          <c:xMode val="edge"/>
          <c:yMode val="edge"/>
          <c:x val="0.0698662945198159"/>
          <c:y val="0.020319134022436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875916656709995"/>
          <c:y val="0.123583214659545"/>
          <c:w val="0.888970841535433"/>
          <c:h val="0.76748654235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Litros controlados</c:v>
                </c:pt>
                <c:pt idx="1">
                  <c:v>Litros Inocuos</c:v>
                </c:pt>
                <c:pt idx="2">
                  <c:v>Litros Decomisados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1.107021E6</c:v>
                </c:pt>
                <c:pt idx="1">
                  <c:v>1.143941E6</c:v>
                </c:pt>
                <c:pt idx="2">
                  <c:v>36920.0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E3-46D7-8FFA-0B11CE7BFF7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20212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Litros controlados</c:v>
                </c:pt>
                <c:pt idx="1">
                  <c:v>Litros Inocuos</c:v>
                </c:pt>
                <c:pt idx="2">
                  <c:v>Litros Decomisados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936071.0</c:v>
                </c:pt>
                <c:pt idx="1">
                  <c:v>978499.0</c:v>
                </c:pt>
                <c:pt idx="2">
                  <c:v>42428.0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E3-46D7-8FFA-0B11CE7BF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710760"/>
        <c:axId val="2128714136"/>
      </c:barChart>
      <c:catAx>
        <c:axId val="212871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8714136"/>
        <c:crosses val="autoZero"/>
        <c:auto val="1"/>
        <c:lblAlgn val="ctr"/>
        <c:lblOffset val="100"/>
        <c:noMultiLvlLbl val="0"/>
      </c:catAx>
      <c:valAx>
        <c:axId val="21287141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871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7957774308496"/>
          <c:y val="0.480554719473133"/>
          <c:w val="0.123295774271168"/>
          <c:h val="0.156749516908368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4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TOMA DE MUESTRAS DE LECHE</a:t>
            </a:r>
          </a:p>
        </c:rich>
      </c:tx>
      <c:layout>
        <c:manualLayout>
          <c:xMode val="edge"/>
          <c:yMode val="edge"/>
          <c:x val="0.164564418758038"/>
          <c:y val="0.0052287667809447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Toma de Muestras de Leche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42F-48F3-AB14-50D92B283866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42F-48F3-AB14-50D92B2838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2019.0</c:v>
                </c:pt>
                <c:pt idx="1">
                  <c:v>2020.0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928.0</c:v>
                </c:pt>
                <c:pt idx="1">
                  <c:v>819.0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42F-48F3-AB14-50D92B283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9756216"/>
        <c:axId val="2129759704"/>
      </c:barChart>
      <c:catAx>
        <c:axId val="212975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9759704"/>
        <c:crosses val="autoZero"/>
        <c:auto val="1"/>
        <c:lblAlgn val="ctr"/>
        <c:lblOffset val="100"/>
        <c:noMultiLvlLbl val="0"/>
      </c:catAx>
      <c:valAx>
        <c:axId val="2129759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9756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2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600"/>
            </a:pPr>
            <a:r>
              <a:rPr lang="es-EC" sz="1600" dirty="0" smtClean="0"/>
              <a:t>MUESTREO DE PLAGUICIDAS Y MICROBIOLÓGICOS</a:t>
            </a:r>
            <a:endParaRPr lang="es-EC" sz="16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Mueteo de plaguicidas y Microbiologicos</c:v>
                </c:pt>
              </c:strCache>
            </c:strRef>
          </c:tx>
          <c:spPr>
            <a:solidFill>
              <a:srgbClr val="F2B8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Tungurahua</c:v>
                </c:pt>
                <c:pt idx="1">
                  <c:v>Cotopaxi</c:v>
                </c:pt>
                <c:pt idx="2">
                  <c:v>Chimborazo</c:v>
                </c:pt>
                <c:pt idx="3">
                  <c:v>Pastaza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63.0</c:v>
                </c:pt>
                <c:pt idx="1">
                  <c:v>32.0</c:v>
                </c:pt>
                <c:pt idx="2">
                  <c:v>127.0</c:v>
                </c:pt>
                <c:pt idx="3">
                  <c:v>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2A-4F5C-ABBB-8F69C8790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9828792"/>
        <c:axId val="2129832280"/>
      </c:barChart>
      <c:catAx>
        <c:axId val="212982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9832280"/>
        <c:crosses val="autoZero"/>
        <c:auto val="1"/>
        <c:lblAlgn val="ctr"/>
        <c:lblOffset val="100"/>
        <c:noMultiLvlLbl val="0"/>
      </c:catAx>
      <c:valAx>
        <c:axId val="21298322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982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6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600"/>
            </a:pPr>
            <a:r>
              <a:rPr lang="en-US" sz="1600" dirty="0" smtClean="0"/>
              <a:t>CENTROS DE FAENAMIENTO HABILITADOS</a:t>
            </a:r>
            <a:endParaRPr lang="en-US" sz="16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Centros de Faenamiento Habilitados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08-46B4-9151-72C30DD2EC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2019.0</c:v>
                </c:pt>
                <c:pt idx="1">
                  <c:v>2020.0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217.0</c:v>
                </c:pt>
                <c:pt idx="1">
                  <c:v>207.0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108-46B4-9151-72C30DD2EC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745768"/>
        <c:axId val="2128749144"/>
      </c:barChart>
      <c:catAx>
        <c:axId val="212874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8749144"/>
        <c:crosses val="autoZero"/>
        <c:auto val="1"/>
        <c:lblAlgn val="ctr"/>
        <c:lblOffset val="100"/>
        <c:noMultiLvlLbl val="0"/>
      </c:catAx>
      <c:valAx>
        <c:axId val="21287491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874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5654446449567"/>
          <c:y val="0.364087459888443"/>
          <c:w val="0.188690941616173"/>
          <c:h val="0.0913443390423838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4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dirty="0" smtClean="0"/>
              <a:t>ATENCIÓN TRÁMITES RIA</a:t>
            </a:r>
            <a:endParaRPr lang="en-US" dirty="0"/>
          </a:p>
        </c:rich>
      </c:tx>
      <c:layout>
        <c:manualLayout>
          <c:xMode val="edge"/>
          <c:yMode val="edge"/>
          <c:x val="0.0743376668463762"/>
          <c:y val="0.068283997927255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54724081538855"/>
          <c:y val="0.235310324884634"/>
          <c:w val="0.9375"/>
          <c:h val="0.6576196407911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Atención Trámites RIA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51-4380-8727-E5D75261F3D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51-4380-8727-E5D75261F3DD}"/>
              </c:ext>
            </c:extLst>
          </c:dPt>
          <c:cat>
            <c:numRef>
              <c:f>Hoja1!$A$2:$A$3</c:f>
              <c:numCache>
                <c:formatCode>General</c:formatCode>
                <c:ptCount val="2"/>
                <c:pt idx="0">
                  <c:v>2019.0</c:v>
                </c:pt>
                <c:pt idx="1">
                  <c:v>2020.0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859.0</c:v>
                </c:pt>
                <c:pt idx="1">
                  <c:v>983.0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F51-4380-8727-E5D75261F3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771128"/>
        <c:axId val="2128774504"/>
      </c:barChart>
      <c:catAx>
        <c:axId val="212877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8774504"/>
        <c:crosses val="autoZero"/>
        <c:auto val="1"/>
        <c:lblAlgn val="ctr"/>
        <c:lblOffset val="100"/>
        <c:noMultiLvlLbl val="0"/>
      </c:catAx>
      <c:valAx>
        <c:axId val="21287745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8771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6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dirty="0" smtClean="0"/>
              <a:t>ENTREGA DE</a:t>
            </a:r>
            <a:r>
              <a:rPr lang="en-US" baseline="0" dirty="0" smtClean="0"/>
              <a:t> CERTIFICACIONES RIA</a:t>
            </a:r>
            <a:endParaRPr lang="en-US" dirty="0"/>
          </a:p>
        </c:rich>
      </c:tx>
      <c:layout>
        <c:manualLayout>
          <c:xMode val="edge"/>
          <c:yMode val="edge"/>
          <c:x val="0.120726440066586"/>
          <c:y val="0.042543784439030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Entrega  de Certificaciones RIA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73F-4122-B9F8-920A3D826DF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3F-4122-B9F8-920A3D826DFC}"/>
              </c:ext>
            </c:extLst>
          </c:dPt>
          <c:dLbls>
            <c:dLbl>
              <c:idx val="0"/>
              <c:layout>
                <c:manualLayout>
                  <c:x val="0.00394999615469536"/>
                  <c:y val="-0.00259786749650918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>
                        <a:latin typeface="Arial"/>
                        <a:cs typeface="Arial"/>
                      </a:rPr>
                      <a:t>151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73F-4122-B9F8-920A3D826DFC}"/>
                </c:ext>
              </c:extLst>
            </c:dLbl>
            <c:dLbl>
              <c:idx val="1"/>
              <c:layout>
                <c:manualLayout>
                  <c:x val="-0.00189040137537864"/>
                  <c:y val="0.01502100815434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3F-4122-B9F8-920A3D826D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2019.0</c:v>
                </c:pt>
                <c:pt idx="1">
                  <c:v>2020.0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161.0</c:v>
                </c:pt>
                <c:pt idx="1">
                  <c:v>182.0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73F-4122-B9F8-920A3D826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29911560"/>
        <c:axId val="2129908568"/>
      </c:barChart>
      <c:valAx>
        <c:axId val="2129908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29911560"/>
        <c:crosses val="autoZero"/>
        <c:crossBetween val="between"/>
      </c:valAx>
      <c:catAx>
        <c:axId val="21299115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99085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48048693960887"/>
          <c:y val="0.849841678250061"/>
          <c:w val="0.282873509324244"/>
          <c:h val="0.10268668888255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5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CONTROLES POSREGISTROS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Controles Posregistro </c:v>
                </c:pt>
              </c:strCache>
            </c:strRef>
          </c:tx>
          <c:spPr>
            <a:solidFill>
              <a:srgbClr val="F2B8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Almacenes Agropecuarios</c:v>
                </c:pt>
                <c:pt idx="1">
                  <c:v>Empresas Agrícolas Plaguicidas</c:v>
                </c:pt>
                <c:pt idx="2">
                  <c:v>Empresas Agrícolas Fertilizante</c:v>
                </c:pt>
                <c:pt idx="3">
                  <c:v>Empresas Pecuarias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331.0</c:v>
                </c:pt>
                <c:pt idx="1">
                  <c:v>10.0</c:v>
                </c:pt>
                <c:pt idx="2">
                  <c:v>27.0</c:v>
                </c:pt>
                <c:pt idx="3">
                  <c:v>28.0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B4-4945-A274-95F5C2E76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29998152"/>
        <c:axId val="2130001640"/>
      </c:barChart>
      <c:catAx>
        <c:axId val="212999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30001640"/>
        <c:crosses val="autoZero"/>
        <c:auto val="1"/>
        <c:lblAlgn val="ctr"/>
        <c:lblOffset val="100"/>
        <c:noMultiLvlLbl val="0"/>
      </c:catAx>
      <c:valAx>
        <c:axId val="21300016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9998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4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dirty="0" smtClean="0"/>
              <a:t>CONTROL</a:t>
            </a:r>
            <a:r>
              <a:rPr lang="en-US" baseline="0" dirty="0" smtClean="0"/>
              <a:t> DE </a:t>
            </a:r>
            <a:r>
              <a:rPr lang="en-US" dirty="0" smtClean="0"/>
              <a:t> CALIDAD DE PRODUCTOS</a:t>
            </a:r>
            <a:endParaRPr lang="en-US" dirty="0"/>
          </a:p>
        </c:rich>
      </c:tx>
      <c:layout>
        <c:manualLayout>
          <c:xMode val="edge"/>
          <c:yMode val="edge"/>
          <c:x val="0.133271052226291"/>
          <c:y val="0.05654497838639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Control de Calidad de Productos</c:v>
                </c:pt>
              </c:strCache>
            </c:strRef>
          </c:tx>
          <c:spPr>
            <a:solidFill>
              <a:srgbClr val="F2B8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Decomisos</c:v>
                </c:pt>
                <c:pt idx="1">
                  <c:v>Cuarentenas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56.0</c:v>
                </c:pt>
                <c:pt idx="1">
                  <c:v>166.0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EC-4B5D-A99E-9632B644B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815544"/>
        <c:axId val="2128818920"/>
      </c:barChart>
      <c:catAx>
        <c:axId val="212881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28818920"/>
        <c:crosses val="autoZero"/>
        <c:auto val="1"/>
        <c:lblAlgn val="ctr"/>
        <c:lblOffset val="100"/>
        <c:noMultiLvlLbl val="0"/>
      </c:catAx>
      <c:valAx>
        <c:axId val="2128818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8815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2"/>
      </a:solidFill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FC3B61-32EC-4824-BD32-4ACF0E88CA97}" type="doc">
      <dgm:prSet loTypeId="urn:microsoft.com/office/officeart/2005/8/layout/radial4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3C31130F-E049-411D-AF4C-51B12CD7E8E2}">
      <dgm:prSet phldrT="[Texto]" custT="1"/>
      <dgm:spPr/>
      <dgm:t>
        <a:bodyPr/>
        <a:lstStyle/>
        <a:p>
          <a:pPr algn="ctr">
            <a:lnSpc>
              <a:spcPct val="90000"/>
            </a:lnSpc>
          </a:pPr>
          <a:r>
            <a:rPr lang="es-EC" sz="1300" b="1" dirty="0">
              <a:latin typeface="Arial"/>
              <a:cs typeface="Arial"/>
            </a:rPr>
            <a:t>AGROCALIDAD</a:t>
          </a:r>
        </a:p>
      </dgm:t>
    </dgm:pt>
    <dgm:pt modelId="{D4E74E8C-916D-4E1B-89D6-A85A846BE998}" type="parTrans" cxnId="{5504DBB8-93C6-4FD3-AE94-337D6F27C708}">
      <dgm:prSet/>
      <dgm:spPr/>
      <dgm:t>
        <a:bodyPr/>
        <a:lstStyle/>
        <a:p>
          <a:pPr algn="ctr">
            <a:lnSpc>
              <a:spcPct val="90000"/>
            </a:lnSpc>
          </a:pPr>
          <a:endParaRPr lang="es-EC"/>
        </a:p>
      </dgm:t>
    </dgm:pt>
    <dgm:pt modelId="{817F4B38-54BA-465D-BC03-4FF92F94F853}" type="sibTrans" cxnId="{5504DBB8-93C6-4FD3-AE94-337D6F27C708}">
      <dgm:prSet/>
      <dgm:spPr/>
      <dgm:t>
        <a:bodyPr/>
        <a:lstStyle/>
        <a:p>
          <a:pPr algn="ctr">
            <a:lnSpc>
              <a:spcPct val="90000"/>
            </a:lnSpc>
          </a:pPr>
          <a:endParaRPr lang="es-EC"/>
        </a:p>
      </dgm:t>
    </dgm:pt>
    <dgm:pt modelId="{CD6D5F6D-3213-4045-80B2-137F3CCDD948}">
      <dgm:prSet phldrT="[Texto]" custT="1"/>
      <dgm:spPr/>
      <dgm:t>
        <a:bodyPr/>
        <a:lstStyle/>
        <a:p>
          <a:pPr algn="l">
            <a:lnSpc>
              <a:spcPct val="90000"/>
            </a:lnSpc>
          </a:pPr>
          <a:r>
            <a:rPr lang="es-EC" sz="1600" dirty="0">
              <a:latin typeface="Arial"/>
              <a:cs typeface="Arial"/>
            </a:rPr>
            <a:t>Control, </a:t>
          </a:r>
        </a:p>
      </dgm:t>
    </dgm:pt>
    <dgm:pt modelId="{B88DFEBE-DFB9-4408-B6C2-C8462E5B1D17}" type="parTrans" cxnId="{555844E1-8076-468A-8F66-52832876C5B7}">
      <dgm:prSet/>
      <dgm:spPr/>
      <dgm:t>
        <a:bodyPr/>
        <a:lstStyle/>
        <a:p>
          <a:pPr algn="ctr">
            <a:lnSpc>
              <a:spcPct val="90000"/>
            </a:lnSpc>
          </a:pPr>
          <a:endParaRPr lang="es-EC"/>
        </a:p>
      </dgm:t>
    </dgm:pt>
    <dgm:pt modelId="{1DD1BA8B-FD56-4430-86B9-EE4A28D4024E}" type="sibTrans" cxnId="{555844E1-8076-468A-8F66-52832876C5B7}">
      <dgm:prSet/>
      <dgm:spPr/>
      <dgm:t>
        <a:bodyPr/>
        <a:lstStyle/>
        <a:p>
          <a:pPr algn="ctr">
            <a:lnSpc>
              <a:spcPct val="90000"/>
            </a:lnSpc>
          </a:pPr>
          <a:endParaRPr lang="es-EC"/>
        </a:p>
      </dgm:t>
    </dgm:pt>
    <dgm:pt modelId="{4BC55F97-EFC1-4C0F-A5D7-68C6592B2F85}">
      <dgm:prSet phldrT="[Texto]" custT="1"/>
      <dgm:spPr>
        <a:ln w="28575" cmpd="sng">
          <a:solidFill>
            <a:srgbClr val="592F60"/>
          </a:solidFill>
        </a:ln>
      </dgm:spPr>
      <dgm:t>
        <a:bodyPr/>
        <a:lstStyle/>
        <a:p>
          <a:pPr algn="ctr">
            <a:lnSpc>
              <a:spcPct val="100000"/>
            </a:lnSpc>
          </a:pPr>
          <a:r>
            <a:rPr lang="es-EC" sz="1400" b="1" u="sng" smtClean="0">
              <a:solidFill>
                <a:srgbClr val="7030A0"/>
              </a:solidFill>
              <a:latin typeface="Arial"/>
              <a:cs typeface="Arial"/>
            </a:rPr>
            <a:t>COMPETENCIAS / ATRIBUCIONES</a:t>
          </a:r>
        </a:p>
        <a:p>
          <a:pPr algn="ctr">
            <a:lnSpc>
              <a:spcPct val="100000"/>
            </a:lnSpc>
          </a:pPr>
          <a:endParaRPr lang="es-EC" sz="1400" b="1" u="sng" smtClean="0">
            <a:solidFill>
              <a:srgbClr val="7030A0"/>
            </a:solidFill>
            <a:latin typeface="Arial"/>
            <a:cs typeface="Arial"/>
          </a:endParaRPr>
        </a:p>
        <a:p>
          <a:pPr algn="just">
            <a:lnSpc>
              <a:spcPct val="90000"/>
            </a:lnSpc>
          </a:pPr>
          <a:r>
            <a:rPr lang="es-EC" sz="1200" b="0" smtClean="0">
              <a:latin typeface="Arial"/>
              <a:cs typeface="Arial"/>
            </a:rPr>
            <a:t>1. Planificar, coordinar y ejecutar las acciones tendientes al mantenimiento</a:t>
          </a:r>
        </a:p>
        <a:p>
          <a:pPr algn="just">
            <a:lnSpc>
              <a:spcPct val="50000"/>
            </a:lnSpc>
          </a:pPr>
          <a:r>
            <a:rPr lang="es-EC" sz="1200" b="0" smtClean="0">
              <a:latin typeface="Arial"/>
              <a:cs typeface="Arial"/>
            </a:rPr>
            <a:t>    de la sanidad agropecuaria e inocuidad de alimentos.</a:t>
          </a:r>
        </a:p>
        <a:p>
          <a:pPr algn="just">
            <a:lnSpc>
              <a:spcPct val="90000"/>
            </a:lnSpc>
          </a:pPr>
          <a:r>
            <a:rPr lang="es-EC" sz="1200" smtClean="0">
              <a:latin typeface="Arial"/>
              <a:cs typeface="Arial"/>
            </a:rPr>
            <a:t>2. Emitir la certificación sanitaria y fitosanitaria dentro.</a:t>
          </a:r>
          <a:endParaRPr lang="x-none" sz="1200" smtClean="0">
            <a:latin typeface="Arial"/>
            <a:cs typeface="Arial"/>
          </a:endParaRPr>
        </a:p>
        <a:p>
          <a:pPr algn="just">
            <a:lnSpc>
              <a:spcPct val="90000"/>
            </a:lnSpc>
          </a:pPr>
          <a:r>
            <a:rPr lang="es-EC" sz="1200" smtClean="0">
              <a:latin typeface="Arial"/>
              <a:cs typeface="Arial"/>
            </a:rPr>
            <a:t>3. Supervisar las actividades de certificación sanitaria.</a:t>
          </a:r>
          <a:endParaRPr lang="x-none" sz="1200" smtClean="0">
            <a:latin typeface="Arial"/>
            <a:cs typeface="Arial"/>
          </a:endParaRPr>
        </a:p>
        <a:p>
          <a:pPr algn="just">
            <a:lnSpc>
              <a:spcPct val="90000"/>
            </a:lnSpc>
          </a:pPr>
          <a:r>
            <a:rPr lang="es-EC" sz="1200" smtClean="0">
              <a:latin typeface="Arial"/>
              <a:cs typeface="Arial"/>
            </a:rPr>
            <a:t>4. Coordinar acciones con instituciones públicas y privadas en vigilancia y</a:t>
          </a:r>
        </a:p>
        <a:p>
          <a:pPr algn="just">
            <a:lnSpc>
              <a:spcPct val="50000"/>
            </a:lnSpc>
          </a:pPr>
          <a:r>
            <a:rPr lang="es-EC" sz="1200" smtClean="0">
              <a:latin typeface="Arial"/>
              <a:cs typeface="Arial"/>
            </a:rPr>
            <a:t>    control sanitario y fitosanitario.</a:t>
          </a:r>
          <a:endParaRPr lang="x-none" sz="1200" smtClean="0">
            <a:latin typeface="Arial"/>
            <a:cs typeface="Arial"/>
          </a:endParaRPr>
        </a:p>
        <a:p>
          <a:pPr algn="just">
            <a:lnSpc>
              <a:spcPct val="90000"/>
            </a:lnSpc>
          </a:pPr>
          <a:r>
            <a:rPr lang="es-EC" sz="1200" smtClean="0">
              <a:latin typeface="Arial"/>
              <a:cs typeface="Arial"/>
            </a:rPr>
            <a:t>5. Proponer normativa técnica sobre sanidad animal, sanidad vegetal, e</a:t>
          </a:r>
        </a:p>
        <a:p>
          <a:pPr algn="just">
            <a:lnSpc>
              <a:spcPct val="50000"/>
            </a:lnSpc>
          </a:pPr>
          <a:r>
            <a:rPr lang="es-EC" sz="1200" smtClean="0">
              <a:latin typeface="Arial"/>
              <a:cs typeface="Arial"/>
            </a:rPr>
            <a:t>    inocuidad de los alimentos.</a:t>
          </a:r>
          <a:endParaRPr lang="x-none" sz="1200" smtClean="0">
            <a:latin typeface="Arial"/>
            <a:cs typeface="Arial"/>
          </a:endParaRPr>
        </a:p>
        <a:p>
          <a:pPr algn="just">
            <a:lnSpc>
              <a:spcPct val="90000"/>
            </a:lnSpc>
          </a:pPr>
          <a:r>
            <a:rPr lang="es-EC" sz="1200" smtClean="0">
              <a:latin typeface="Arial"/>
              <a:cs typeface="Arial"/>
            </a:rPr>
            <a:t>6. Proponer planes, programas y proyectos que incentiven la sanidad</a:t>
          </a:r>
        </a:p>
        <a:p>
          <a:pPr algn="just">
            <a:lnSpc>
              <a:spcPct val="50000"/>
            </a:lnSpc>
          </a:pPr>
          <a:r>
            <a:rPr lang="es-EC" sz="1200" smtClean="0">
              <a:latin typeface="Arial"/>
              <a:cs typeface="Arial"/>
            </a:rPr>
            <a:t>    agropecuaria e inocuidad de los alimentos.</a:t>
          </a:r>
          <a:endParaRPr lang="es-EC" sz="1200" dirty="0">
            <a:latin typeface="Arial"/>
            <a:cs typeface="Arial"/>
          </a:endParaRPr>
        </a:p>
      </dgm:t>
    </dgm:pt>
    <dgm:pt modelId="{FEC7EBF5-D1CD-4A8C-9DDC-53DA7E657EE6}" type="parTrans" cxnId="{10076BB7-64C0-4128-AA22-9A00DFBD463C}">
      <dgm:prSet/>
      <dgm:spPr/>
      <dgm:t>
        <a:bodyPr/>
        <a:lstStyle/>
        <a:p>
          <a:pPr algn="ctr">
            <a:lnSpc>
              <a:spcPct val="90000"/>
            </a:lnSpc>
          </a:pPr>
          <a:endParaRPr lang="es-EC"/>
        </a:p>
      </dgm:t>
    </dgm:pt>
    <dgm:pt modelId="{E34417AD-4ADA-4E80-884E-5B16E8F265D7}" type="sibTrans" cxnId="{10076BB7-64C0-4128-AA22-9A00DFBD463C}">
      <dgm:prSet/>
      <dgm:spPr/>
      <dgm:t>
        <a:bodyPr/>
        <a:lstStyle/>
        <a:p>
          <a:pPr algn="ctr">
            <a:lnSpc>
              <a:spcPct val="90000"/>
            </a:lnSpc>
          </a:pPr>
          <a:endParaRPr lang="es-EC"/>
        </a:p>
      </dgm:t>
    </dgm:pt>
    <dgm:pt modelId="{D7FB9144-41F3-4750-8EA6-9C2F8775196F}">
      <dgm:prSet phldrT="[Texto]" custT="1"/>
      <dgm:spPr>
        <a:ln w="28575" cmpd="sng">
          <a:solidFill>
            <a:srgbClr val="92241B"/>
          </a:solidFill>
        </a:ln>
      </dgm:spPr>
      <dgm:t>
        <a:bodyPr/>
        <a:lstStyle/>
        <a:p>
          <a:pPr algn="ctr">
            <a:lnSpc>
              <a:spcPct val="90000"/>
            </a:lnSpc>
          </a:pPr>
          <a:r>
            <a:rPr lang="es-EC" sz="1400" b="1" u="sng" smtClean="0">
              <a:solidFill>
                <a:srgbClr val="C00000"/>
              </a:solidFill>
              <a:latin typeface="Arial"/>
              <a:cs typeface="Arial"/>
            </a:rPr>
            <a:t>PLAN NACIONAL DE DESARROLLO</a:t>
          </a:r>
        </a:p>
        <a:p>
          <a:pPr algn="l">
            <a:lnSpc>
              <a:spcPct val="90000"/>
            </a:lnSpc>
          </a:pPr>
          <a:endParaRPr lang="es-EC" sz="1400" b="1" u="sng" smtClean="0">
            <a:solidFill>
              <a:srgbClr val="C00000"/>
            </a:solidFill>
            <a:latin typeface="Arial"/>
            <a:cs typeface="Arial"/>
          </a:endParaRPr>
        </a:p>
        <a:p>
          <a:pPr algn="l">
            <a:lnSpc>
              <a:spcPct val="90000"/>
            </a:lnSpc>
          </a:pPr>
          <a:r>
            <a:rPr lang="es-EC" sz="1200" b="1" u="sng" smtClean="0">
              <a:latin typeface="Arial"/>
              <a:cs typeface="Arial"/>
            </a:rPr>
            <a:t>EJE 2</a:t>
          </a:r>
          <a:r>
            <a:rPr lang="es-EC" sz="1200" smtClean="0">
              <a:latin typeface="Arial"/>
              <a:cs typeface="Arial"/>
            </a:rPr>
            <a:t>: Economía al Servicio de la Sociedad. </a:t>
          </a:r>
          <a:endParaRPr lang="x-none" sz="1200" smtClean="0">
            <a:latin typeface="Arial"/>
            <a:cs typeface="Arial"/>
          </a:endParaRPr>
        </a:p>
        <a:p>
          <a:pPr algn="l">
            <a:lnSpc>
              <a:spcPct val="90000"/>
            </a:lnSpc>
          </a:pPr>
          <a:r>
            <a:rPr lang="es-EC" sz="1200" b="1" u="sng" smtClean="0">
              <a:latin typeface="Arial"/>
              <a:cs typeface="Arial"/>
            </a:rPr>
            <a:t>OBJETIVO 5</a:t>
          </a:r>
          <a:r>
            <a:rPr lang="es-EC" sz="1200" b="1" smtClean="0">
              <a:latin typeface="Arial"/>
              <a:cs typeface="Arial"/>
            </a:rPr>
            <a:t>:</a:t>
          </a:r>
          <a:r>
            <a:rPr lang="es-EC" sz="1200" smtClean="0">
              <a:latin typeface="Arial"/>
              <a:cs typeface="Arial"/>
            </a:rPr>
            <a:t> Impulsar la Productividad y competitividad para el crecimiento sostenible de manera redistributiva y solidaria</a:t>
          </a:r>
          <a:endParaRPr lang="x-none" sz="1200" smtClean="0">
            <a:latin typeface="Arial"/>
            <a:cs typeface="Arial"/>
          </a:endParaRPr>
        </a:p>
        <a:p>
          <a:pPr algn="l">
            <a:lnSpc>
              <a:spcPct val="90000"/>
            </a:lnSpc>
          </a:pPr>
          <a:r>
            <a:rPr lang="es-EC" sz="1200" b="1" u="sng" smtClean="0">
              <a:latin typeface="Arial"/>
              <a:cs typeface="Arial"/>
            </a:rPr>
            <a:t>POLÍTICAS</a:t>
          </a:r>
          <a:endParaRPr lang="x-none" sz="1200" smtClean="0">
            <a:latin typeface="Arial"/>
            <a:cs typeface="Arial"/>
          </a:endParaRPr>
        </a:p>
        <a:p>
          <a:pPr algn="l">
            <a:lnSpc>
              <a:spcPct val="90000"/>
            </a:lnSpc>
          </a:pPr>
          <a:r>
            <a:rPr lang="es-EC" sz="1200" b="0" smtClean="0">
              <a:latin typeface="Arial"/>
              <a:cs typeface="Arial"/>
            </a:rPr>
            <a:t>5.2 Promover la productividad, competitividad y calidad de los productos nacionales….</a:t>
          </a:r>
        </a:p>
        <a:p>
          <a:pPr algn="l">
            <a:lnSpc>
              <a:spcPct val="90000"/>
            </a:lnSpc>
          </a:pPr>
          <a:r>
            <a:rPr lang="es-EC" sz="1200" b="0" smtClean="0">
              <a:latin typeface="Arial"/>
              <a:cs typeface="Arial"/>
            </a:rPr>
            <a:t>5.9 Fortalecer y fomentar la asociatividad, los circuitos alternativos de comercialización….</a:t>
          </a:r>
          <a:endParaRPr lang="es-EC" sz="1200" b="0" dirty="0">
            <a:solidFill>
              <a:sysClr val="windowText" lastClr="000000"/>
            </a:solidFill>
            <a:latin typeface="Arial"/>
            <a:cs typeface="Arial"/>
          </a:endParaRPr>
        </a:p>
      </dgm:t>
    </dgm:pt>
    <dgm:pt modelId="{6F815AD8-37FB-49B9-9E0D-3B587908BF2E}" type="sibTrans" cxnId="{35803D78-BF07-4C2A-B721-3BB68DBE8BB7}">
      <dgm:prSet/>
      <dgm:spPr/>
      <dgm:t>
        <a:bodyPr/>
        <a:lstStyle/>
        <a:p>
          <a:pPr algn="ctr">
            <a:lnSpc>
              <a:spcPct val="90000"/>
            </a:lnSpc>
          </a:pPr>
          <a:endParaRPr lang="es-EC"/>
        </a:p>
      </dgm:t>
    </dgm:pt>
    <dgm:pt modelId="{01C32CE8-94FE-4BF5-8761-D3D1B135D336}" type="parTrans" cxnId="{35803D78-BF07-4C2A-B721-3BB68DBE8BB7}">
      <dgm:prSet/>
      <dgm:spPr/>
      <dgm:t>
        <a:bodyPr/>
        <a:lstStyle/>
        <a:p>
          <a:pPr algn="ctr">
            <a:lnSpc>
              <a:spcPct val="90000"/>
            </a:lnSpc>
          </a:pPr>
          <a:endParaRPr lang="es-EC"/>
        </a:p>
      </dgm:t>
    </dgm:pt>
    <dgm:pt modelId="{94C7C568-F2AE-4A53-9E1E-71BA3093CD6B}">
      <dgm:prSet phldrT="[Texto]" custT="1"/>
      <dgm:spPr/>
      <dgm:t>
        <a:bodyPr/>
        <a:lstStyle/>
        <a:p>
          <a:pPr algn="ctr">
            <a:lnSpc>
              <a:spcPct val="90000"/>
            </a:lnSpc>
          </a:pPr>
          <a:r>
            <a:rPr lang="es-EC" sz="1800" b="1" dirty="0" smtClean="0">
              <a:latin typeface="Arial"/>
              <a:cs typeface="Arial"/>
            </a:rPr>
            <a:t>FACULTADES</a:t>
          </a:r>
          <a:endParaRPr lang="es-EC" sz="1800" b="1" dirty="0">
            <a:latin typeface="Arial"/>
            <a:cs typeface="Arial"/>
          </a:endParaRPr>
        </a:p>
      </dgm:t>
    </dgm:pt>
    <dgm:pt modelId="{C3D7246C-2DC7-40F9-ABF1-CFEBA213F029}" type="parTrans" cxnId="{CE258F67-8772-4F04-BBEB-B2532F439C30}">
      <dgm:prSet/>
      <dgm:spPr/>
      <dgm:t>
        <a:bodyPr/>
        <a:lstStyle/>
        <a:p>
          <a:pPr algn="ctr">
            <a:lnSpc>
              <a:spcPct val="90000"/>
            </a:lnSpc>
          </a:pPr>
          <a:endParaRPr lang="es-EC"/>
        </a:p>
      </dgm:t>
    </dgm:pt>
    <dgm:pt modelId="{D2AC39F2-0CD9-421D-A37E-900C8E71E2C5}" type="sibTrans" cxnId="{CE258F67-8772-4F04-BBEB-B2532F439C30}">
      <dgm:prSet/>
      <dgm:spPr/>
      <dgm:t>
        <a:bodyPr/>
        <a:lstStyle/>
        <a:p>
          <a:pPr algn="ctr">
            <a:lnSpc>
              <a:spcPct val="90000"/>
            </a:lnSpc>
          </a:pPr>
          <a:endParaRPr lang="es-EC"/>
        </a:p>
      </dgm:t>
    </dgm:pt>
    <dgm:pt modelId="{268427D3-A859-481A-9472-9395B6C8A2A0}">
      <dgm:prSet phldrT="[Texto]" custT="1"/>
      <dgm:spPr/>
      <dgm:t>
        <a:bodyPr/>
        <a:lstStyle/>
        <a:p>
          <a:pPr algn="l">
            <a:lnSpc>
              <a:spcPct val="90000"/>
            </a:lnSpc>
          </a:pPr>
          <a:r>
            <a:rPr lang="es-EC" sz="1600" dirty="0" smtClean="0">
              <a:latin typeface="Arial"/>
              <a:cs typeface="Arial"/>
            </a:rPr>
            <a:t>Regulacíón</a:t>
          </a:r>
          <a:endParaRPr lang="es-EC" sz="1600" dirty="0">
            <a:latin typeface="Arial"/>
            <a:cs typeface="Arial"/>
          </a:endParaRPr>
        </a:p>
      </dgm:t>
    </dgm:pt>
    <dgm:pt modelId="{BFC5740C-970E-4FC1-A5B3-40929A16ABD9}" type="parTrans" cxnId="{2A95318B-DB71-495B-8C8F-6D0E13DA68B4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EE070609-CD7E-4A24-AA5F-1044933516D8}" type="sibTrans" cxnId="{2A95318B-DB71-495B-8C8F-6D0E13DA68B4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C0394305-10B5-4987-A82F-304EF04BB2E7}">
      <dgm:prSet phldrT="[Texto]" custT="1"/>
      <dgm:spPr>
        <a:ln w="28575" cmpd="sng">
          <a:solidFill>
            <a:schemeClr val="accent2"/>
          </a:solidFill>
        </a:ln>
      </dgm:spPr>
      <dgm:t>
        <a:bodyPr/>
        <a:lstStyle/>
        <a:p>
          <a:pPr algn="ctr">
            <a:lnSpc>
              <a:spcPct val="90000"/>
            </a:lnSpc>
            <a:spcBef>
              <a:spcPts val="600"/>
            </a:spcBef>
          </a:pPr>
          <a:r>
            <a:rPr lang="es-EC" sz="1400" b="1" u="sng" smtClean="0">
              <a:solidFill>
                <a:schemeClr val="accent2"/>
              </a:solidFill>
              <a:latin typeface="Arial"/>
              <a:cs typeface="Arial"/>
            </a:rPr>
            <a:t>PLAN ESTRATÉGICO INSTITUCIONAL</a:t>
          </a:r>
        </a:p>
        <a:p>
          <a:pPr algn="ctr">
            <a:lnSpc>
              <a:spcPct val="90000"/>
            </a:lnSpc>
            <a:spcBef>
              <a:spcPts val="600"/>
            </a:spcBef>
          </a:pPr>
          <a:endParaRPr lang="es-EC" sz="1400" b="1" u="sng" dirty="0">
            <a:solidFill>
              <a:schemeClr val="accent2"/>
            </a:solidFill>
            <a:latin typeface="Arial"/>
            <a:cs typeface="Arial"/>
          </a:endParaRPr>
        </a:p>
      </dgm:t>
    </dgm:pt>
    <dgm:pt modelId="{1D77430F-0139-4B2B-B4F7-634F4F727C37}" type="parTrans" cxnId="{8842821B-3429-4E6E-8DD6-ABF2E267E5E1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542D8AA5-771C-4E11-80AC-F6F8044873C1}" type="sibTrans" cxnId="{8842821B-3429-4E6E-8DD6-ABF2E267E5E1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944DE74F-03C7-4254-B722-5DFE600B3CEE}">
      <dgm:prSet phldrT="[Texto]" custT="1"/>
      <dgm:spPr>
        <a:ln w="28575" cmpd="sng">
          <a:solidFill>
            <a:schemeClr val="accent2"/>
          </a:solidFill>
        </a:ln>
      </dgm:spPr>
      <dgm:t>
        <a:bodyPr/>
        <a:lstStyle/>
        <a:p>
          <a:pPr algn="just">
            <a:lnSpc>
              <a:spcPct val="90000"/>
            </a:lnSpc>
            <a:spcBef>
              <a:spcPts val="600"/>
            </a:spcBef>
          </a:pPr>
          <a:r>
            <a:rPr lang="es-EC" sz="1300" dirty="0">
              <a:latin typeface="Arial"/>
              <a:cs typeface="Arial"/>
            </a:rPr>
            <a:t>Incrementar la garantía de la inocuidad de los productos agropecuarios para consumo interno y exportación</a:t>
          </a:r>
        </a:p>
      </dgm:t>
    </dgm:pt>
    <dgm:pt modelId="{70949E28-0E84-442A-BDCD-599806921AD4}" type="parTrans" cxnId="{49CDADA3-1B9B-469C-B2F0-0D85070AF40A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2A56E2BE-A29E-486D-9AF5-811070235F86}" type="sibTrans" cxnId="{49CDADA3-1B9B-469C-B2F0-0D85070AF40A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C4EB469B-5250-4EAB-A6E3-A2091ACD7E3C}">
      <dgm:prSet phldrT="[Texto]" custT="1"/>
      <dgm:spPr>
        <a:ln w="28575" cmpd="sng">
          <a:solidFill>
            <a:schemeClr val="accent2"/>
          </a:solidFill>
        </a:ln>
      </dgm:spPr>
      <dgm:t>
        <a:bodyPr/>
        <a:lstStyle/>
        <a:p>
          <a:pPr algn="just">
            <a:lnSpc>
              <a:spcPct val="90000"/>
            </a:lnSpc>
            <a:spcBef>
              <a:spcPts val="600"/>
            </a:spcBef>
          </a:pPr>
          <a:r>
            <a:rPr lang="es-EC" sz="1300" dirty="0">
              <a:latin typeface="Arial"/>
              <a:cs typeface="Arial"/>
            </a:rPr>
            <a:t>Incrementar la garantía de la calidad, seguridad y eficacia de los insumos agropecuarios de producción local e importados</a:t>
          </a:r>
        </a:p>
      </dgm:t>
    </dgm:pt>
    <dgm:pt modelId="{FF0A58FB-3414-4B92-AC70-3A6D411D147B}" type="parTrans" cxnId="{D7248EEC-9C4B-47DB-8294-5CC3BAA9BA4B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C586A397-7F69-4C9D-B9BC-1EA0703B7712}" type="sibTrans" cxnId="{D7248EEC-9C4B-47DB-8294-5CC3BAA9BA4B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C96EFF24-2F8D-488F-A795-0CACE0FAE103}">
      <dgm:prSet phldrT="[Texto]" custT="1"/>
      <dgm:spPr>
        <a:ln w="28575" cmpd="sng">
          <a:solidFill>
            <a:schemeClr val="accent2"/>
          </a:solidFill>
        </a:ln>
      </dgm:spPr>
      <dgm:t>
        <a:bodyPr/>
        <a:lstStyle/>
        <a:p>
          <a:pPr algn="just">
            <a:lnSpc>
              <a:spcPct val="90000"/>
            </a:lnSpc>
            <a:spcBef>
              <a:spcPts val="600"/>
            </a:spcBef>
          </a:pPr>
          <a:r>
            <a:rPr lang="es-EC" sz="1300" dirty="0">
              <a:latin typeface="Arial"/>
              <a:cs typeface="Arial"/>
            </a:rPr>
            <a:t>Incrementar la calidad Fito y zoosanitaria de los productos agropecuarios para el consumo interno y exportación</a:t>
          </a:r>
        </a:p>
      </dgm:t>
    </dgm:pt>
    <dgm:pt modelId="{E87BDE85-A1B0-431D-87E8-6E616F43657E}" type="parTrans" cxnId="{127B5ADD-DB45-4E70-8775-64E2DB5746DA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EC4C1A25-0206-4B21-AF7D-0D7D10502108}" type="sibTrans" cxnId="{127B5ADD-DB45-4E70-8775-64E2DB5746DA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689BEE3E-A318-45B3-9F32-733C55F2D7E1}">
      <dgm:prSet phldrT="[Texto]" custT="1"/>
      <dgm:spPr>
        <a:ln w="28575" cmpd="sng">
          <a:solidFill>
            <a:schemeClr val="accent2"/>
          </a:solidFill>
        </a:ln>
      </dgm:spPr>
      <dgm:t>
        <a:bodyPr/>
        <a:lstStyle/>
        <a:p>
          <a:pPr algn="just">
            <a:lnSpc>
              <a:spcPct val="90000"/>
            </a:lnSpc>
            <a:spcBef>
              <a:spcPts val="600"/>
            </a:spcBef>
          </a:pPr>
          <a:r>
            <a:rPr lang="es-EC" sz="1300" dirty="0">
              <a:latin typeface="Arial"/>
              <a:cs typeface="Arial"/>
            </a:rPr>
            <a:t>Incrementar el usos eficiente del presupuesto</a:t>
          </a:r>
        </a:p>
      </dgm:t>
    </dgm:pt>
    <dgm:pt modelId="{BE41FC77-900A-4524-9B52-368AC683CAA3}" type="parTrans" cxnId="{891075A4-E494-4B09-9182-E616DD4B229E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579A5AA8-DF43-43F8-B908-CB3B4CF265A3}" type="sibTrans" cxnId="{891075A4-E494-4B09-9182-E616DD4B229E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64283FA7-3E62-404F-9B39-67384D6FFCC2}">
      <dgm:prSet phldrT="[Texto]" custT="1"/>
      <dgm:spPr>
        <a:ln w="28575" cmpd="sng">
          <a:solidFill>
            <a:schemeClr val="accent2"/>
          </a:solidFill>
        </a:ln>
      </dgm:spPr>
      <dgm:t>
        <a:bodyPr/>
        <a:lstStyle/>
        <a:p>
          <a:pPr algn="just">
            <a:lnSpc>
              <a:spcPct val="90000"/>
            </a:lnSpc>
            <a:spcBef>
              <a:spcPts val="600"/>
            </a:spcBef>
          </a:pPr>
          <a:r>
            <a:rPr lang="es-EC" sz="1300" dirty="0">
              <a:latin typeface="Arial"/>
              <a:cs typeface="Arial"/>
            </a:rPr>
            <a:t>Incrementar la eficiencia institucional</a:t>
          </a:r>
        </a:p>
      </dgm:t>
    </dgm:pt>
    <dgm:pt modelId="{1CB2099D-D0B5-436C-9443-50469B1D8A7E}" type="parTrans" cxnId="{5FBCAF08-3342-462F-8731-114BBBC02421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31B9ED43-72C1-44CE-9CA4-4562DB98F7F2}" type="sibTrans" cxnId="{5FBCAF08-3342-462F-8731-114BBBC02421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CC510B31-4449-4E0F-AEAD-A5F9DC766697}">
      <dgm:prSet phldrT="[Texto]" custT="1"/>
      <dgm:spPr>
        <a:ln w="28575" cmpd="sng">
          <a:solidFill>
            <a:schemeClr val="accent2"/>
          </a:solidFill>
        </a:ln>
      </dgm:spPr>
      <dgm:t>
        <a:bodyPr/>
        <a:lstStyle/>
        <a:p>
          <a:pPr algn="just">
            <a:lnSpc>
              <a:spcPct val="90000"/>
            </a:lnSpc>
            <a:spcBef>
              <a:spcPts val="600"/>
            </a:spcBef>
          </a:pPr>
          <a:r>
            <a:rPr lang="es-EC" sz="1300" dirty="0">
              <a:latin typeface="Arial"/>
              <a:cs typeface="Arial"/>
            </a:rPr>
            <a:t>Incrementar el Desarrollo del Talento Humano</a:t>
          </a:r>
        </a:p>
      </dgm:t>
    </dgm:pt>
    <dgm:pt modelId="{6D4F069E-E35C-4035-AD38-3F17C4020165}" type="parTrans" cxnId="{31709013-D0E1-4759-B530-E581C16A9562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2D87F9C3-DA2F-4C92-9BDF-06F82C01DE52}" type="sibTrans" cxnId="{31709013-D0E1-4759-B530-E581C16A9562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34703675-5F5C-4535-A5F0-0AA63A36210E}">
      <dgm:prSet phldrT="[Texto]" custT="1"/>
      <dgm:spPr>
        <a:ln w="28575" cmpd="sng">
          <a:solidFill>
            <a:schemeClr val="accent1"/>
          </a:solidFill>
        </a:ln>
      </dgm:spPr>
      <dgm:t>
        <a:bodyPr/>
        <a:lstStyle/>
        <a:p>
          <a:pPr algn="ctr">
            <a:lnSpc>
              <a:spcPct val="90000"/>
            </a:lnSpc>
          </a:pPr>
          <a:r>
            <a:rPr lang="es-EC" sz="1400" b="1" u="sng" smtClean="0">
              <a:solidFill>
                <a:schemeClr val="accent1"/>
              </a:solidFill>
              <a:latin typeface="Arial"/>
              <a:cs typeface="Arial"/>
            </a:rPr>
            <a:t>POLÍTICA PÚBLICA  AGROPECUARIA 2030</a:t>
          </a:r>
        </a:p>
        <a:p>
          <a:pPr algn="l">
            <a:lnSpc>
              <a:spcPct val="90000"/>
            </a:lnSpc>
          </a:pPr>
          <a:endParaRPr lang="es-EC" sz="1300" b="1" u="sng" smtClean="0">
            <a:solidFill>
              <a:schemeClr val="accent1"/>
            </a:solidFill>
            <a:latin typeface="Arial"/>
            <a:cs typeface="Arial"/>
          </a:endParaRPr>
        </a:p>
        <a:p>
          <a:pPr algn="l">
            <a:lnSpc>
              <a:spcPct val="90000"/>
            </a:lnSpc>
          </a:pPr>
          <a:r>
            <a:rPr lang="es-EC" sz="1300" smtClean="0">
              <a:latin typeface="Arial"/>
              <a:cs typeface="Arial"/>
            </a:rPr>
            <a:t>1.- Fomento de la productividad y la calidad</a:t>
          </a:r>
        </a:p>
        <a:p>
          <a:pPr algn="l">
            <a:lnSpc>
              <a:spcPct val="90000"/>
            </a:lnSpc>
          </a:pPr>
          <a:r>
            <a:rPr lang="es-EC" sz="1300" smtClean="0">
              <a:latin typeface="Arial"/>
              <a:cs typeface="Arial"/>
            </a:rPr>
            <a:t>2.- Orientación y desarrollo de mercados</a:t>
          </a:r>
        </a:p>
        <a:p>
          <a:pPr algn="l">
            <a:lnSpc>
              <a:spcPct val="90000"/>
            </a:lnSpc>
          </a:pPr>
          <a:r>
            <a:rPr lang="es-EC" sz="1300" smtClean="0">
              <a:latin typeface="Arial"/>
              <a:cs typeface="Arial"/>
            </a:rPr>
            <a:t>3.- Acceso a servicios e infraestructura</a:t>
          </a:r>
        </a:p>
        <a:p>
          <a:pPr algn="l">
            <a:lnSpc>
              <a:spcPct val="90000"/>
            </a:lnSpc>
          </a:pPr>
          <a:r>
            <a:rPr lang="es-EC" sz="1300" smtClean="0">
              <a:latin typeface="Arial"/>
              <a:cs typeface="Arial"/>
            </a:rPr>
            <a:t>4.- Fortalecimiento de la asociatividad</a:t>
          </a:r>
        </a:p>
        <a:p>
          <a:pPr algn="l">
            <a:lnSpc>
              <a:spcPct val="90000"/>
            </a:lnSpc>
          </a:pPr>
          <a:r>
            <a:rPr lang="es-EC" sz="1300" smtClean="0">
              <a:latin typeface="Arial"/>
              <a:cs typeface="Arial"/>
            </a:rPr>
            <a:t>5.- Sostenibilidad ambiental y adaptación al</a:t>
          </a:r>
        </a:p>
        <a:p>
          <a:pPr algn="l">
            <a:lnSpc>
              <a:spcPct val="50000"/>
            </a:lnSpc>
          </a:pPr>
          <a:r>
            <a:rPr lang="es-EC" sz="1300" smtClean="0">
              <a:latin typeface="Arial"/>
              <a:cs typeface="Arial"/>
            </a:rPr>
            <a:t>     cambio climático</a:t>
          </a:r>
        </a:p>
        <a:p>
          <a:pPr algn="l">
            <a:lnSpc>
              <a:spcPct val="70000"/>
            </a:lnSpc>
          </a:pPr>
          <a:r>
            <a:rPr lang="es-EC" sz="1300" smtClean="0">
              <a:latin typeface="Arial"/>
              <a:cs typeface="Arial"/>
            </a:rPr>
            <a:t>6.- Modernización e innovación institucional y</a:t>
          </a:r>
        </a:p>
        <a:p>
          <a:pPr algn="l">
            <a:lnSpc>
              <a:spcPct val="50000"/>
            </a:lnSpc>
          </a:pPr>
          <a:r>
            <a:rPr lang="es-EC" sz="1300" smtClean="0">
              <a:latin typeface="Arial"/>
              <a:cs typeface="Arial"/>
            </a:rPr>
            <a:t>     legal</a:t>
          </a:r>
          <a:endParaRPr lang="es-EC" sz="1300" dirty="0">
            <a:latin typeface="Arial"/>
            <a:cs typeface="Arial"/>
          </a:endParaRPr>
        </a:p>
      </dgm:t>
    </dgm:pt>
    <dgm:pt modelId="{CF4A0865-DFD5-4C74-9A49-AB93ECC25E0A}" type="parTrans" cxnId="{2B1FAEDC-65BE-43D6-AD51-F25D3F623589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E1DA3433-642B-4548-84C6-E8B8A7B3F239}" type="sibTrans" cxnId="{2B1FAEDC-65BE-43D6-AD51-F25D3F623589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24458EC4-3994-4176-944D-46BD97C72125}">
      <dgm:prSet phldrT="[Texto]" custT="1"/>
      <dgm:spPr/>
      <dgm:t>
        <a:bodyPr/>
        <a:lstStyle/>
        <a:p>
          <a:pPr algn="l">
            <a:lnSpc>
              <a:spcPct val="90000"/>
            </a:lnSpc>
          </a:pPr>
          <a:r>
            <a:rPr lang="es-EC" sz="1600" dirty="0">
              <a:latin typeface="Arial"/>
              <a:cs typeface="Arial"/>
            </a:rPr>
            <a:t>Vigilacia</a:t>
          </a:r>
        </a:p>
      </dgm:t>
    </dgm:pt>
    <dgm:pt modelId="{DC0CE1A0-7ECC-4C2C-87DA-38074FF0BFD6}" type="parTrans" cxnId="{358A1675-615E-40BD-8281-BFB95D4CA901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0C40716D-0154-41C5-86F9-AA2C19913665}" type="sibTrans" cxnId="{358A1675-615E-40BD-8281-BFB95D4CA901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69562416-5750-4B97-BA3A-EDF97C17C5E7}">
      <dgm:prSet phldrT="[Texto]" custT="1"/>
      <dgm:spPr/>
      <dgm:t>
        <a:bodyPr/>
        <a:lstStyle/>
        <a:p>
          <a:pPr algn="l">
            <a:lnSpc>
              <a:spcPct val="90000"/>
            </a:lnSpc>
          </a:pPr>
          <a:r>
            <a:rPr lang="es-EC" sz="1600" dirty="0">
              <a:latin typeface="Arial"/>
              <a:cs typeface="Arial"/>
            </a:rPr>
            <a:t>Certificación</a:t>
          </a:r>
        </a:p>
      </dgm:t>
    </dgm:pt>
    <dgm:pt modelId="{23B03F1C-65A4-4808-B2FA-EDDB54CADD77}" type="parTrans" cxnId="{46918CBA-A5DB-4E82-9D73-023791B9034B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CB73EE20-A0F0-42FB-90A0-73A3A231D7D7}" type="sibTrans" cxnId="{46918CBA-A5DB-4E82-9D73-023791B9034B}">
      <dgm:prSet/>
      <dgm:spPr/>
      <dgm:t>
        <a:bodyPr/>
        <a:lstStyle/>
        <a:p>
          <a:pPr>
            <a:lnSpc>
              <a:spcPct val="90000"/>
            </a:lnSpc>
          </a:pPr>
          <a:endParaRPr lang="x-none"/>
        </a:p>
      </dgm:t>
    </dgm:pt>
    <dgm:pt modelId="{6C71FA8F-6339-4EA6-B2A4-DB52229A6D1F}" type="pres">
      <dgm:prSet presAssocID="{5AFC3B61-32EC-4824-BD32-4ACF0E88CA9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FF2C17-2429-4944-A705-F1E9D08935DE}" type="pres">
      <dgm:prSet presAssocID="{3C31130F-E049-411D-AF4C-51B12CD7E8E2}" presName="centerShape" presStyleLbl="node0" presStyleIdx="0" presStyleCnt="1" custScaleX="78128" custScaleY="41004" custLinFactNeighborX="-6948" custLinFactNeighborY="6691"/>
      <dgm:spPr/>
      <dgm:t>
        <a:bodyPr/>
        <a:lstStyle/>
        <a:p>
          <a:endParaRPr lang="en-US"/>
        </a:p>
      </dgm:t>
    </dgm:pt>
    <dgm:pt modelId="{278B42CF-1ADF-47A2-A4DF-3E4CF2D3B58A}" type="pres">
      <dgm:prSet presAssocID="{01C32CE8-94FE-4BF5-8761-D3D1B135D336}" presName="parTrans" presStyleLbl="bgSibTrans2D1" presStyleIdx="0" presStyleCnt="5" custScaleX="28981" custScaleY="29680" custLinFactNeighborX="26904" custLinFactNeighborY="43654"/>
      <dgm:spPr/>
      <dgm:t>
        <a:bodyPr/>
        <a:lstStyle/>
        <a:p>
          <a:endParaRPr lang="en-US"/>
        </a:p>
      </dgm:t>
    </dgm:pt>
    <dgm:pt modelId="{0EB7EBAD-4EE9-4FF2-B6F4-63BDE052B89E}" type="pres">
      <dgm:prSet presAssocID="{D7FB9144-41F3-4750-8EA6-9C2F8775196F}" presName="node" presStyleLbl="node1" presStyleIdx="0" presStyleCnt="5" custScaleX="169133" custScaleY="134425" custRadScaleRad="140849" custRadScaleInc="1122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FDDA4F-C945-4DC0-AAD1-6B2458C8D521}" type="pres">
      <dgm:prSet presAssocID="{C3D7246C-2DC7-40F9-ABF1-CFEBA213F029}" presName="parTrans" presStyleLbl="bgSibTrans2D1" presStyleIdx="1" presStyleCnt="5" custAng="30411" custScaleX="55920" custScaleY="37487" custLinFactNeighborX="220" custLinFactNeighborY="44438"/>
      <dgm:spPr/>
      <dgm:t>
        <a:bodyPr/>
        <a:lstStyle/>
        <a:p>
          <a:endParaRPr lang="en-US"/>
        </a:p>
      </dgm:t>
    </dgm:pt>
    <dgm:pt modelId="{C7938104-A048-4D97-AC9B-2D60FB2CBAD6}" type="pres">
      <dgm:prSet presAssocID="{94C7C568-F2AE-4A53-9E1E-71BA3093CD6B}" presName="node" presStyleLbl="node1" presStyleIdx="1" presStyleCnt="5" custScaleX="74042" custScaleY="86516" custRadScaleRad="97929" custRadScaleInc="103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46BFE8-E4CB-4973-BBA5-D5F58F5A1DC9}" type="pres">
      <dgm:prSet presAssocID="{CF4A0865-DFD5-4C74-9A49-AB93ECC25E0A}" presName="parTrans" presStyleLbl="bgSibTrans2D1" presStyleIdx="2" presStyleCnt="5" custAng="1439969" custScaleX="34019" custScaleY="35101" custLinFactNeighborX="57128" custLinFactNeighborY="-40604"/>
      <dgm:spPr/>
      <dgm:t>
        <a:bodyPr/>
        <a:lstStyle/>
        <a:p>
          <a:endParaRPr lang="en-US"/>
        </a:p>
      </dgm:t>
    </dgm:pt>
    <dgm:pt modelId="{7B099A01-5703-4FC8-9C43-D93F50DDB336}" type="pres">
      <dgm:prSet presAssocID="{34703675-5F5C-4535-A5F0-0AA63A36210E}" presName="node" presStyleLbl="node1" presStyleIdx="2" presStyleCnt="5" custScaleX="166636" custScaleY="146262" custRadScaleRad="100578" custRadScaleInc="-2331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036440-AFA8-43B8-9CBE-87B1558E7D1E}" type="pres">
      <dgm:prSet presAssocID="{1D77430F-0139-4B2B-B4F7-634F4F727C37}" presName="parTrans" presStyleLbl="bgSibTrans2D1" presStyleIdx="3" presStyleCnt="5" custAng="19198788" custScaleX="29672" custScaleY="28353" custLinFactNeighborX="-58594" custLinFactNeighborY="-50694"/>
      <dgm:spPr/>
      <dgm:t>
        <a:bodyPr/>
        <a:lstStyle/>
        <a:p>
          <a:endParaRPr lang="en-US"/>
        </a:p>
      </dgm:t>
    </dgm:pt>
    <dgm:pt modelId="{A3C011A8-4A41-4678-AB37-994D83587AC6}" type="pres">
      <dgm:prSet presAssocID="{C0394305-10B5-4987-A82F-304EF04BB2E7}" presName="node" presStyleLbl="node1" presStyleIdx="3" presStyleCnt="5" custScaleX="249231" custScaleY="141430" custRadScaleRad="99872" custRadScaleInc="112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C68CC1-CC5C-4A02-92F3-753925868217}" type="pres">
      <dgm:prSet presAssocID="{FEC7EBF5-D1CD-4A8C-9DDC-53DA7E657EE6}" presName="parTrans" presStyleLbl="bgSibTrans2D1" presStyleIdx="4" presStyleCnt="5" custAng="20578121" custScaleX="26541" custScaleY="28390" custLinFactNeighborX="-36622" custLinFactNeighborY="45971"/>
      <dgm:spPr/>
      <dgm:t>
        <a:bodyPr/>
        <a:lstStyle/>
        <a:p>
          <a:endParaRPr lang="en-US"/>
        </a:p>
      </dgm:t>
    </dgm:pt>
    <dgm:pt modelId="{40A82EC5-2AB9-4DEE-8855-BA0072B61D81}" type="pres">
      <dgm:prSet presAssocID="{4BC55F97-EFC1-4C0F-A5D7-68C6592B2F85}" presName="node" presStyleLbl="node1" presStyleIdx="4" presStyleCnt="5" custScaleX="244993" custScaleY="149478" custRadScaleRad="131950" custRadScaleInc="-1161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42821B-3429-4E6E-8DD6-ABF2E267E5E1}" srcId="{3C31130F-E049-411D-AF4C-51B12CD7E8E2}" destId="{C0394305-10B5-4987-A82F-304EF04BB2E7}" srcOrd="3" destOrd="0" parTransId="{1D77430F-0139-4B2B-B4F7-634F4F727C37}" sibTransId="{542D8AA5-771C-4E11-80AC-F6F8044873C1}"/>
    <dgm:cxn modelId="{D698C79F-805C-7641-95CD-89F12FB1B0F2}" type="presOf" srcId="{34703675-5F5C-4535-A5F0-0AA63A36210E}" destId="{7B099A01-5703-4FC8-9C43-D93F50DDB336}" srcOrd="0" destOrd="0" presId="urn:microsoft.com/office/officeart/2005/8/layout/radial4"/>
    <dgm:cxn modelId="{C7FAFC5A-0782-F242-923F-0663E589A866}" type="presOf" srcId="{689BEE3E-A318-45B3-9F32-733C55F2D7E1}" destId="{A3C011A8-4A41-4678-AB37-994D83587AC6}" srcOrd="0" destOrd="4" presId="urn:microsoft.com/office/officeart/2005/8/layout/radial4"/>
    <dgm:cxn modelId="{B835CB28-1887-8B4E-8D15-FDE9395F72BD}" type="presOf" srcId="{3C31130F-E049-411D-AF4C-51B12CD7E8E2}" destId="{20FF2C17-2429-4944-A705-F1E9D08935DE}" srcOrd="0" destOrd="0" presId="urn:microsoft.com/office/officeart/2005/8/layout/radial4"/>
    <dgm:cxn modelId="{358A1675-615E-40BD-8281-BFB95D4CA901}" srcId="{94C7C568-F2AE-4A53-9E1E-71BA3093CD6B}" destId="{24458EC4-3994-4176-944D-46BD97C72125}" srcOrd="1" destOrd="0" parTransId="{DC0CE1A0-7ECC-4C2C-87DA-38074FF0BFD6}" sibTransId="{0C40716D-0154-41C5-86F9-AA2C19913665}"/>
    <dgm:cxn modelId="{27E61C75-7B0A-6B4E-97EB-A6D87BC769E3}" type="presOf" srcId="{C4EB469B-5250-4EAB-A6E3-A2091ACD7E3C}" destId="{A3C011A8-4A41-4678-AB37-994D83587AC6}" srcOrd="0" destOrd="2" presId="urn:microsoft.com/office/officeart/2005/8/layout/radial4"/>
    <dgm:cxn modelId="{2A95318B-DB71-495B-8C8F-6D0E13DA68B4}" srcId="{94C7C568-F2AE-4A53-9E1E-71BA3093CD6B}" destId="{268427D3-A859-481A-9472-9395B6C8A2A0}" srcOrd="3" destOrd="0" parTransId="{BFC5740C-970E-4FC1-A5B3-40929A16ABD9}" sibTransId="{EE070609-CD7E-4A24-AA5F-1044933516D8}"/>
    <dgm:cxn modelId="{31709013-D0E1-4759-B530-E581C16A9562}" srcId="{C0394305-10B5-4987-A82F-304EF04BB2E7}" destId="{CC510B31-4449-4E0F-AEAD-A5F9DC766697}" srcOrd="5" destOrd="0" parTransId="{6D4F069E-E35C-4035-AD38-3F17C4020165}" sibTransId="{2D87F9C3-DA2F-4C92-9BDF-06F82C01DE52}"/>
    <dgm:cxn modelId="{A6EF1D8E-7A73-2E40-B6CC-41278CB2D042}" type="presOf" srcId="{268427D3-A859-481A-9472-9395B6C8A2A0}" destId="{C7938104-A048-4D97-AC9B-2D60FB2CBAD6}" srcOrd="0" destOrd="4" presId="urn:microsoft.com/office/officeart/2005/8/layout/radial4"/>
    <dgm:cxn modelId="{D4ADF8B8-ACDF-AD44-93C8-262879BDAE22}" type="presOf" srcId="{C0394305-10B5-4987-A82F-304EF04BB2E7}" destId="{A3C011A8-4A41-4678-AB37-994D83587AC6}" srcOrd="0" destOrd="0" presId="urn:microsoft.com/office/officeart/2005/8/layout/radial4"/>
    <dgm:cxn modelId="{19E6786A-D9D1-F54D-930D-960AD7E12EB2}" type="presOf" srcId="{944DE74F-03C7-4254-B722-5DFE600B3CEE}" destId="{A3C011A8-4A41-4678-AB37-994D83587AC6}" srcOrd="0" destOrd="1" presId="urn:microsoft.com/office/officeart/2005/8/layout/radial4"/>
    <dgm:cxn modelId="{8A5E8B1F-9768-E54D-A0BB-1F36CD449CEE}" type="presOf" srcId="{CF4A0865-DFD5-4C74-9A49-AB93ECC25E0A}" destId="{F046BFE8-E4CB-4973-BBA5-D5F58F5A1DC9}" srcOrd="0" destOrd="0" presId="urn:microsoft.com/office/officeart/2005/8/layout/radial4"/>
    <dgm:cxn modelId="{35803D78-BF07-4C2A-B721-3BB68DBE8BB7}" srcId="{3C31130F-E049-411D-AF4C-51B12CD7E8E2}" destId="{D7FB9144-41F3-4750-8EA6-9C2F8775196F}" srcOrd="0" destOrd="0" parTransId="{01C32CE8-94FE-4BF5-8761-D3D1B135D336}" sibTransId="{6F815AD8-37FB-49B9-9E0D-3B587908BF2E}"/>
    <dgm:cxn modelId="{49CDADA3-1B9B-469C-B2F0-0D85070AF40A}" srcId="{C0394305-10B5-4987-A82F-304EF04BB2E7}" destId="{944DE74F-03C7-4254-B722-5DFE600B3CEE}" srcOrd="0" destOrd="0" parTransId="{70949E28-0E84-442A-BDCD-599806921AD4}" sibTransId="{2A56E2BE-A29E-486D-9AF5-811070235F86}"/>
    <dgm:cxn modelId="{EC9BD6F4-BA08-9042-891F-BD08F4B8509D}" type="presOf" srcId="{CC510B31-4449-4E0F-AEAD-A5F9DC766697}" destId="{A3C011A8-4A41-4678-AB37-994D83587AC6}" srcOrd="0" destOrd="6" presId="urn:microsoft.com/office/officeart/2005/8/layout/radial4"/>
    <dgm:cxn modelId="{44DBD768-1997-8547-9761-4D7308E7CCAF}" type="presOf" srcId="{CD6D5F6D-3213-4045-80B2-137F3CCDD948}" destId="{C7938104-A048-4D97-AC9B-2D60FB2CBAD6}" srcOrd="0" destOrd="1" presId="urn:microsoft.com/office/officeart/2005/8/layout/radial4"/>
    <dgm:cxn modelId="{D7248EEC-9C4B-47DB-8294-5CC3BAA9BA4B}" srcId="{C0394305-10B5-4987-A82F-304EF04BB2E7}" destId="{C4EB469B-5250-4EAB-A6E3-A2091ACD7E3C}" srcOrd="1" destOrd="0" parTransId="{FF0A58FB-3414-4B92-AC70-3A6D411D147B}" sibTransId="{C586A397-7F69-4C9D-B9BC-1EA0703B7712}"/>
    <dgm:cxn modelId="{43CDFF76-F8FA-884A-A007-EAE033D5CD0A}" type="presOf" srcId="{69562416-5750-4B97-BA3A-EDF97C17C5E7}" destId="{C7938104-A048-4D97-AC9B-2D60FB2CBAD6}" srcOrd="0" destOrd="3" presId="urn:microsoft.com/office/officeart/2005/8/layout/radial4"/>
    <dgm:cxn modelId="{555844E1-8076-468A-8F66-52832876C5B7}" srcId="{94C7C568-F2AE-4A53-9E1E-71BA3093CD6B}" destId="{CD6D5F6D-3213-4045-80B2-137F3CCDD948}" srcOrd="0" destOrd="0" parTransId="{B88DFEBE-DFB9-4408-B6C2-C8462E5B1D17}" sibTransId="{1DD1BA8B-FD56-4430-86B9-EE4A28D4024E}"/>
    <dgm:cxn modelId="{127B5ADD-DB45-4E70-8775-64E2DB5746DA}" srcId="{C0394305-10B5-4987-A82F-304EF04BB2E7}" destId="{C96EFF24-2F8D-488F-A795-0CACE0FAE103}" srcOrd="2" destOrd="0" parTransId="{E87BDE85-A1B0-431D-87E8-6E616F43657E}" sibTransId="{EC4C1A25-0206-4B21-AF7D-0D7D10502108}"/>
    <dgm:cxn modelId="{32362B1A-EC7F-5347-8F22-F0F66412770F}" type="presOf" srcId="{64283FA7-3E62-404F-9B39-67384D6FFCC2}" destId="{A3C011A8-4A41-4678-AB37-994D83587AC6}" srcOrd="0" destOrd="5" presId="urn:microsoft.com/office/officeart/2005/8/layout/radial4"/>
    <dgm:cxn modelId="{5FBCAF08-3342-462F-8731-114BBBC02421}" srcId="{C0394305-10B5-4987-A82F-304EF04BB2E7}" destId="{64283FA7-3E62-404F-9B39-67384D6FFCC2}" srcOrd="4" destOrd="0" parTransId="{1CB2099D-D0B5-436C-9443-50469B1D8A7E}" sibTransId="{31B9ED43-72C1-44CE-9CA4-4562DB98F7F2}"/>
    <dgm:cxn modelId="{1A04B957-B657-DE46-B4D2-E0B576A9E471}" type="presOf" srcId="{1D77430F-0139-4B2B-B4F7-634F4F727C37}" destId="{B3036440-AFA8-43B8-9CBE-87B1558E7D1E}" srcOrd="0" destOrd="0" presId="urn:microsoft.com/office/officeart/2005/8/layout/radial4"/>
    <dgm:cxn modelId="{DE816342-AC4B-3142-B49F-69D41604B7C9}" type="presOf" srcId="{94C7C568-F2AE-4A53-9E1E-71BA3093CD6B}" destId="{C7938104-A048-4D97-AC9B-2D60FB2CBAD6}" srcOrd="0" destOrd="0" presId="urn:microsoft.com/office/officeart/2005/8/layout/radial4"/>
    <dgm:cxn modelId="{12CF140A-DAEE-524B-9249-EF1EBB01B538}" type="presOf" srcId="{4BC55F97-EFC1-4C0F-A5D7-68C6592B2F85}" destId="{40A82EC5-2AB9-4DEE-8855-BA0072B61D81}" srcOrd="0" destOrd="0" presId="urn:microsoft.com/office/officeart/2005/8/layout/radial4"/>
    <dgm:cxn modelId="{46918CBA-A5DB-4E82-9D73-023791B9034B}" srcId="{94C7C568-F2AE-4A53-9E1E-71BA3093CD6B}" destId="{69562416-5750-4B97-BA3A-EDF97C17C5E7}" srcOrd="2" destOrd="0" parTransId="{23B03F1C-65A4-4808-B2FA-EDDB54CADD77}" sibTransId="{CB73EE20-A0F0-42FB-90A0-73A3A231D7D7}"/>
    <dgm:cxn modelId="{3E724AAD-1722-7B47-99F8-C4D80A01E5BD}" type="presOf" srcId="{01C32CE8-94FE-4BF5-8761-D3D1B135D336}" destId="{278B42CF-1ADF-47A2-A4DF-3E4CF2D3B58A}" srcOrd="0" destOrd="0" presId="urn:microsoft.com/office/officeart/2005/8/layout/radial4"/>
    <dgm:cxn modelId="{5CD39401-D2A4-AE40-A237-ADB1E3906B7A}" type="presOf" srcId="{D7FB9144-41F3-4750-8EA6-9C2F8775196F}" destId="{0EB7EBAD-4EE9-4FF2-B6F4-63BDE052B89E}" srcOrd="0" destOrd="0" presId="urn:microsoft.com/office/officeart/2005/8/layout/radial4"/>
    <dgm:cxn modelId="{10076BB7-64C0-4128-AA22-9A00DFBD463C}" srcId="{3C31130F-E049-411D-AF4C-51B12CD7E8E2}" destId="{4BC55F97-EFC1-4C0F-A5D7-68C6592B2F85}" srcOrd="4" destOrd="0" parTransId="{FEC7EBF5-D1CD-4A8C-9DDC-53DA7E657EE6}" sibTransId="{E34417AD-4ADA-4E80-884E-5B16E8F265D7}"/>
    <dgm:cxn modelId="{891075A4-E494-4B09-9182-E616DD4B229E}" srcId="{C0394305-10B5-4987-A82F-304EF04BB2E7}" destId="{689BEE3E-A318-45B3-9F32-733C55F2D7E1}" srcOrd="3" destOrd="0" parTransId="{BE41FC77-900A-4524-9B52-368AC683CAA3}" sibTransId="{579A5AA8-DF43-43F8-B908-CB3B4CF265A3}"/>
    <dgm:cxn modelId="{8CA90E82-520D-D54C-8B29-8CEEF027413A}" type="presOf" srcId="{FEC7EBF5-D1CD-4A8C-9DDC-53DA7E657EE6}" destId="{6CC68CC1-CC5C-4A02-92F3-753925868217}" srcOrd="0" destOrd="0" presId="urn:microsoft.com/office/officeart/2005/8/layout/radial4"/>
    <dgm:cxn modelId="{5504DBB8-93C6-4FD3-AE94-337D6F27C708}" srcId="{5AFC3B61-32EC-4824-BD32-4ACF0E88CA97}" destId="{3C31130F-E049-411D-AF4C-51B12CD7E8E2}" srcOrd="0" destOrd="0" parTransId="{D4E74E8C-916D-4E1B-89D6-A85A846BE998}" sibTransId="{817F4B38-54BA-465D-BC03-4FF92F94F853}"/>
    <dgm:cxn modelId="{16D28E4A-B4A8-6440-A6C8-F05A2FBE439A}" type="presOf" srcId="{5AFC3B61-32EC-4824-BD32-4ACF0E88CA97}" destId="{6C71FA8F-6339-4EA6-B2A4-DB52229A6D1F}" srcOrd="0" destOrd="0" presId="urn:microsoft.com/office/officeart/2005/8/layout/radial4"/>
    <dgm:cxn modelId="{CE258F67-8772-4F04-BBEB-B2532F439C30}" srcId="{3C31130F-E049-411D-AF4C-51B12CD7E8E2}" destId="{94C7C568-F2AE-4A53-9E1E-71BA3093CD6B}" srcOrd="1" destOrd="0" parTransId="{C3D7246C-2DC7-40F9-ABF1-CFEBA213F029}" sibTransId="{D2AC39F2-0CD9-421D-A37E-900C8E71E2C5}"/>
    <dgm:cxn modelId="{2B1FAEDC-65BE-43D6-AD51-F25D3F623589}" srcId="{3C31130F-E049-411D-AF4C-51B12CD7E8E2}" destId="{34703675-5F5C-4535-A5F0-0AA63A36210E}" srcOrd="2" destOrd="0" parTransId="{CF4A0865-DFD5-4C74-9A49-AB93ECC25E0A}" sibTransId="{E1DA3433-642B-4548-84C6-E8B8A7B3F239}"/>
    <dgm:cxn modelId="{7718BF02-B892-E540-A596-E8EC89B5D323}" type="presOf" srcId="{C96EFF24-2F8D-488F-A795-0CACE0FAE103}" destId="{A3C011A8-4A41-4678-AB37-994D83587AC6}" srcOrd="0" destOrd="3" presId="urn:microsoft.com/office/officeart/2005/8/layout/radial4"/>
    <dgm:cxn modelId="{1B566786-7FA1-5E40-97ED-A6A3C991ECD8}" type="presOf" srcId="{24458EC4-3994-4176-944D-46BD97C72125}" destId="{C7938104-A048-4D97-AC9B-2D60FB2CBAD6}" srcOrd="0" destOrd="2" presId="urn:microsoft.com/office/officeart/2005/8/layout/radial4"/>
    <dgm:cxn modelId="{87B97C7F-4E38-9840-88EE-B600A750C03A}" type="presOf" srcId="{C3D7246C-2DC7-40F9-ABF1-CFEBA213F029}" destId="{B3FDDA4F-C945-4DC0-AAD1-6B2458C8D521}" srcOrd="0" destOrd="0" presId="urn:microsoft.com/office/officeart/2005/8/layout/radial4"/>
    <dgm:cxn modelId="{FF002F31-8FD5-4143-A851-7BE489B3DD1B}" type="presParOf" srcId="{6C71FA8F-6339-4EA6-B2A4-DB52229A6D1F}" destId="{20FF2C17-2429-4944-A705-F1E9D08935DE}" srcOrd="0" destOrd="0" presId="urn:microsoft.com/office/officeart/2005/8/layout/radial4"/>
    <dgm:cxn modelId="{95C835E1-3E90-5E41-90DA-FC5B4146D942}" type="presParOf" srcId="{6C71FA8F-6339-4EA6-B2A4-DB52229A6D1F}" destId="{278B42CF-1ADF-47A2-A4DF-3E4CF2D3B58A}" srcOrd="1" destOrd="0" presId="urn:microsoft.com/office/officeart/2005/8/layout/radial4"/>
    <dgm:cxn modelId="{0BD5FC09-5612-A447-8A00-6187A8E52DD6}" type="presParOf" srcId="{6C71FA8F-6339-4EA6-B2A4-DB52229A6D1F}" destId="{0EB7EBAD-4EE9-4FF2-B6F4-63BDE052B89E}" srcOrd="2" destOrd="0" presId="urn:microsoft.com/office/officeart/2005/8/layout/radial4"/>
    <dgm:cxn modelId="{B80A784F-EE28-804B-B683-C75074641DC2}" type="presParOf" srcId="{6C71FA8F-6339-4EA6-B2A4-DB52229A6D1F}" destId="{B3FDDA4F-C945-4DC0-AAD1-6B2458C8D521}" srcOrd="3" destOrd="0" presId="urn:microsoft.com/office/officeart/2005/8/layout/radial4"/>
    <dgm:cxn modelId="{EA669578-BC2B-BA47-9F80-84D982EF8CED}" type="presParOf" srcId="{6C71FA8F-6339-4EA6-B2A4-DB52229A6D1F}" destId="{C7938104-A048-4D97-AC9B-2D60FB2CBAD6}" srcOrd="4" destOrd="0" presId="urn:microsoft.com/office/officeart/2005/8/layout/radial4"/>
    <dgm:cxn modelId="{CB168F2C-69A9-8F47-9711-0C48EAA95859}" type="presParOf" srcId="{6C71FA8F-6339-4EA6-B2A4-DB52229A6D1F}" destId="{F046BFE8-E4CB-4973-BBA5-D5F58F5A1DC9}" srcOrd="5" destOrd="0" presId="urn:microsoft.com/office/officeart/2005/8/layout/radial4"/>
    <dgm:cxn modelId="{C6079E85-ADD7-D146-89C1-084550A3A702}" type="presParOf" srcId="{6C71FA8F-6339-4EA6-B2A4-DB52229A6D1F}" destId="{7B099A01-5703-4FC8-9C43-D93F50DDB336}" srcOrd="6" destOrd="0" presId="urn:microsoft.com/office/officeart/2005/8/layout/radial4"/>
    <dgm:cxn modelId="{5A161430-16DD-7646-8238-9813B49B560B}" type="presParOf" srcId="{6C71FA8F-6339-4EA6-B2A4-DB52229A6D1F}" destId="{B3036440-AFA8-43B8-9CBE-87B1558E7D1E}" srcOrd="7" destOrd="0" presId="urn:microsoft.com/office/officeart/2005/8/layout/radial4"/>
    <dgm:cxn modelId="{EE069147-2457-FC45-8122-B3D6204B298F}" type="presParOf" srcId="{6C71FA8F-6339-4EA6-B2A4-DB52229A6D1F}" destId="{A3C011A8-4A41-4678-AB37-994D83587AC6}" srcOrd="8" destOrd="0" presId="urn:microsoft.com/office/officeart/2005/8/layout/radial4"/>
    <dgm:cxn modelId="{9F7FE854-AD67-4247-B815-BD7B59B84B9B}" type="presParOf" srcId="{6C71FA8F-6339-4EA6-B2A4-DB52229A6D1F}" destId="{6CC68CC1-CC5C-4A02-92F3-753925868217}" srcOrd="9" destOrd="0" presId="urn:microsoft.com/office/officeart/2005/8/layout/radial4"/>
    <dgm:cxn modelId="{C5A40D83-4494-184B-9C06-57C4C5267981}" type="presParOf" srcId="{6C71FA8F-6339-4EA6-B2A4-DB52229A6D1F}" destId="{40A82EC5-2AB9-4DEE-8855-BA0072B61D81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5E28AF-51AD-4F9A-A052-ACFE2A9A152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x-none"/>
        </a:p>
      </dgm:t>
    </dgm:pt>
    <dgm:pt modelId="{C26F4452-0306-4F06-B0FD-C262B31E4FCF}">
      <dgm:prSet phldrT="[Texto]"/>
      <dgm:spPr>
        <a:solidFill>
          <a:schemeClr val="accent4"/>
        </a:solidFill>
        <a:ln>
          <a:noFill/>
        </a:ln>
      </dgm:spPr>
      <dgm:t>
        <a:bodyPr/>
        <a:lstStyle/>
        <a:p>
          <a:pPr algn="just">
            <a:buFont typeface="+mj-lt"/>
            <a:buAutoNum type="arabicPeriod"/>
          </a:pPr>
          <a:r>
            <a:rPr lang="es-ES" b="0"/>
            <a:t>Se reapertura ferias de comercialización de animales, mercados de comercialización de productos agrícolas. </a:t>
          </a:r>
          <a:endParaRPr lang="x-none" b="0" dirty="0"/>
        </a:p>
      </dgm:t>
    </dgm:pt>
    <dgm:pt modelId="{216086C7-5C7D-4F83-9020-E95806C5CD5B}" type="parTrans" cxnId="{A83FA5DF-6429-4D12-B463-7D6A91DA99B3}">
      <dgm:prSet/>
      <dgm:spPr/>
      <dgm:t>
        <a:bodyPr/>
        <a:lstStyle/>
        <a:p>
          <a:endParaRPr lang="x-none"/>
        </a:p>
      </dgm:t>
    </dgm:pt>
    <dgm:pt modelId="{4EF06377-6189-4E04-88BB-607453D25B32}" type="sibTrans" cxnId="{A83FA5DF-6429-4D12-B463-7D6A91DA99B3}">
      <dgm:prSet/>
      <dgm:spPr/>
      <dgm:t>
        <a:bodyPr/>
        <a:lstStyle/>
        <a:p>
          <a:endParaRPr lang="x-none"/>
        </a:p>
      </dgm:t>
    </dgm:pt>
    <dgm:pt modelId="{47B56CDF-0ACD-4CBC-BBCB-F32FD74EE9F2}">
      <dgm:prSet phldrT="[Texto]"/>
      <dgm:spPr>
        <a:solidFill>
          <a:schemeClr val="accent6"/>
        </a:solidFill>
        <a:ln>
          <a:noFill/>
        </a:ln>
      </dgm:spPr>
      <dgm:t>
        <a:bodyPr/>
        <a:lstStyle/>
        <a:p>
          <a:pPr>
            <a:buFont typeface="+mj-lt"/>
            <a:buAutoNum type="arabicPeriod"/>
          </a:pPr>
          <a:r>
            <a:rPr lang="es-ES" dirty="0"/>
            <a:t>Desinfección de vehículos, en ferias en Pastaza durante la cuarentena en apoyo al COE provincial.</a:t>
          </a:r>
          <a:endParaRPr lang="x-none" dirty="0"/>
        </a:p>
      </dgm:t>
    </dgm:pt>
    <dgm:pt modelId="{403F6CCF-9E8B-4B47-9BE8-DCF0FB29C038}" type="parTrans" cxnId="{D918B7D8-0374-4B65-BC09-505962FBC758}">
      <dgm:prSet/>
      <dgm:spPr/>
      <dgm:t>
        <a:bodyPr/>
        <a:lstStyle/>
        <a:p>
          <a:endParaRPr lang="x-none"/>
        </a:p>
      </dgm:t>
    </dgm:pt>
    <dgm:pt modelId="{01F1A739-A259-4906-A184-BAC5A8558010}" type="sibTrans" cxnId="{D918B7D8-0374-4B65-BC09-505962FBC758}">
      <dgm:prSet/>
      <dgm:spPr/>
      <dgm:t>
        <a:bodyPr/>
        <a:lstStyle/>
        <a:p>
          <a:endParaRPr lang="x-none"/>
        </a:p>
      </dgm:t>
    </dgm:pt>
    <dgm:pt modelId="{75603265-F7BC-4C14-8D68-81F03C1113A1}">
      <dgm:prSet phldrT="[Texto]"/>
      <dgm:spPr>
        <a:solidFill>
          <a:schemeClr val="accent5"/>
        </a:solidFill>
        <a:ln>
          <a:noFill/>
        </a:ln>
      </dgm:spPr>
      <dgm:t>
        <a:bodyPr/>
        <a:lstStyle/>
        <a:p>
          <a:pPr>
            <a:buFont typeface="+mj-lt"/>
            <a:buAutoNum type="arabicPeriod"/>
          </a:pPr>
          <a:r>
            <a:rPr lang="es-ES" dirty="0"/>
            <a:t>Corredor logístico con productores para la recolección y envió de productos agropecuarios a la Costa.</a:t>
          </a:r>
          <a:endParaRPr lang="x-none" dirty="0"/>
        </a:p>
      </dgm:t>
    </dgm:pt>
    <dgm:pt modelId="{B0A21B34-3566-4049-A9C4-A8DE98AAE25A}" type="parTrans" cxnId="{10F1BD61-38EE-4BBD-9066-737D98FA9747}">
      <dgm:prSet/>
      <dgm:spPr/>
      <dgm:t>
        <a:bodyPr/>
        <a:lstStyle/>
        <a:p>
          <a:endParaRPr lang="x-none"/>
        </a:p>
      </dgm:t>
    </dgm:pt>
    <dgm:pt modelId="{39CB21CB-837B-4C76-ADA7-932C0DFE50EB}" type="sibTrans" cxnId="{10F1BD61-38EE-4BBD-9066-737D98FA9747}">
      <dgm:prSet/>
      <dgm:spPr/>
      <dgm:t>
        <a:bodyPr/>
        <a:lstStyle/>
        <a:p>
          <a:endParaRPr lang="x-none"/>
        </a:p>
      </dgm:t>
    </dgm:pt>
    <dgm:pt modelId="{301C1AA9-7A7F-48D7-B7D6-52EDE327FA94}">
      <dgm:prSet phldrT="[Texto]"/>
      <dgm:spPr>
        <a:solidFill>
          <a:schemeClr val="accent2"/>
        </a:solidFill>
        <a:ln>
          <a:noFill/>
        </a:ln>
      </dgm:spPr>
      <dgm:t>
        <a:bodyPr/>
        <a:lstStyle/>
        <a:p>
          <a:pPr>
            <a:buFont typeface="+mj-lt"/>
            <a:buAutoNum type="arabicPeriod"/>
          </a:pPr>
          <a:r>
            <a:rPr lang="es-ES" dirty="0"/>
            <a:t>Actividades de control, vigilancia y certificación de la agencia continuaron con normalidad.</a:t>
          </a:r>
          <a:endParaRPr lang="x-none" dirty="0"/>
        </a:p>
      </dgm:t>
    </dgm:pt>
    <dgm:pt modelId="{F5D7C649-A840-488A-8267-1B13EC4785EB}" type="parTrans" cxnId="{BD50E9BD-9BF6-4E12-9A09-D649AAA7C8C9}">
      <dgm:prSet/>
      <dgm:spPr/>
      <dgm:t>
        <a:bodyPr/>
        <a:lstStyle/>
        <a:p>
          <a:endParaRPr lang="x-none"/>
        </a:p>
      </dgm:t>
    </dgm:pt>
    <dgm:pt modelId="{D81B2417-4953-4300-944D-EB4E59CB38CF}" type="sibTrans" cxnId="{BD50E9BD-9BF6-4E12-9A09-D649AAA7C8C9}">
      <dgm:prSet/>
      <dgm:spPr/>
      <dgm:t>
        <a:bodyPr/>
        <a:lstStyle/>
        <a:p>
          <a:endParaRPr lang="x-none"/>
        </a:p>
      </dgm:t>
    </dgm:pt>
    <dgm:pt modelId="{DF4B520F-E429-4A0E-A0A3-9E0A9B2D0265}">
      <dgm:prSet/>
      <dgm:spPr>
        <a:solidFill>
          <a:schemeClr val="accent1"/>
        </a:solidFill>
        <a:ln>
          <a:noFill/>
        </a:ln>
      </dgm:spPr>
      <dgm:t>
        <a:bodyPr/>
        <a:lstStyle/>
        <a:p>
          <a:pPr>
            <a:buFont typeface="+mj-lt"/>
            <a:buAutoNum type="arabicPeriod"/>
          </a:pPr>
          <a:r>
            <a:rPr lang="es-ES" dirty="0"/>
            <a:t>Ejecución de proyectos de vacunación de AFTOSA y Peste Porcina Clásica (PPC).</a:t>
          </a:r>
          <a:endParaRPr lang="x-none" dirty="0"/>
        </a:p>
      </dgm:t>
    </dgm:pt>
    <dgm:pt modelId="{335C7509-9872-4EA5-8CAB-D3288A03A320}" type="parTrans" cxnId="{96B86082-0354-4193-A1A2-E40D9A0C66B3}">
      <dgm:prSet/>
      <dgm:spPr/>
      <dgm:t>
        <a:bodyPr/>
        <a:lstStyle/>
        <a:p>
          <a:endParaRPr lang="x-none"/>
        </a:p>
      </dgm:t>
    </dgm:pt>
    <dgm:pt modelId="{2BC77909-175D-49E1-A5CA-2E11D81AF9F5}" type="sibTrans" cxnId="{96B86082-0354-4193-A1A2-E40D9A0C66B3}">
      <dgm:prSet/>
      <dgm:spPr/>
      <dgm:t>
        <a:bodyPr/>
        <a:lstStyle/>
        <a:p>
          <a:endParaRPr lang="x-none"/>
        </a:p>
      </dgm:t>
    </dgm:pt>
    <dgm:pt modelId="{79951B0C-D289-47E7-954D-76BD10B1BDF6}">
      <dgm:prSet/>
      <dgm:spPr>
        <a:solidFill>
          <a:schemeClr val="accent3"/>
        </a:solidFill>
        <a:ln>
          <a:noFill/>
        </a:ln>
      </dgm:spPr>
      <dgm:t>
        <a:bodyPr/>
        <a:lstStyle/>
        <a:p>
          <a:pPr>
            <a:buFont typeface="+mj-lt"/>
            <a:buAutoNum type="arabicPeriod"/>
          </a:pPr>
          <a:r>
            <a:rPr lang="es-ES" dirty="0"/>
            <a:t>Inspecciones, registro y certificación para exportación agrícolas y pecuarias se mantuvieron.</a:t>
          </a:r>
          <a:endParaRPr lang="x-none" dirty="0"/>
        </a:p>
      </dgm:t>
    </dgm:pt>
    <dgm:pt modelId="{1AABD033-6290-4651-ABEF-65D9A55B5DCF}" type="parTrans" cxnId="{CC3A63BB-E2A8-4F8D-880D-EA02EA7D951E}">
      <dgm:prSet/>
      <dgm:spPr/>
      <dgm:t>
        <a:bodyPr/>
        <a:lstStyle/>
        <a:p>
          <a:endParaRPr lang="x-none"/>
        </a:p>
      </dgm:t>
    </dgm:pt>
    <dgm:pt modelId="{F009D029-0F6A-478B-97C2-1D0167C5C0F2}" type="sibTrans" cxnId="{CC3A63BB-E2A8-4F8D-880D-EA02EA7D951E}">
      <dgm:prSet/>
      <dgm:spPr/>
      <dgm:t>
        <a:bodyPr/>
        <a:lstStyle/>
        <a:p>
          <a:endParaRPr lang="x-none"/>
        </a:p>
      </dgm:t>
    </dgm:pt>
    <dgm:pt modelId="{47F10F1F-E656-4337-AB10-CE773B000906}" type="pres">
      <dgm:prSet presAssocID="{205E28AF-51AD-4F9A-A052-ACFE2A9A152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19965FD2-4C9B-41D2-A162-0E2A5B6257C7}" type="pres">
      <dgm:prSet presAssocID="{205E28AF-51AD-4F9A-A052-ACFE2A9A152A}" presName="Name1" presStyleCnt="0"/>
      <dgm:spPr/>
      <dgm:t>
        <a:bodyPr/>
        <a:lstStyle/>
        <a:p>
          <a:endParaRPr lang="en-US"/>
        </a:p>
      </dgm:t>
    </dgm:pt>
    <dgm:pt modelId="{1BAC8596-8E9A-4F9C-8A30-999C3AE097A6}" type="pres">
      <dgm:prSet presAssocID="{205E28AF-51AD-4F9A-A052-ACFE2A9A152A}" presName="cycle" presStyleCnt="0"/>
      <dgm:spPr/>
      <dgm:t>
        <a:bodyPr/>
        <a:lstStyle/>
        <a:p>
          <a:endParaRPr lang="en-US"/>
        </a:p>
      </dgm:t>
    </dgm:pt>
    <dgm:pt modelId="{BCD7E601-7BDE-4733-958E-23C53E817BF0}" type="pres">
      <dgm:prSet presAssocID="{205E28AF-51AD-4F9A-A052-ACFE2A9A152A}" presName="srcNode" presStyleLbl="node1" presStyleIdx="0" presStyleCnt="6"/>
      <dgm:spPr/>
      <dgm:t>
        <a:bodyPr/>
        <a:lstStyle/>
        <a:p>
          <a:endParaRPr lang="en-US"/>
        </a:p>
      </dgm:t>
    </dgm:pt>
    <dgm:pt modelId="{289CD428-3779-4C95-BFA9-1F5602CC3866}" type="pres">
      <dgm:prSet presAssocID="{205E28AF-51AD-4F9A-A052-ACFE2A9A152A}" presName="conn" presStyleLbl="parChTrans1D2" presStyleIdx="0" presStyleCnt="1"/>
      <dgm:spPr/>
      <dgm:t>
        <a:bodyPr/>
        <a:lstStyle/>
        <a:p>
          <a:endParaRPr lang="en-US"/>
        </a:p>
      </dgm:t>
    </dgm:pt>
    <dgm:pt modelId="{C67AE199-8133-4B8C-A295-CAE7B89B54F0}" type="pres">
      <dgm:prSet presAssocID="{205E28AF-51AD-4F9A-A052-ACFE2A9A152A}" presName="extraNode" presStyleLbl="node1" presStyleIdx="0" presStyleCnt="6"/>
      <dgm:spPr/>
      <dgm:t>
        <a:bodyPr/>
        <a:lstStyle/>
        <a:p>
          <a:endParaRPr lang="en-US"/>
        </a:p>
      </dgm:t>
    </dgm:pt>
    <dgm:pt modelId="{931E6702-969F-4B89-B359-112F6AA6C4BE}" type="pres">
      <dgm:prSet presAssocID="{205E28AF-51AD-4F9A-A052-ACFE2A9A152A}" presName="dstNode" presStyleLbl="node1" presStyleIdx="0" presStyleCnt="6"/>
      <dgm:spPr/>
      <dgm:t>
        <a:bodyPr/>
        <a:lstStyle/>
        <a:p>
          <a:endParaRPr lang="en-US"/>
        </a:p>
      </dgm:t>
    </dgm:pt>
    <dgm:pt modelId="{971D7D0E-36CA-4A94-AD9A-4AC8A5673610}" type="pres">
      <dgm:prSet presAssocID="{C26F4452-0306-4F06-B0FD-C262B31E4FCF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11B7A-4E94-43A2-BC57-F6EA270D3E19}" type="pres">
      <dgm:prSet presAssocID="{C26F4452-0306-4F06-B0FD-C262B31E4FCF}" presName="accent_1" presStyleCnt="0"/>
      <dgm:spPr/>
      <dgm:t>
        <a:bodyPr/>
        <a:lstStyle/>
        <a:p>
          <a:endParaRPr lang="en-US"/>
        </a:p>
      </dgm:t>
    </dgm:pt>
    <dgm:pt modelId="{DF2656E8-AC0C-4A78-B3A7-6F431FB917B3}" type="pres">
      <dgm:prSet presAssocID="{C26F4452-0306-4F06-B0FD-C262B31E4FCF}" presName="accentRepeatNode" presStyleLbl="solidFgAcc1" presStyleIdx="0" presStyleCnt="6"/>
      <dgm:spPr/>
      <dgm:t>
        <a:bodyPr/>
        <a:lstStyle/>
        <a:p>
          <a:endParaRPr lang="en-US"/>
        </a:p>
      </dgm:t>
    </dgm:pt>
    <dgm:pt modelId="{11E61E79-1365-4B9C-8536-C0CA1025440F}" type="pres">
      <dgm:prSet presAssocID="{47B56CDF-0ACD-4CBC-BBCB-F32FD74EE9F2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C04ED8-8507-422A-807B-4465ACC73505}" type="pres">
      <dgm:prSet presAssocID="{47B56CDF-0ACD-4CBC-BBCB-F32FD74EE9F2}" presName="accent_2" presStyleCnt="0"/>
      <dgm:spPr/>
      <dgm:t>
        <a:bodyPr/>
        <a:lstStyle/>
        <a:p>
          <a:endParaRPr lang="en-US"/>
        </a:p>
      </dgm:t>
    </dgm:pt>
    <dgm:pt modelId="{69CAB6CF-5E90-479A-B2E1-0A6047AB661A}" type="pres">
      <dgm:prSet presAssocID="{47B56CDF-0ACD-4CBC-BBCB-F32FD74EE9F2}" presName="accentRepeatNode" presStyleLbl="solidFgAcc1" presStyleIdx="1" presStyleCnt="6"/>
      <dgm:spPr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2D042F69-00B0-433C-9566-E7A0023239F4}" type="pres">
      <dgm:prSet presAssocID="{75603265-F7BC-4C14-8D68-81F03C1113A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02B98-F36C-4DED-A3BA-C25239AFD0C9}" type="pres">
      <dgm:prSet presAssocID="{75603265-F7BC-4C14-8D68-81F03C1113A1}" presName="accent_3" presStyleCnt="0"/>
      <dgm:spPr/>
      <dgm:t>
        <a:bodyPr/>
        <a:lstStyle/>
        <a:p>
          <a:endParaRPr lang="en-US"/>
        </a:p>
      </dgm:t>
    </dgm:pt>
    <dgm:pt modelId="{1F8AC23F-3473-40D6-AD75-DFCEC5A97840}" type="pres">
      <dgm:prSet presAssocID="{75603265-F7BC-4C14-8D68-81F03C1113A1}" presName="accentRepeatNode" presStyleLbl="solidFgAcc1" presStyleIdx="2" presStyleCnt="6"/>
      <dgm:spPr>
        <a:ln>
          <a:solidFill>
            <a:schemeClr val="accent5"/>
          </a:solidFill>
        </a:ln>
      </dgm:spPr>
      <dgm:t>
        <a:bodyPr/>
        <a:lstStyle/>
        <a:p>
          <a:endParaRPr lang="en-US"/>
        </a:p>
      </dgm:t>
    </dgm:pt>
    <dgm:pt modelId="{F50D7D9B-82F9-452E-9C19-D31E8BB238F0}" type="pres">
      <dgm:prSet presAssocID="{301C1AA9-7A7F-48D7-B7D6-52EDE327FA94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23D08F-2F40-4D60-A211-353437CBA546}" type="pres">
      <dgm:prSet presAssocID="{301C1AA9-7A7F-48D7-B7D6-52EDE327FA94}" presName="accent_4" presStyleCnt="0"/>
      <dgm:spPr/>
      <dgm:t>
        <a:bodyPr/>
        <a:lstStyle/>
        <a:p>
          <a:endParaRPr lang="en-US"/>
        </a:p>
      </dgm:t>
    </dgm:pt>
    <dgm:pt modelId="{101666CB-80E7-420F-BB40-31AC48161A49}" type="pres">
      <dgm:prSet presAssocID="{301C1AA9-7A7F-48D7-B7D6-52EDE327FA94}" presName="accentRepeatNode" presStyleLbl="solidFgAcc1" presStyleIdx="3" presStyleCnt="6"/>
      <dgm:spPr>
        <a:ln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3704DF9F-C22E-4949-8ED2-9BC6809F9DAE}" type="pres">
      <dgm:prSet presAssocID="{79951B0C-D289-47E7-954D-76BD10B1BDF6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1285D8-BFED-4CDB-8057-3AA4C11D9BC0}" type="pres">
      <dgm:prSet presAssocID="{79951B0C-D289-47E7-954D-76BD10B1BDF6}" presName="accent_5" presStyleCnt="0"/>
      <dgm:spPr/>
      <dgm:t>
        <a:bodyPr/>
        <a:lstStyle/>
        <a:p>
          <a:endParaRPr lang="en-US"/>
        </a:p>
      </dgm:t>
    </dgm:pt>
    <dgm:pt modelId="{B3A8BD18-82A3-4BA4-ADC1-D9A84FD61903}" type="pres">
      <dgm:prSet presAssocID="{79951B0C-D289-47E7-954D-76BD10B1BDF6}" presName="accentRepeatNode" presStyleLbl="solidFgAcc1" presStyleIdx="4" presStyleCnt="6"/>
      <dgm:spPr>
        <a:ln>
          <a:solidFill>
            <a:schemeClr val="accent3"/>
          </a:solidFill>
        </a:ln>
      </dgm:spPr>
      <dgm:t>
        <a:bodyPr/>
        <a:lstStyle/>
        <a:p>
          <a:endParaRPr lang="en-US"/>
        </a:p>
      </dgm:t>
    </dgm:pt>
    <dgm:pt modelId="{AA968BDA-447B-47A8-A0F6-33A83CB841F7}" type="pres">
      <dgm:prSet presAssocID="{DF4B520F-E429-4A0E-A0A3-9E0A9B2D0265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B6AE04-ECC7-4157-A265-D1CE7DA4B75E}" type="pres">
      <dgm:prSet presAssocID="{DF4B520F-E429-4A0E-A0A3-9E0A9B2D0265}" presName="accent_6" presStyleCnt="0"/>
      <dgm:spPr/>
      <dgm:t>
        <a:bodyPr/>
        <a:lstStyle/>
        <a:p>
          <a:endParaRPr lang="en-US"/>
        </a:p>
      </dgm:t>
    </dgm:pt>
    <dgm:pt modelId="{1A0CD4AD-0657-47AD-82E6-88273025BA80}" type="pres">
      <dgm:prSet presAssocID="{DF4B520F-E429-4A0E-A0A3-9E0A9B2D0265}" presName="accentRepeatNode" presStyleLbl="solidFgAcc1" presStyleIdx="5" presStyleCnt="6"/>
      <dgm:spPr/>
      <dgm:t>
        <a:bodyPr/>
        <a:lstStyle/>
        <a:p>
          <a:endParaRPr lang="en-US"/>
        </a:p>
      </dgm:t>
    </dgm:pt>
  </dgm:ptLst>
  <dgm:cxnLst>
    <dgm:cxn modelId="{E5A7EA47-BBFB-4D1B-B247-5E5F73082A54}" type="presOf" srcId="{DF4B520F-E429-4A0E-A0A3-9E0A9B2D0265}" destId="{AA968BDA-447B-47A8-A0F6-33A83CB841F7}" srcOrd="0" destOrd="0" presId="urn:microsoft.com/office/officeart/2008/layout/VerticalCurvedList"/>
    <dgm:cxn modelId="{E481BB5B-2CC2-4540-96D4-737FBB0A4278}" type="presOf" srcId="{205E28AF-51AD-4F9A-A052-ACFE2A9A152A}" destId="{47F10F1F-E656-4337-AB10-CE773B000906}" srcOrd="0" destOrd="0" presId="urn:microsoft.com/office/officeart/2008/layout/VerticalCurvedList"/>
    <dgm:cxn modelId="{71001216-EF71-46C2-8933-887CDE486470}" type="presOf" srcId="{47B56CDF-0ACD-4CBC-BBCB-F32FD74EE9F2}" destId="{11E61E79-1365-4B9C-8536-C0CA1025440F}" srcOrd="0" destOrd="0" presId="urn:microsoft.com/office/officeart/2008/layout/VerticalCurvedList"/>
    <dgm:cxn modelId="{96B86082-0354-4193-A1A2-E40D9A0C66B3}" srcId="{205E28AF-51AD-4F9A-A052-ACFE2A9A152A}" destId="{DF4B520F-E429-4A0E-A0A3-9E0A9B2D0265}" srcOrd="5" destOrd="0" parTransId="{335C7509-9872-4EA5-8CAB-D3288A03A320}" sibTransId="{2BC77909-175D-49E1-A5CA-2E11D81AF9F5}"/>
    <dgm:cxn modelId="{71635D03-9ABC-49A7-8A5E-4FBF9E45D80E}" type="presOf" srcId="{301C1AA9-7A7F-48D7-B7D6-52EDE327FA94}" destId="{F50D7D9B-82F9-452E-9C19-D31E8BB238F0}" srcOrd="0" destOrd="0" presId="urn:microsoft.com/office/officeart/2008/layout/VerticalCurvedList"/>
    <dgm:cxn modelId="{CC3A63BB-E2A8-4F8D-880D-EA02EA7D951E}" srcId="{205E28AF-51AD-4F9A-A052-ACFE2A9A152A}" destId="{79951B0C-D289-47E7-954D-76BD10B1BDF6}" srcOrd="4" destOrd="0" parTransId="{1AABD033-6290-4651-ABEF-65D9A55B5DCF}" sibTransId="{F009D029-0F6A-478B-97C2-1D0167C5C0F2}"/>
    <dgm:cxn modelId="{887F0212-186F-490C-BB83-4A5AFAF10B90}" type="presOf" srcId="{75603265-F7BC-4C14-8D68-81F03C1113A1}" destId="{2D042F69-00B0-433C-9566-E7A0023239F4}" srcOrd="0" destOrd="0" presId="urn:microsoft.com/office/officeart/2008/layout/VerticalCurvedList"/>
    <dgm:cxn modelId="{53CF5017-F649-4E62-A47D-E91B9DF993C1}" type="presOf" srcId="{C26F4452-0306-4F06-B0FD-C262B31E4FCF}" destId="{971D7D0E-36CA-4A94-AD9A-4AC8A5673610}" srcOrd="0" destOrd="0" presId="urn:microsoft.com/office/officeart/2008/layout/VerticalCurvedList"/>
    <dgm:cxn modelId="{6E64D883-1E41-4DF2-8008-B74805CAEF00}" type="presOf" srcId="{79951B0C-D289-47E7-954D-76BD10B1BDF6}" destId="{3704DF9F-C22E-4949-8ED2-9BC6809F9DAE}" srcOrd="0" destOrd="0" presId="urn:microsoft.com/office/officeart/2008/layout/VerticalCurvedList"/>
    <dgm:cxn modelId="{BD50E9BD-9BF6-4E12-9A09-D649AAA7C8C9}" srcId="{205E28AF-51AD-4F9A-A052-ACFE2A9A152A}" destId="{301C1AA9-7A7F-48D7-B7D6-52EDE327FA94}" srcOrd="3" destOrd="0" parTransId="{F5D7C649-A840-488A-8267-1B13EC4785EB}" sibTransId="{D81B2417-4953-4300-944D-EB4E59CB38CF}"/>
    <dgm:cxn modelId="{964E6C01-E5EE-400B-948D-B32E975B92EE}" type="presOf" srcId="{4EF06377-6189-4E04-88BB-607453D25B32}" destId="{289CD428-3779-4C95-BFA9-1F5602CC3866}" srcOrd="0" destOrd="0" presId="urn:microsoft.com/office/officeart/2008/layout/VerticalCurvedList"/>
    <dgm:cxn modelId="{A83FA5DF-6429-4D12-B463-7D6A91DA99B3}" srcId="{205E28AF-51AD-4F9A-A052-ACFE2A9A152A}" destId="{C26F4452-0306-4F06-B0FD-C262B31E4FCF}" srcOrd="0" destOrd="0" parTransId="{216086C7-5C7D-4F83-9020-E95806C5CD5B}" sibTransId="{4EF06377-6189-4E04-88BB-607453D25B32}"/>
    <dgm:cxn modelId="{D918B7D8-0374-4B65-BC09-505962FBC758}" srcId="{205E28AF-51AD-4F9A-A052-ACFE2A9A152A}" destId="{47B56CDF-0ACD-4CBC-BBCB-F32FD74EE9F2}" srcOrd="1" destOrd="0" parTransId="{403F6CCF-9E8B-4B47-9BE8-DCF0FB29C038}" sibTransId="{01F1A739-A259-4906-A184-BAC5A8558010}"/>
    <dgm:cxn modelId="{10F1BD61-38EE-4BBD-9066-737D98FA9747}" srcId="{205E28AF-51AD-4F9A-A052-ACFE2A9A152A}" destId="{75603265-F7BC-4C14-8D68-81F03C1113A1}" srcOrd="2" destOrd="0" parTransId="{B0A21B34-3566-4049-A9C4-A8DE98AAE25A}" sibTransId="{39CB21CB-837B-4C76-ADA7-932C0DFE50EB}"/>
    <dgm:cxn modelId="{80443691-B491-4EA7-940E-AD73050D20B1}" type="presParOf" srcId="{47F10F1F-E656-4337-AB10-CE773B000906}" destId="{19965FD2-4C9B-41D2-A162-0E2A5B6257C7}" srcOrd="0" destOrd="0" presId="urn:microsoft.com/office/officeart/2008/layout/VerticalCurvedList"/>
    <dgm:cxn modelId="{19CC1333-310A-41BB-8C1C-3A7B4B168270}" type="presParOf" srcId="{19965FD2-4C9B-41D2-A162-0E2A5B6257C7}" destId="{1BAC8596-8E9A-4F9C-8A30-999C3AE097A6}" srcOrd="0" destOrd="0" presId="urn:microsoft.com/office/officeart/2008/layout/VerticalCurvedList"/>
    <dgm:cxn modelId="{AEC3215F-712F-4088-8B07-E836EB046F7A}" type="presParOf" srcId="{1BAC8596-8E9A-4F9C-8A30-999C3AE097A6}" destId="{BCD7E601-7BDE-4733-958E-23C53E817BF0}" srcOrd="0" destOrd="0" presId="urn:microsoft.com/office/officeart/2008/layout/VerticalCurvedList"/>
    <dgm:cxn modelId="{4A9BBBCD-8213-4F2F-AFB8-3ED67CE81457}" type="presParOf" srcId="{1BAC8596-8E9A-4F9C-8A30-999C3AE097A6}" destId="{289CD428-3779-4C95-BFA9-1F5602CC3866}" srcOrd="1" destOrd="0" presId="urn:microsoft.com/office/officeart/2008/layout/VerticalCurvedList"/>
    <dgm:cxn modelId="{7A41D1C2-C1C9-4BF1-9B58-D409CD2B75B6}" type="presParOf" srcId="{1BAC8596-8E9A-4F9C-8A30-999C3AE097A6}" destId="{C67AE199-8133-4B8C-A295-CAE7B89B54F0}" srcOrd="2" destOrd="0" presId="urn:microsoft.com/office/officeart/2008/layout/VerticalCurvedList"/>
    <dgm:cxn modelId="{64BDD2A0-25F1-40AC-A32B-797582CDDE60}" type="presParOf" srcId="{1BAC8596-8E9A-4F9C-8A30-999C3AE097A6}" destId="{931E6702-969F-4B89-B359-112F6AA6C4BE}" srcOrd="3" destOrd="0" presId="urn:microsoft.com/office/officeart/2008/layout/VerticalCurvedList"/>
    <dgm:cxn modelId="{1D5DD520-613D-45FE-A0CC-296CC5AB8C9F}" type="presParOf" srcId="{19965FD2-4C9B-41D2-A162-0E2A5B6257C7}" destId="{971D7D0E-36CA-4A94-AD9A-4AC8A5673610}" srcOrd="1" destOrd="0" presId="urn:microsoft.com/office/officeart/2008/layout/VerticalCurvedList"/>
    <dgm:cxn modelId="{DD06CBC5-7334-47A6-ABC3-C5AD0FC26A7A}" type="presParOf" srcId="{19965FD2-4C9B-41D2-A162-0E2A5B6257C7}" destId="{9DF11B7A-4E94-43A2-BC57-F6EA270D3E19}" srcOrd="2" destOrd="0" presId="urn:microsoft.com/office/officeart/2008/layout/VerticalCurvedList"/>
    <dgm:cxn modelId="{F4F342E4-E0A0-4C5F-B71B-1EBEFDF403D5}" type="presParOf" srcId="{9DF11B7A-4E94-43A2-BC57-F6EA270D3E19}" destId="{DF2656E8-AC0C-4A78-B3A7-6F431FB917B3}" srcOrd="0" destOrd="0" presId="urn:microsoft.com/office/officeart/2008/layout/VerticalCurvedList"/>
    <dgm:cxn modelId="{C81F152D-8493-4BE7-9C59-7FC4FD69CF59}" type="presParOf" srcId="{19965FD2-4C9B-41D2-A162-0E2A5B6257C7}" destId="{11E61E79-1365-4B9C-8536-C0CA1025440F}" srcOrd="3" destOrd="0" presId="urn:microsoft.com/office/officeart/2008/layout/VerticalCurvedList"/>
    <dgm:cxn modelId="{8BB55EA6-64F7-47EB-AD58-C3C9BAA707E5}" type="presParOf" srcId="{19965FD2-4C9B-41D2-A162-0E2A5B6257C7}" destId="{75C04ED8-8507-422A-807B-4465ACC73505}" srcOrd="4" destOrd="0" presId="urn:microsoft.com/office/officeart/2008/layout/VerticalCurvedList"/>
    <dgm:cxn modelId="{1616A720-D9C9-41E6-B0C6-4C26316AD6BE}" type="presParOf" srcId="{75C04ED8-8507-422A-807B-4465ACC73505}" destId="{69CAB6CF-5E90-479A-B2E1-0A6047AB661A}" srcOrd="0" destOrd="0" presId="urn:microsoft.com/office/officeart/2008/layout/VerticalCurvedList"/>
    <dgm:cxn modelId="{DC481FC5-A450-4AAD-8932-68FEAE7B0D87}" type="presParOf" srcId="{19965FD2-4C9B-41D2-A162-0E2A5B6257C7}" destId="{2D042F69-00B0-433C-9566-E7A0023239F4}" srcOrd="5" destOrd="0" presId="urn:microsoft.com/office/officeart/2008/layout/VerticalCurvedList"/>
    <dgm:cxn modelId="{7D697E0E-6F68-4B8A-B7F6-4E26F2F387BC}" type="presParOf" srcId="{19965FD2-4C9B-41D2-A162-0E2A5B6257C7}" destId="{4F402B98-F36C-4DED-A3BA-C25239AFD0C9}" srcOrd="6" destOrd="0" presId="urn:microsoft.com/office/officeart/2008/layout/VerticalCurvedList"/>
    <dgm:cxn modelId="{7B2A97AA-2D58-492A-9FC3-3A1038605DC1}" type="presParOf" srcId="{4F402B98-F36C-4DED-A3BA-C25239AFD0C9}" destId="{1F8AC23F-3473-40D6-AD75-DFCEC5A97840}" srcOrd="0" destOrd="0" presId="urn:microsoft.com/office/officeart/2008/layout/VerticalCurvedList"/>
    <dgm:cxn modelId="{A044B2F0-B62B-45B3-91B7-C6345872BC56}" type="presParOf" srcId="{19965FD2-4C9B-41D2-A162-0E2A5B6257C7}" destId="{F50D7D9B-82F9-452E-9C19-D31E8BB238F0}" srcOrd="7" destOrd="0" presId="urn:microsoft.com/office/officeart/2008/layout/VerticalCurvedList"/>
    <dgm:cxn modelId="{585B8EBB-D6FB-43CF-8116-36E4B058AED0}" type="presParOf" srcId="{19965FD2-4C9B-41D2-A162-0E2A5B6257C7}" destId="{8123D08F-2F40-4D60-A211-353437CBA546}" srcOrd="8" destOrd="0" presId="urn:microsoft.com/office/officeart/2008/layout/VerticalCurvedList"/>
    <dgm:cxn modelId="{1A42CC1C-CC33-43BA-B63C-F835D8A28ABF}" type="presParOf" srcId="{8123D08F-2F40-4D60-A211-353437CBA546}" destId="{101666CB-80E7-420F-BB40-31AC48161A49}" srcOrd="0" destOrd="0" presId="urn:microsoft.com/office/officeart/2008/layout/VerticalCurvedList"/>
    <dgm:cxn modelId="{E744C0D0-7F7D-436A-82DD-D2E84263ACAA}" type="presParOf" srcId="{19965FD2-4C9B-41D2-A162-0E2A5B6257C7}" destId="{3704DF9F-C22E-4949-8ED2-9BC6809F9DAE}" srcOrd="9" destOrd="0" presId="urn:microsoft.com/office/officeart/2008/layout/VerticalCurvedList"/>
    <dgm:cxn modelId="{E79AEDCE-0FA1-4F0C-852F-94E43CB356F0}" type="presParOf" srcId="{19965FD2-4C9B-41D2-A162-0E2A5B6257C7}" destId="{FB1285D8-BFED-4CDB-8057-3AA4C11D9BC0}" srcOrd="10" destOrd="0" presId="urn:microsoft.com/office/officeart/2008/layout/VerticalCurvedList"/>
    <dgm:cxn modelId="{CB6031D0-84DF-4A44-9A61-8C88CD16220B}" type="presParOf" srcId="{FB1285D8-BFED-4CDB-8057-3AA4C11D9BC0}" destId="{B3A8BD18-82A3-4BA4-ADC1-D9A84FD61903}" srcOrd="0" destOrd="0" presId="urn:microsoft.com/office/officeart/2008/layout/VerticalCurvedList"/>
    <dgm:cxn modelId="{F58318BE-F9AC-4069-8374-F9B0EF0810A9}" type="presParOf" srcId="{19965FD2-4C9B-41D2-A162-0E2A5B6257C7}" destId="{AA968BDA-447B-47A8-A0F6-33A83CB841F7}" srcOrd="11" destOrd="0" presId="urn:microsoft.com/office/officeart/2008/layout/VerticalCurvedList"/>
    <dgm:cxn modelId="{BDB036B1-926A-4D70-85D9-5BA4B004A62E}" type="presParOf" srcId="{19965FD2-4C9B-41D2-A162-0E2A5B6257C7}" destId="{50B6AE04-ECC7-4157-A265-D1CE7DA4B75E}" srcOrd="12" destOrd="0" presId="urn:microsoft.com/office/officeart/2008/layout/VerticalCurvedList"/>
    <dgm:cxn modelId="{6805E25D-5E21-47BB-AEC8-C8B39DA2978B}" type="presParOf" srcId="{50B6AE04-ECC7-4157-A265-D1CE7DA4B75E}" destId="{1A0CD4AD-0657-47AD-82E6-88273025BA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1BA99C-0BC4-428A-8A4F-6F7182E3C50C}" type="doc">
      <dgm:prSet loTypeId="urn:microsoft.com/office/officeart/2005/8/layout/hProcess4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x-none"/>
        </a:p>
      </dgm:t>
    </dgm:pt>
    <dgm:pt modelId="{4495C7CC-2725-4864-B905-DC46F36D2E6D}">
      <dgm:prSet phldrT="[Texto]" custT="1"/>
      <dgm:spPr/>
      <dgm:t>
        <a:bodyPr/>
        <a:lstStyle/>
        <a:p>
          <a:r>
            <a:rPr lang="x-none" sz="2000" dirty="0">
              <a:latin typeface="Arial"/>
              <a:cs typeface="Arial"/>
            </a:rPr>
            <a:t>Generalidades </a:t>
          </a:r>
        </a:p>
      </dgm:t>
    </dgm:pt>
    <dgm:pt modelId="{A31F0342-BB2E-48FF-8408-84ECD9AA4D74}" type="parTrans" cxnId="{B5443500-5A80-4066-99F7-3497A6C7E366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5A128266-ED36-45C4-816C-3ED8BC159FD3}" type="sibTrans" cxnId="{B5443500-5A80-4066-99F7-3497A6C7E366}">
      <dgm:prSet/>
      <dgm:spPr>
        <a:noFill/>
      </dgm:spPr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004808EA-59B0-4079-9AED-AF81ECB0FEBE}">
      <dgm:prSet phldrT="[Texto]" custT="1"/>
      <dgm:spPr/>
      <dgm:t>
        <a:bodyPr/>
        <a:lstStyle/>
        <a:p>
          <a:r>
            <a:rPr lang="x-none" sz="1800" dirty="0">
              <a:latin typeface="Arial"/>
              <a:cs typeface="Arial"/>
            </a:rPr>
            <a:t>Alto impacto económico</a:t>
          </a:r>
        </a:p>
      </dgm:t>
    </dgm:pt>
    <dgm:pt modelId="{C6A64327-4E25-4CE4-9677-0B3098737FC5}" type="parTrans" cxnId="{647BC78C-0C3B-42D3-A5FC-D4F72768966B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F48A9FAF-B0B3-4041-8D71-BDD8B290D95F}" type="sibTrans" cxnId="{647BC78C-0C3B-42D3-A5FC-D4F72768966B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F64D49AF-86A7-4A17-BA2F-BC4F89B3242D}">
      <dgm:prSet phldrT="[Texto]" custT="1"/>
      <dgm:spPr>
        <a:solidFill>
          <a:schemeClr val="accent6"/>
        </a:solidFill>
      </dgm:spPr>
      <dgm:t>
        <a:bodyPr/>
        <a:lstStyle/>
        <a:p>
          <a:r>
            <a:rPr lang="x-none" sz="2000" dirty="0">
              <a:latin typeface="Arial"/>
              <a:cs typeface="Arial"/>
            </a:rPr>
            <a:t>Acciones  </a:t>
          </a:r>
        </a:p>
      </dgm:t>
    </dgm:pt>
    <dgm:pt modelId="{7236D8D1-4063-4028-BC22-56E4AF4D36B4}" type="parTrans" cxnId="{093C93E6-4202-4A23-A689-39E2A0D94ECE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423BF307-6DE6-4525-A1B3-0CA078D72932}" type="sibTrans" cxnId="{093C93E6-4202-4A23-A689-39E2A0D94ECE}">
      <dgm:prSet/>
      <dgm:spPr>
        <a:solidFill>
          <a:srgbClr val="FFFFFF"/>
        </a:solidFill>
      </dgm:spPr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DC46C7B5-2691-49DB-89DC-3098AB8F78AF}">
      <dgm:prSet phldrT="[Texto]" custT="1"/>
      <dgm:spPr>
        <a:noFill/>
        <a:ln>
          <a:solidFill>
            <a:schemeClr val="accent6"/>
          </a:solidFill>
        </a:ln>
      </dgm:spPr>
      <dgm:t>
        <a:bodyPr/>
        <a:lstStyle/>
        <a:p>
          <a:r>
            <a:rPr lang="x-none" sz="1800" dirty="0">
              <a:latin typeface="Arial"/>
              <a:cs typeface="Arial"/>
            </a:rPr>
            <a:t>Se realiza vigilancia pasiva permanente.</a:t>
          </a:r>
        </a:p>
      </dgm:t>
    </dgm:pt>
    <dgm:pt modelId="{D11F6178-2A45-4B6A-9C88-E3B05955578A}" type="parTrans" cxnId="{41E1703F-FBFA-411A-B65E-5C5FF5D6FEC5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DC67AD7E-B367-48FA-ADCE-02EC20E2EC76}" type="sibTrans" cxnId="{41E1703F-FBFA-411A-B65E-5C5FF5D6FEC5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AF70330E-CCED-4988-B6EE-CDC771C20151}">
      <dgm:prSet phldrT="[Texto]" custT="1"/>
      <dgm:spPr>
        <a:noFill/>
        <a:ln>
          <a:solidFill>
            <a:schemeClr val="accent6"/>
          </a:solidFill>
        </a:ln>
      </dgm:spPr>
      <dgm:t>
        <a:bodyPr/>
        <a:lstStyle/>
        <a:p>
          <a:r>
            <a:rPr lang="x-none" sz="1800" dirty="0" err="1">
              <a:latin typeface="Arial"/>
              <a:cs typeface="Arial"/>
            </a:rPr>
            <a:t>Educomunicación</a:t>
          </a:r>
          <a:r>
            <a:rPr lang="x-none" sz="1800" dirty="0">
              <a:latin typeface="Arial"/>
              <a:cs typeface="Arial"/>
            </a:rPr>
            <a:t> con productores y viajeros.</a:t>
          </a:r>
        </a:p>
      </dgm:t>
    </dgm:pt>
    <dgm:pt modelId="{C0A5DC11-4ECE-457B-8EC9-6C2BCE77C895}" type="parTrans" cxnId="{3B4AC166-B87C-49D6-8040-984E1592A0D3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248888F2-C06A-44EB-8518-59812BC34991}" type="sibTrans" cxnId="{3B4AC166-B87C-49D6-8040-984E1592A0D3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23218420-E844-4299-8B5D-06CD4D7677CC}">
      <dgm:prSet phldrT="[Texto]" custT="1"/>
      <dgm:spPr/>
      <dgm:t>
        <a:bodyPr/>
        <a:lstStyle/>
        <a:p>
          <a:r>
            <a:rPr lang="x-none" sz="2000" dirty="0">
              <a:latin typeface="Arial"/>
              <a:cs typeface="Arial"/>
            </a:rPr>
            <a:t>Actividades con la colectividad </a:t>
          </a:r>
        </a:p>
      </dgm:t>
    </dgm:pt>
    <dgm:pt modelId="{4DF172F9-F356-466A-B107-E2B969DD0CD9}" type="parTrans" cxnId="{21E8A21A-F629-4EFB-B969-0C35C39B8C53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E34E9191-5B18-4B63-84C8-9759C0B50F90}" type="sibTrans" cxnId="{21E8A21A-F629-4EFB-B969-0C35C39B8C53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E36ED422-12FA-429E-9024-7023463EEF4C}">
      <dgm:prSet phldrT="[Texto]" custT="1"/>
      <dgm:spPr/>
      <dgm:t>
        <a:bodyPr/>
        <a:lstStyle/>
        <a:p>
          <a:r>
            <a:rPr lang="x-none" sz="1800" dirty="0">
              <a:latin typeface="Arial"/>
              <a:cs typeface="Arial"/>
            </a:rPr>
            <a:t>Capacitación permanente.</a:t>
          </a:r>
        </a:p>
      </dgm:t>
    </dgm:pt>
    <dgm:pt modelId="{1E392AFE-02C5-4EE9-9276-354336552FCA}" type="parTrans" cxnId="{F896BDC9-53EA-4D96-B2A3-35DA3033111C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86B8A1F3-CFAD-4CAB-AD67-A18C7A2FE75F}" type="sibTrans" cxnId="{F896BDC9-53EA-4D96-B2A3-35DA3033111C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52DCE26B-7F73-4CFD-8A48-4D3243B22BD2}">
      <dgm:prSet phldrT="[Texto]" custT="1"/>
      <dgm:spPr/>
      <dgm:t>
        <a:bodyPr/>
        <a:lstStyle/>
        <a:p>
          <a:r>
            <a:rPr lang="x-none" sz="1800" dirty="0">
              <a:latin typeface="Arial"/>
              <a:cs typeface="Arial"/>
            </a:rPr>
            <a:t>En ecuador es un país declarado libre de PPA </a:t>
          </a:r>
        </a:p>
      </dgm:t>
    </dgm:pt>
    <dgm:pt modelId="{AC5FC624-4B25-4ACA-A25C-D98548AF8B41}" type="parTrans" cxnId="{C284BE4E-5C0D-48BE-B425-10AADF7C67ED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FF0947ED-8871-41B5-90FD-45C1CE64A923}" type="sibTrans" cxnId="{C284BE4E-5C0D-48BE-B425-10AADF7C67ED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1B344C56-49F5-4E33-A3AC-3FCEE730C6AB}">
      <dgm:prSet phldrT="[Texto]" custT="1"/>
      <dgm:spPr>
        <a:noFill/>
        <a:ln>
          <a:solidFill>
            <a:schemeClr val="accent6"/>
          </a:solidFill>
        </a:ln>
      </dgm:spPr>
      <dgm:t>
        <a:bodyPr/>
        <a:lstStyle/>
        <a:p>
          <a:r>
            <a:rPr lang="x-none" sz="1800" dirty="0">
              <a:latin typeface="Arial"/>
              <a:cs typeface="Arial"/>
            </a:rPr>
            <a:t>Inspecciones zoosanitarias en puntos fronterizos. </a:t>
          </a:r>
        </a:p>
      </dgm:t>
    </dgm:pt>
    <dgm:pt modelId="{D5CB260C-9F48-4E4E-8D1C-5578455A1A1C}" type="parTrans" cxnId="{53B32E22-28F2-4059-89CE-10D07099E29A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BD6045FD-3DAD-4DCF-A23C-CF62AA0A92F6}" type="sibTrans" cxnId="{53B32E22-28F2-4059-89CE-10D07099E29A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9D73320D-4A8E-409A-81DC-65C9F22F3B8D}">
      <dgm:prSet phldrT="[Texto]" custT="1"/>
      <dgm:spPr>
        <a:noFill/>
        <a:ln>
          <a:solidFill>
            <a:schemeClr val="accent6"/>
          </a:solidFill>
        </a:ln>
      </dgm:spPr>
      <dgm:t>
        <a:bodyPr/>
        <a:lstStyle/>
        <a:p>
          <a:r>
            <a:rPr lang="x-none" sz="1800" dirty="0">
              <a:latin typeface="Arial"/>
              <a:cs typeface="Arial"/>
            </a:rPr>
            <a:t>Control zoosanitario en centros de concentración de </a:t>
          </a:r>
          <a:r>
            <a:rPr lang="x-none" sz="1800" dirty="0" smtClean="0">
              <a:latin typeface="Arial"/>
              <a:cs typeface="Arial"/>
            </a:rPr>
            <a:t>animales.</a:t>
          </a:r>
          <a:endParaRPr lang="x-none" sz="1800" dirty="0">
            <a:latin typeface="Arial"/>
            <a:cs typeface="Arial"/>
          </a:endParaRPr>
        </a:p>
      </dgm:t>
    </dgm:pt>
    <dgm:pt modelId="{0368B0E8-FDC3-4F72-A977-916FC0F88F33}" type="parTrans" cxnId="{7CBD3D24-54CE-49A9-89E4-184501F953D7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76A496B7-1978-4152-814C-05BEB30968AA}" type="sibTrans" cxnId="{7CBD3D24-54CE-49A9-89E4-184501F953D7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D7659F83-7ABF-4A09-B7A8-D98041B47971}">
      <dgm:prSet phldrT="[Texto]" custT="1"/>
      <dgm:spPr/>
      <dgm:t>
        <a:bodyPr/>
        <a:lstStyle/>
        <a:p>
          <a:r>
            <a:rPr lang="x-none" sz="1800" dirty="0">
              <a:latin typeface="Arial"/>
              <a:cs typeface="Arial"/>
            </a:rPr>
            <a:t>Mejorar las medidas de bioseguridad en granja.</a:t>
          </a:r>
        </a:p>
      </dgm:t>
    </dgm:pt>
    <dgm:pt modelId="{075C7D7C-DDC9-4F83-906E-CAA88C0F3035}" type="parTrans" cxnId="{9989A719-39F2-4DE3-B767-CAA94281929F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A22A0144-D9F1-4AB4-BCD6-9A14AD7235A2}" type="sibTrans" cxnId="{9989A719-39F2-4DE3-B767-CAA94281929F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5AF3D1D5-FD09-4298-964A-0246629F1615}">
      <dgm:prSet phldrT="[Texto]"/>
      <dgm:spPr/>
      <dgm:t>
        <a:bodyPr/>
        <a:lstStyle/>
        <a:p>
          <a:endParaRPr lang="x-none" sz="2100" dirty="0">
            <a:latin typeface="Arial"/>
            <a:cs typeface="Arial"/>
          </a:endParaRPr>
        </a:p>
      </dgm:t>
    </dgm:pt>
    <dgm:pt modelId="{4EA6004D-9011-4318-9030-BA9E4BD02B86}" type="parTrans" cxnId="{963FC7E3-CC1D-4C21-B824-0359E1A5C8B1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CACF6EFC-B5F0-48C8-8AFB-9D0F0D816F79}" type="sibTrans" cxnId="{963FC7E3-CC1D-4C21-B824-0359E1A5C8B1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FB366D6A-E2C7-40A1-9245-E204DCE8080C}">
      <dgm:prSet phldrT="[Texto]" custT="1"/>
      <dgm:spPr/>
      <dgm:t>
        <a:bodyPr/>
        <a:lstStyle/>
        <a:p>
          <a:endParaRPr lang="x-none" sz="1800" dirty="0">
            <a:latin typeface="Arial"/>
            <a:cs typeface="Arial"/>
          </a:endParaRPr>
        </a:p>
      </dgm:t>
    </dgm:pt>
    <dgm:pt modelId="{49659F8B-2CB9-480E-BE42-7205CF2C0632}" type="parTrans" cxnId="{06B9EC07-6200-45D9-8507-C4C0E7B66394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B82C91F4-CB40-4CC8-A5B2-685E92AB89BC}" type="sibTrans" cxnId="{06B9EC07-6200-45D9-8507-C4C0E7B66394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6D0F843B-A850-435D-91A3-933F53C4A578}">
      <dgm:prSet phldrT="[Texto]" custT="1"/>
      <dgm:spPr/>
      <dgm:t>
        <a:bodyPr/>
        <a:lstStyle/>
        <a:p>
          <a:endParaRPr lang="x-none" sz="1800" dirty="0">
            <a:latin typeface="Arial"/>
            <a:cs typeface="Arial"/>
          </a:endParaRPr>
        </a:p>
      </dgm:t>
    </dgm:pt>
    <dgm:pt modelId="{AE60BA5F-177C-41D8-AFE5-9F0EAD554F3E}" type="parTrans" cxnId="{6C9B85E0-4A4C-4F20-AE17-930333311427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DFBEB000-22D5-4547-B9A6-5390E5D8AFFA}" type="sibTrans" cxnId="{6C9B85E0-4A4C-4F20-AE17-930333311427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34C57706-1DF2-4CFA-994D-EB9450BA1EA7}">
      <dgm:prSet phldrT="[Texto]" custT="1"/>
      <dgm:spPr/>
      <dgm:t>
        <a:bodyPr/>
        <a:lstStyle/>
        <a:p>
          <a:r>
            <a:rPr lang="x-none" sz="1800" dirty="0">
              <a:latin typeface="Arial"/>
              <a:cs typeface="Arial"/>
            </a:rPr>
            <a:t>Enfermedad viral muy contagiosa, considerada una enfermedad transfronteriza. </a:t>
          </a:r>
        </a:p>
      </dgm:t>
    </dgm:pt>
    <dgm:pt modelId="{FDFFB752-3E0A-4EAF-A478-BE0EFC57C2D9}" type="sibTrans" cxnId="{458880D9-3CCD-42BC-AE07-D471DBE86927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4B9A1EB7-7C2B-48A4-BB56-B4D8E48986FC}" type="parTrans" cxnId="{458880D9-3CCD-42BC-AE07-D471DBE86927}">
      <dgm:prSet/>
      <dgm:spPr/>
      <dgm:t>
        <a:bodyPr/>
        <a:lstStyle/>
        <a:p>
          <a:endParaRPr lang="x-none">
            <a:latin typeface="Arial"/>
            <a:cs typeface="Arial"/>
          </a:endParaRPr>
        </a:p>
      </dgm:t>
    </dgm:pt>
    <dgm:pt modelId="{B25E06C3-8A6B-9143-82CE-7C102DEB9633}">
      <dgm:prSet phldrT="[Texto]" custT="1"/>
      <dgm:spPr/>
      <dgm:t>
        <a:bodyPr/>
        <a:lstStyle/>
        <a:p>
          <a:endParaRPr lang="x-none" sz="1800" dirty="0">
            <a:latin typeface="Arial"/>
            <a:cs typeface="Arial"/>
          </a:endParaRPr>
        </a:p>
      </dgm:t>
    </dgm:pt>
    <dgm:pt modelId="{9713767C-C79E-F04B-A4F3-5D7A25199566}" type="parTrans" cxnId="{09990BE4-043B-A24C-BC1C-D40CE1EEFA75}">
      <dgm:prSet/>
      <dgm:spPr/>
      <dgm:t>
        <a:bodyPr/>
        <a:lstStyle/>
        <a:p>
          <a:endParaRPr lang="en-US"/>
        </a:p>
      </dgm:t>
    </dgm:pt>
    <dgm:pt modelId="{F797A7C1-914E-1941-B22D-92345BA501F7}" type="sibTrans" cxnId="{09990BE4-043B-A24C-BC1C-D40CE1EEFA75}">
      <dgm:prSet/>
      <dgm:spPr/>
      <dgm:t>
        <a:bodyPr/>
        <a:lstStyle/>
        <a:p>
          <a:endParaRPr lang="en-US"/>
        </a:p>
      </dgm:t>
    </dgm:pt>
    <dgm:pt modelId="{C18D0D53-307F-6744-8D11-079F32C6E7BC}">
      <dgm:prSet phldrT="[Texto]" custT="1"/>
      <dgm:spPr/>
      <dgm:t>
        <a:bodyPr/>
        <a:lstStyle/>
        <a:p>
          <a:endParaRPr lang="x-none" sz="1800" dirty="0">
            <a:latin typeface="Arial"/>
            <a:cs typeface="Arial"/>
          </a:endParaRPr>
        </a:p>
      </dgm:t>
    </dgm:pt>
    <dgm:pt modelId="{D0BE2B02-E06D-3C4D-B9D0-4C635B8A2C95}" type="parTrans" cxnId="{71054577-4689-BD41-9E6F-68DB142881FA}">
      <dgm:prSet/>
      <dgm:spPr/>
      <dgm:t>
        <a:bodyPr/>
        <a:lstStyle/>
        <a:p>
          <a:endParaRPr lang="en-US"/>
        </a:p>
      </dgm:t>
    </dgm:pt>
    <dgm:pt modelId="{0B3B08D0-3DA4-7F48-891B-15C0F519188F}" type="sibTrans" cxnId="{71054577-4689-BD41-9E6F-68DB142881FA}">
      <dgm:prSet/>
      <dgm:spPr/>
      <dgm:t>
        <a:bodyPr/>
        <a:lstStyle/>
        <a:p>
          <a:endParaRPr lang="en-US"/>
        </a:p>
      </dgm:t>
    </dgm:pt>
    <dgm:pt modelId="{E2922E91-3A7D-3B46-B6A6-1096E4A228D9}">
      <dgm:prSet phldrT="[Texto]" custT="1"/>
      <dgm:spPr/>
      <dgm:t>
        <a:bodyPr/>
        <a:lstStyle/>
        <a:p>
          <a:r>
            <a:rPr lang="x-none" sz="1800" dirty="0" smtClean="0">
              <a:latin typeface="Arial"/>
              <a:cs typeface="Arial"/>
            </a:rPr>
            <a:t>Es una enfermedad de declaración obligatoria </a:t>
          </a:r>
          <a:endParaRPr lang="x-none" sz="1800" dirty="0">
            <a:latin typeface="Arial"/>
            <a:cs typeface="Arial"/>
          </a:endParaRPr>
        </a:p>
      </dgm:t>
    </dgm:pt>
    <dgm:pt modelId="{F5FCF045-54BC-904C-82AD-67DD6A0312FE}" type="parTrans" cxnId="{0B2C33A4-2C95-0B43-918E-B7B3519B8132}">
      <dgm:prSet/>
      <dgm:spPr/>
      <dgm:t>
        <a:bodyPr/>
        <a:lstStyle/>
        <a:p>
          <a:endParaRPr lang="en-US"/>
        </a:p>
      </dgm:t>
    </dgm:pt>
    <dgm:pt modelId="{787033A8-CDAE-5F46-A181-CAB6BFF51B4E}" type="sibTrans" cxnId="{0B2C33A4-2C95-0B43-918E-B7B3519B8132}">
      <dgm:prSet/>
      <dgm:spPr/>
      <dgm:t>
        <a:bodyPr/>
        <a:lstStyle/>
        <a:p>
          <a:endParaRPr lang="en-US"/>
        </a:p>
      </dgm:t>
    </dgm:pt>
    <dgm:pt modelId="{F3C86D00-E171-42A3-A0A2-1300AE60F430}" type="pres">
      <dgm:prSet presAssocID="{B21BA99C-0BC4-428A-8A4F-6F7182E3C50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2DCD20-65D5-4635-B26C-18A881D31B38}" type="pres">
      <dgm:prSet presAssocID="{B21BA99C-0BC4-428A-8A4F-6F7182E3C50C}" presName="tSp" presStyleCnt="0"/>
      <dgm:spPr/>
    </dgm:pt>
    <dgm:pt modelId="{94B635E8-7D28-409C-8D9C-3628B41DCD09}" type="pres">
      <dgm:prSet presAssocID="{B21BA99C-0BC4-428A-8A4F-6F7182E3C50C}" presName="bSp" presStyleCnt="0"/>
      <dgm:spPr/>
    </dgm:pt>
    <dgm:pt modelId="{75D4A181-5B5E-4DC7-863A-068C6397DF26}" type="pres">
      <dgm:prSet presAssocID="{B21BA99C-0BC4-428A-8A4F-6F7182E3C50C}" presName="process" presStyleCnt="0"/>
      <dgm:spPr/>
    </dgm:pt>
    <dgm:pt modelId="{3DEFD51A-F822-449A-923F-37D3B60B9E63}" type="pres">
      <dgm:prSet presAssocID="{4495C7CC-2725-4864-B905-DC46F36D2E6D}" presName="composite1" presStyleCnt="0"/>
      <dgm:spPr/>
    </dgm:pt>
    <dgm:pt modelId="{C9D62574-9877-4F4D-89E3-100F24F67FC5}" type="pres">
      <dgm:prSet presAssocID="{4495C7CC-2725-4864-B905-DC46F36D2E6D}" presName="dummyNode1" presStyleLbl="node1" presStyleIdx="0" presStyleCnt="3"/>
      <dgm:spPr/>
    </dgm:pt>
    <dgm:pt modelId="{8BD11B41-FDC6-47B3-8981-2CC8B4A5E324}" type="pres">
      <dgm:prSet presAssocID="{4495C7CC-2725-4864-B905-DC46F36D2E6D}" presName="childNode1" presStyleLbl="bgAcc1" presStyleIdx="0" presStyleCnt="3" custScaleX="151625" custScaleY="197920" custLinFactNeighborX="5294" custLinFactNeighborY="112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1A1BF-9F5D-4951-8B62-BC2A995CC1CB}" type="pres">
      <dgm:prSet presAssocID="{4495C7CC-2725-4864-B905-DC46F36D2E6D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D621B0-4319-4A85-933A-2ED7C8144BC6}" type="pres">
      <dgm:prSet presAssocID="{4495C7CC-2725-4864-B905-DC46F36D2E6D}" presName="parentNode1" presStyleLbl="node1" presStyleIdx="0" presStyleCnt="3" custScaleY="60160" custLinFactY="-117258" custLinFactNeighborX="-11125" custLinFactNeighborY="-2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066A98-BB5D-483D-9FA6-FA739E2B3910}" type="pres">
      <dgm:prSet presAssocID="{4495C7CC-2725-4864-B905-DC46F36D2E6D}" presName="connSite1" presStyleCnt="0"/>
      <dgm:spPr/>
    </dgm:pt>
    <dgm:pt modelId="{529D5613-439E-42A3-8B6E-247AB3A0A8E6}" type="pres">
      <dgm:prSet presAssocID="{5A128266-ED36-45C4-816C-3ED8BC159FD3}" presName="Name9" presStyleLbl="sibTrans2D1" presStyleIdx="0" presStyleCnt="2" custAng="19718287" custLinFactNeighborX="-19490" custLinFactNeighborY="15470"/>
      <dgm:spPr/>
      <dgm:t>
        <a:bodyPr/>
        <a:lstStyle/>
        <a:p>
          <a:endParaRPr lang="en-US"/>
        </a:p>
      </dgm:t>
    </dgm:pt>
    <dgm:pt modelId="{F6F00126-7978-4A1D-881E-655D9131DAB9}" type="pres">
      <dgm:prSet presAssocID="{F64D49AF-86A7-4A17-BA2F-BC4F89B3242D}" presName="composite2" presStyleCnt="0"/>
      <dgm:spPr/>
    </dgm:pt>
    <dgm:pt modelId="{3F67DBE7-D0B4-4AA6-8A24-759E02C0281A}" type="pres">
      <dgm:prSet presAssocID="{F64D49AF-86A7-4A17-BA2F-BC4F89B3242D}" presName="dummyNode2" presStyleLbl="node1" presStyleIdx="0" presStyleCnt="3"/>
      <dgm:spPr/>
    </dgm:pt>
    <dgm:pt modelId="{EF1BB040-2849-4985-A13B-5B9491DAD3B0}" type="pres">
      <dgm:prSet presAssocID="{F64D49AF-86A7-4A17-BA2F-BC4F89B3242D}" presName="childNode2" presStyleLbl="bgAcc1" presStyleIdx="1" presStyleCnt="3" custScaleX="151683" custScaleY="198541" custLinFactNeighborX="-3551" custLinFactNeighborY="116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3A93FD-5D62-48EB-877D-E31EFC2B825A}" type="pres">
      <dgm:prSet presAssocID="{F64D49AF-86A7-4A17-BA2F-BC4F89B3242D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E077C2-DBF7-4850-8F7F-67BA04E3A621}" type="pres">
      <dgm:prSet presAssocID="{F64D49AF-86A7-4A17-BA2F-BC4F89B3242D}" presName="parentNode2" presStyleLbl="node1" presStyleIdx="1" presStyleCnt="3" custScaleY="67253" custLinFactNeighborX="-19535" custLinFactNeighborY="-8406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21C977-208B-4D06-827B-664B241745B4}" type="pres">
      <dgm:prSet presAssocID="{F64D49AF-86A7-4A17-BA2F-BC4F89B3242D}" presName="connSite2" presStyleCnt="0"/>
      <dgm:spPr/>
    </dgm:pt>
    <dgm:pt modelId="{887A44B9-90B4-401B-9D04-24D3EE1AF931}" type="pres">
      <dgm:prSet presAssocID="{423BF307-6DE6-4525-A1B3-0CA078D72932}" presName="Name18" presStyleLbl="sibTrans2D1" presStyleIdx="1" presStyleCnt="2" custAng="21315374" custLinFactNeighborX="7290" custLinFactNeighborY="-5986"/>
      <dgm:spPr/>
      <dgm:t>
        <a:bodyPr/>
        <a:lstStyle/>
        <a:p>
          <a:endParaRPr lang="en-US"/>
        </a:p>
      </dgm:t>
    </dgm:pt>
    <dgm:pt modelId="{569956D3-535C-476B-8108-06CDDF38388A}" type="pres">
      <dgm:prSet presAssocID="{23218420-E844-4299-8B5D-06CD4D7677CC}" presName="composite1" presStyleCnt="0"/>
      <dgm:spPr/>
    </dgm:pt>
    <dgm:pt modelId="{E64BAD21-0B15-4B7C-B92D-885C55AF7F8D}" type="pres">
      <dgm:prSet presAssocID="{23218420-E844-4299-8B5D-06CD4D7677CC}" presName="dummyNode1" presStyleLbl="node1" presStyleIdx="1" presStyleCnt="3"/>
      <dgm:spPr/>
    </dgm:pt>
    <dgm:pt modelId="{128F20DE-4AAA-4E14-B325-3C9A840A757C}" type="pres">
      <dgm:prSet presAssocID="{23218420-E844-4299-8B5D-06CD4D7677CC}" presName="childNode1" presStyleLbl="bgAcc1" presStyleIdx="2" presStyleCnt="3" custScaleX="153243" custScaleY="197537" custLinFactNeighborX="-12033" custLinFactNeighborY="100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549E2-93E8-4EAD-BFFA-4912F77ED078}" type="pres">
      <dgm:prSet presAssocID="{23218420-E844-4299-8B5D-06CD4D7677CC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0810A7-BCD8-45BE-B159-99ACBD383D4B}" type="pres">
      <dgm:prSet presAssocID="{23218420-E844-4299-8B5D-06CD4D7677CC}" presName="parentNode1" presStyleLbl="node1" presStyleIdx="2" presStyleCnt="3" custLinFactY="-100000" custLinFactNeighborX="-35484" custLinFactNeighborY="-19968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0AF92-C52D-4F3F-BEDA-309BEF60300C}" type="pres">
      <dgm:prSet presAssocID="{23218420-E844-4299-8B5D-06CD4D7677CC}" presName="connSite1" presStyleCnt="0"/>
      <dgm:spPr/>
    </dgm:pt>
  </dgm:ptLst>
  <dgm:cxnLst>
    <dgm:cxn modelId="{6C9B85E0-4A4C-4F20-AE17-930333311427}" srcId="{4495C7CC-2725-4864-B905-DC46F36D2E6D}" destId="{6D0F843B-A850-435D-91A3-933F53C4A578}" srcOrd="1" destOrd="0" parTransId="{AE60BA5F-177C-41D8-AFE5-9F0EAD554F3E}" sibTransId="{DFBEB000-22D5-4547-B9A6-5390E5D8AFFA}"/>
    <dgm:cxn modelId="{C39A45CE-5236-421C-8A4B-C0217F4E3051}" type="presOf" srcId="{AF70330E-CCED-4988-B6EE-CDC771C20151}" destId="{EF1BB040-2849-4985-A13B-5B9491DAD3B0}" srcOrd="0" destOrd="2" presId="urn:microsoft.com/office/officeart/2005/8/layout/hProcess4"/>
    <dgm:cxn modelId="{6283D2B3-C2F7-4B8D-B855-196FBF68D625}" type="presOf" srcId="{5AF3D1D5-FD09-4298-964A-0246629F1615}" destId="{579549E2-93E8-4EAD-BFFA-4912F77ED078}" srcOrd="1" destOrd="5" presId="urn:microsoft.com/office/officeart/2005/8/layout/hProcess4"/>
    <dgm:cxn modelId="{90A63A97-CDD6-46EF-938C-5B4BCA2091DE}" type="presOf" srcId="{6D0F843B-A850-435D-91A3-933F53C4A578}" destId="{8BD11B41-FDC6-47B3-8981-2CC8B4A5E324}" srcOrd="0" destOrd="1" presId="urn:microsoft.com/office/officeart/2005/8/layout/hProcess4"/>
    <dgm:cxn modelId="{1C6AA3DD-B428-47FE-934E-372772AB6AE4}" type="presOf" srcId="{004808EA-59B0-4079-9AED-AF81ECB0FEBE}" destId="{8BD11B41-FDC6-47B3-8981-2CC8B4A5E324}" srcOrd="0" destOrd="3" presId="urn:microsoft.com/office/officeart/2005/8/layout/hProcess4"/>
    <dgm:cxn modelId="{06B9EC07-6200-45D9-8507-C4C0E7B66394}" srcId="{4495C7CC-2725-4864-B905-DC46F36D2E6D}" destId="{FB366D6A-E2C7-40A1-9245-E204DCE8080C}" srcOrd="0" destOrd="0" parTransId="{49659F8B-2CB9-480E-BE42-7205CF2C0632}" sibTransId="{B82C91F4-CB40-4CC8-A5B2-685E92AB89BC}"/>
    <dgm:cxn modelId="{71054577-4689-BD41-9E6F-68DB142881FA}" srcId="{23218420-E844-4299-8B5D-06CD4D7677CC}" destId="{C18D0D53-307F-6744-8D11-079F32C6E7BC}" srcOrd="1" destOrd="0" parTransId="{D0BE2B02-E06D-3C4D-B9D0-4C635B8A2C95}" sibTransId="{0B3B08D0-3DA4-7F48-891B-15C0F519188F}"/>
    <dgm:cxn modelId="{7CBD3D24-54CE-49A9-89E4-184501F953D7}" srcId="{F64D49AF-86A7-4A17-BA2F-BC4F89B3242D}" destId="{9D73320D-4A8E-409A-81DC-65C9F22F3B8D}" srcOrd="3" destOrd="0" parTransId="{0368B0E8-FDC3-4F72-A977-916FC0F88F33}" sibTransId="{76A496B7-1978-4152-814C-05BEB30968AA}"/>
    <dgm:cxn modelId="{2A1B1962-7996-431B-BDD2-45D5E5AB803E}" type="presOf" srcId="{FB366D6A-E2C7-40A1-9245-E204DCE8080C}" destId="{7E41A1BF-9F5D-4951-8B62-BC2A995CC1CB}" srcOrd="1" destOrd="0" presId="urn:microsoft.com/office/officeart/2005/8/layout/hProcess4"/>
    <dgm:cxn modelId="{21E8A21A-F629-4EFB-B969-0C35C39B8C53}" srcId="{B21BA99C-0BC4-428A-8A4F-6F7182E3C50C}" destId="{23218420-E844-4299-8B5D-06CD4D7677CC}" srcOrd="2" destOrd="0" parTransId="{4DF172F9-F356-466A-B107-E2B969DD0CD9}" sibTransId="{E34E9191-5B18-4B63-84C8-9759C0B50F90}"/>
    <dgm:cxn modelId="{F2E8B486-C7DB-1F46-B489-91C871F4AA15}" type="presOf" srcId="{E2922E91-3A7D-3B46-B6A6-1096E4A228D9}" destId="{128F20DE-4AAA-4E14-B325-3C9A840A757C}" srcOrd="0" destOrd="2" presId="urn:microsoft.com/office/officeart/2005/8/layout/hProcess4"/>
    <dgm:cxn modelId="{997EA8E2-7062-47D0-B9ED-358EE8877EB8}" type="presOf" srcId="{5A128266-ED36-45C4-816C-3ED8BC159FD3}" destId="{529D5613-439E-42A3-8B6E-247AB3A0A8E6}" srcOrd="0" destOrd="0" presId="urn:microsoft.com/office/officeart/2005/8/layout/hProcess4"/>
    <dgm:cxn modelId="{C284BE4E-5C0D-48BE-B425-10AADF7C67ED}" srcId="{4495C7CC-2725-4864-B905-DC46F36D2E6D}" destId="{52DCE26B-7F73-4CFD-8A48-4D3243B22BD2}" srcOrd="4" destOrd="0" parTransId="{AC5FC624-4B25-4ACA-A25C-D98548AF8B41}" sibTransId="{FF0947ED-8871-41B5-90FD-45C1CE64A923}"/>
    <dgm:cxn modelId="{08F7139B-41BB-824D-87D3-3E5521FE5701}" type="presOf" srcId="{C18D0D53-307F-6744-8D11-079F32C6E7BC}" destId="{579549E2-93E8-4EAD-BFFA-4912F77ED078}" srcOrd="1" destOrd="1" presId="urn:microsoft.com/office/officeart/2005/8/layout/hProcess4"/>
    <dgm:cxn modelId="{9989A719-39F2-4DE3-B767-CAA94281929F}" srcId="{23218420-E844-4299-8B5D-06CD4D7677CC}" destId="{D7659F83-7ABF-4A09-B7A8-D98041B47971}" srcOrd="4" destOrd="0" parTransId="{075C7D7C-DDC9-4F83-906E-CAA88C0F3035}" sibTransId="{A22A0144-D9F1-4AB4-BCD6-9A14AD7235A2}"/>
    <dgm:cxn modelId="{B5443500-5A80-4066-99F7-3497A6C7E366}" srcId="{B21BA99C-0BC4-428A-8A4F-6F7182E3C50C}" destId="{4495C7CC-2725-4864-B905-DC46F36D2E6D}" srcOrd="0" destOrd="0" parTransId="{A31F0342-BB2E-48FF-8408-84ECD9AA4D74}" sibTransId="{5A128266-ED36-45C4-816C-3ED8BC159FD3}"/>
    <dgm:cxn modelId="{F5EB1AE5-6B93-481E-8FDE-B76C4916E3D8}" type="presOf" srcId="{1B344C56-49F5-4E33-A3AC-3FCEE730C6AB}" destId="{EF1BB040-2849-4985-A13B-5B9491DAD3B0}" srcOrd="0" destOrd="1" presId="urn:microsoft.com/office/officeart/2005/8/layout/hProcess4"/>
    <dgm:cxn modelId="{647BC78C-0C3B-42D3-A5FC-D4F72768966B}" srcId="{4495C7CC-2725-4864-B905-DC46F36D2E6D}" destId="{004808EA-59B0-4079-9AED-AF81ECB0FEBE}" srcOrd="3" destOrd="0" parTransId="{C6A64327-4E25-4CE4-9677-0B3098737FC5}" sibTransId="{F48A9FAF-B0B3-4041-8D71-BDD8B290D95F}"/>
    <dgm:cxn modelId="{F848E960-34DE-42F9-A701-98888EE4A862}" type="presOf" srcId="{4495C7CC-2725-4864-B905-DC46F36D2E6D}" destId="{30D621B0-4319-4A85-933A-2ED7C8144BC6}" srcOrd="0" destOrd="0" presId="urn:microsoft.com/office/officeart/2005/8/layout/hProcess4"/>
    <dgm:cxn modelId="{FACD1B22-FD35-4F20-97C8-8C8E8BF980BF}" type="presOf" srcId="{B21BA99C-0BC4-428A-8A4F-6F7182E3C50C}" destId="{F3C86D00-E171-42A3-A0A2-1300AE60F430}" srcOrd="0" destOrd="0" presId="urn:microsoft.com/office/officeart/2005/8/layout/hProcess4"/>
    <dgm:cxn modelId="{0B2C33A4-2C95-0B43-918E-B7B3519B8132}" srcId="{23218420-E844-4299-8B5D-06CD4D7677CC}" destId="{E2922E91-3A7D-3B46-B6A6-1096E4A228D9}" srcOrd="2" destOrd="0" parTransId="{F5FCF045-54BC-904C-82AD-67DD6A0312FE}" sibTransId="{787033A8-CDAE-5F46-A181-CAB6BFF51B4E}"/>
    <dgm:cxn modelId="{AE0AF924-31AD-4A9C-9A6B-71E78281FC56}" type="presOf" srcId="{9D73320D-4A8E-409A-81DC-65C9F22F3B8D}" destId="{463A93FD-5D62-48EB-877D-E31EFC2B825A}" srcOrd="1" destOrd="3" presId="urn:microsoft.com/office/officeart/2005/8/layout/hProcess4"/>
    <dgm:cxn modelId="{CCAF09D9-6C32-0F48-ABDE-CBE9BF737569}" type="presOf" srcId="{E2922E91-3A7D-3B46-B6A6-1096E4A228D9}" destId="{579549E2-93E8-4EAD-BFFA-4912F77ED078}" srcOrd="1" destOrd="2" presId="urn:microsoft.com/office/officeart/2005/8/layout/hProcess4"/>
    <dgm:cxn modelId="{53B32E22-28F2-4059-89CE-10D07099E29A}" srcId="{F64D49AF-86A7-4A17-BA2F-BC4F89B3242D}" destId="{1B344C56-49F5-4E33-A3AC-3FCEE730C6AB}" srcOrd="1" destOrd="0" parTransId="{D5CB260C-9F48-4E4E-8D1C-5578455A1A1C}" sibTransId="{BD6045FD-3DAD-4DCF-A23C-CF62AA0A92F6}"/>
    <dgm:cxn modelId="{7612254C-33AA-400C-B546-16558524C6AE}" type="presOf" srcId="{004808EA-59B0-4079-9AED-AF81ECB0FEBE}" destId="{7E41A1BF-9F5D-4951-8B62-BC2A995CC1CB}" srcOrd="1" destOrd="3" presId="urn:microsoft.com/office/officeart/2005/8/layout/hProcess4"/>
    <dgm:cxn modelId="{09990BE4-043B-A24C-BC1C-D40CE1EEFA75}" srcId="{23218420-E844-4299-8B5D-06CD4D7677CC}" destId="{B25E06C3-8A6B-9143-82CE-7C102DEB9633}" srcOrd="0" destOrd="0" parTransId="{9713767C-C79E-F04B-A4F3-5D7A25199566}" sibTransId="{F797A7C1-914E-1941-B22D-92345BA501F7}"/>
    <dgm:cxn modelId="{963FC7E3-CC1D-4C21-B824-0359E1A5C8B1}" srcId="{23218420-E844-4299-8B5D-06CD4D7677CC}" destId="{5AF3D1D5-FD09-4298-964A-0246629F1615}" srcOrd="5" destOrd="0" parTransId="{4EA6004D-9011-4318-9030-BA9E4BD02B86}" sibTransId="{CACF6EFC-B5F0-48C8-8AFB-9D0F0D816F79}"/>
    <dgm:cxn modelId="{725DAF53-A449-4DF8-9AC8-DA6C8D6E39F2}" type="presOf" srcId="{34C57706-1DF2-4CFA-994D-EB9450BA1EA7}" destId="{8BD11B41-FDC6-47B3-8981-2CC8B4A5E324}" srcOrd="0" destOrd="2" presId="urn:microsoft.com/office/officeart/2005/8/layout/hProcess4"/>
    <dgm:cxn modelId="{3B260F64-62CE-4E25-A0EA-D5C9DFCA4FC4}" type="presOf" srcId="{D7659F83-7ABF-4A09-B7A8-D98041B47971}" destId="{128F20DE-4AAA-4E14-B325-3C9A840A757C}" srcOrd="0" destOrd="4" presId="urn:microsoft.com/office/officeart/2005/8/layout/hProcess4"/>
    <dgm:cxn modelId="{64635211-A51A-4CB0-BEA1-CD0AA813BDF2}" type="presOf" srcId="{423BF307-6DE6-4525-A1B3-0CA078D72932}" destId="{887A44B9-90B4-401B-9D04-24D3EE1AF931}" srcOrd="0" destOrd="0" presId="urn:microsoft.com/office/officeart/2005/8/layout/hProcess4"/>
    <dgm:cxn modelId="{EDBA508E-6A8F-B145-A15F-5AF9FF435BF2}" type="presOf" srcId="{B25E06C3-8A6B-9143-82CE-7C102DEB9633}" destId="{128F20DE-4AAA-4E14-B325-3C9A840A757C}" srcOrd="0" destOrd="0" presId="urn:microsoft.com/office/officeart/2005/8/layout/hProcess4"/>
    <dgm:cxn modelId="{052B627F-1F31-4EBB-9F5C-F65362255DCB}" type="presOf" srcId="{6D0F843B-A850-435D-91A3-933F53C4A578}" destId="{7E41A1BF-9F5D-4951-8B62-BC2A995CC1CB}" srcOrd="1" destOrd="1" presId="urn:microsoft.com/office/officeart/2005/8/layout/hProcess4"/>
    <dgm:cxn modelId="{4F0DE34B-7642-4662-8E38-64C8C243D9CF}" type="presOf" srcId="{23218420-E844-4299-8B5D-06CD4D7677CC}" destId="{F90810A7-BCD8-45BE-B159-99ACBD383D4B}" srcOrd="0" destOrd="0" presId="urn:microsoft.com/office/officeart/2005/8/layout/hProcess4"/>
    <dgm:cxn modelId="{E8BAC7B6-A418-4197-9BB9-2EE428997018}" type="presOf" srcId="{AF70330E-CCED-4988-B6EE-CDC771C20151}" destId="{463A93FD-5D62-48EB-877D-E31EFC2B825A}" srcOrd="1" destOrd="2" presId="urn:microsoft.com/office/officeart/2005/8/layout/hProcess4"/>
    <dgm:cxn modelId="{59723193-C199-4C48-AE1C-C525BF53CBB3}" type="presOf" srcId="{52DCE26B-7F73-4CFD-8A48-4D3243B22BD2}" destId="{7E41A1BF-9F5D-4951-8B62-BC2A995CC1CB}" srcOrd="1" destOrd="4" presId="urn:microsoft.com/office/officeart/2005/8/layout/hProcess4"/>
    <dgm:cxn modelId="{41E1703F-FBFA-411A-B65E-5C5FF5D6FEC5}" srcId="{F64D49AF-86A7-4A17-BA2F-BC4F89B3242D}" destId="{DC46C7B5-2691-49DB-89DC-3098AB8F78AF}" srcOrd="0" destOrd="0" parTransId="{D11F6178-2A45-4B6A-9C88-E3B05955578A}" sibTransId="{DC67AD7E-B367-48FA-ADCE-02EC20E2EC76}"/>
    <dgm:cxn modelId="{0AB7347F-524C-40B9-BE08-957435A72E7C}" type="presOf" srcId="{E36ED422-12FA-429E-9024-7023463EEF4C}" destId="{579549E2-93E8-4EAD-BFFA-4912F77ED078}" srcOrd="1" destOrd="3" presId="urn:microsoft.com/office/officeart/2005/8/layout/hProcess4"/>
    <dgm:cxn modelId="{B3662278-2CCE-BD49-8767-C5902DB7700D}" type="presOf" srcId="{C18D0D53-307F-6744-8D11-079F32C6E7BC}" destId="{128F20DE-4AAA-4E14-B325-3C9A840A757C}" srcOrd="0" destOrd="1" presId="urn:microsoft.com/office/officeart/2005/8/layout/hProcess4"/>
    <dgm:cxn modelId="{2E3EFE61-56C0-46AB-9318-2E38BF7E2626}" type="presOf" srcId="{1B344C56-49F5-4E33-A3AC-3FCEE730C6AB}" destId="{463A93FD-5D62-48EB-877D-E31EFC2B825A}" srcOrd="1" destOrd="1" presId="urn:microsoft.com/office/officeart/2005/8/layout/hProcess4"/>
    <dgm:cxn modelId="{5DE99AB9-C97B-4B5E-87BD-9125C85E4DDB}" type="presOf" srcId="{FB366D6A-E2C7-40A1-9245-E204DCE8080C}" destId="{8BD11B41-FDC6-47B3-8981-2CC8B4A5E324}" srcOrd="0" destOrd="0" presId="urn:microsoft.com/office/officeart/2005/8/layout/hProcess4"/>
    <dgm:cxn modelId="{093C93E6-4202-4A23-A689-39E2A0D94ECE}" srcId="{B21BA99C-0BC4-428A-8A4F-6F7182E3C50C}" destId="{F64D49AF-86A7-4A17-BA2F-BC4F89B3242D}" srcOrd="1" destOrd="0" parTransId="{7236D8D1-4063-4028-BC22-56E4AF4D36B4}" sibTransId="{423BF307-6DE6-4525-A1B3-0CA078D72932}"/>
    <dgm:cxn modelId="{458880D9-3CCD-42BC-AE07-D471DBE86927}" srcId="{4495C7CC-2725-4864-B905-DC46F36D2E6D}" destId="{34C57706-1DF2-4CFA-994D-EB9450BA1EA7}" srcOrd="2" destOrd="0" parTransId="{4B9A1EB7-7C2B-48A4-BB56-B4D8E48986FC}" sibTransId="{FDFFB752-3E0A-4EAF-A478-BE0EFC57C2D9}"/>
    <dgm:cxn modelId="{9F69AE06-96D7-424C-9409-03C4F037CA79}" type="presOf" srcId="{5AF3D1D5-FD09-4298-964A-0246629F1615}" destId="{128F20DE-4AAA-4E14-B325-3C9A840A757C}" srcOrd="0" destOrd="5" presId="urn:microsoft.com/office/officeart/2005/8/layout/hProcess4"/>
    <dgm:cxn modelId="{35650C1A-F12F-434C-A6AE-875D7B69DBA3}" type="presOf" srcId="{F64D49AF-86A7-4A17-BA2F-BC4F89B3242D}" destId="{BAE077C2-DBF7-4850-8F7F-67BA04E3A621}" srcOrd="0" destOrd="0" presId="urn:microsoft.com/office/officeart/2005/8/layout/hProcess4"/>
    <dgm:cxn modelId="{7851000F-11D7-4ED0-A88F-97E8D1A198E4}" type="presOf" srcId="{DC46C7B5-2691-49DB-89DC-3098AB8F78AF}" destId="{463A93FD-5D62-48EB-877D-E31EFC2B825A}" srcOrd="1" destOrd="0" presId="urn:microsoft.com/office/officeart/2005/8/layout/hProcess4"/>
    <dgm:cxn modelId="{D162ACBD-2B0A-4C01-ABBC-34D6AEBFF80B}" type="presOf" srcId="{52DCE26B-7F73-4CFD-8A48-4D3243B22BD2}" destId="{8BD11B41-FDC6-47B3-8981-2CC8B4A5E324}" srcOrd="0" destOrd="4" presId="urn:microsoft.com/office/officeart/2005/8/layout/hProcess4"/>
    <dgm:cxn modelId="{99784FAE-B842-4459-8280-0D271E1F953B}" type="presOf" srcId="{9D73320D-4A8E-409A-81DC-65C9F22F3B8D}" destId="{EF1BB040-2849-4985-A13B-5B9491DAD3B0}" srcOrd="0" destOrd="3" presId="urn:microsoft.com/office/officeart/2005/8/layout/hProcess4"/>
    <dgm:cxn modelId="{178C7A35-9450-4130-80D2-4CFF8551019C}" type="presOf" srcId="{E36ED422-12FA-429E-9024-7023463EEF4C}" destId="{128F20DE-4AAA-4E14-B325-3C9A840A757C}" srcOrd="0" destOrd="3" presId="urn:microsoft.com/office/officeart/2005/8/layout/hProcess4"/>
    <dgm:cxn modelId="{11CC3C16-5C3B-4F4C-8D12-C2579F1365FE}" type="presOf" srcId="{DC46C7B5-2691-49DB-89DC-3098AB8F78AF}" destId="{EF1BB040-2849-4985-A13B-5B9491DAD3B0}" srcOrd="0" destOrd="0" presId="urn:microsoft.com/office/officeart/2005/8/layout/hProcess4"/>
    <dgm:cxn modelId="{F4BAFADC-0233-4B14-BB9B-3B88F550045B}" type="presOf" srcId="{34C57706-1DF2-4CFA-994D-EB9450BA1EA7}" destId="{7E41A1BF-9F5D-4951-8B62-BC2A995CC1CB}" srcOrd="1" destOrd="2" presId="urn:microsoft.com/office/officeart/2005/8/layout/hProcess4"/>
    <dgm:cxn modelId="{C59AD4C8-5D9C-45C5-AAAB-844B0F411D41}" type="presOf" srcId="{D7659F83-7ABF-4A09-B7A8-D98041B47971}" destId="{579549E2-93E8-4EAD-BFFA-4912F77ED078}" srcOrd="1" destOrd="4" presId="urn:microsoft.com/office/officeart/2005/8/layout/hProcess4"/>
    <dgm:cxn modelId="{3B4AC166-B87C-49D6-8040-984E1592A0D3}" srcId="{F64D49AF-86A7-4A17-BA2F-BC4F89B3242D}" destId="{AF70330E-CCED-4988-B6EE-CDC771C20151}" srcOrd="2" destOrd="0" parTransId="{C0A5DC11-4ECE-457B-8EC9-6C2BCE77C895}" sibTransId="{248888F2-C06A-44EB-8518-59812BC34991}"/>
    <dgm:cxn modelId="{F896BDC9-53EA-4D96-B2A3-35DA3033111C}" srcId="{23218420-E844-4299-8B5D-06CD4D7677CC}" destId="{E36ED422-12FA-429E-9024-7023463EEF4C}" srcOrd="3" destOrd="0" parTransId="{1E392AFE-02C5-4EE9-9276-354336552FCA}" sibTransId="{86B8A1F3-CFAD-4CAB-AD67-A18C7A2FE75F}"/>
    <dgm:cxn modelId="{0A23BB99-C167-A347-92E8-2DE2C85E187C}" type="presOf" srcId="{B25E06C3-8A6B-9143-82CE-7C102DEB9633}" destId="{579549E2-93E8-4EAD-BFFA-4912F77ED078}" srcOrd="1" destOrd="0" presId="urn:microsoft.com/office/officeart/2005/8/layout/hProcess4"/>
    <dgm:cxn modelId="{175673C4-CF04-4DE5-9FAC-1853760335D6}" type="presParOf" srcId="{F3C86D00-E171-42A3-A0A2-1300AE60F430}" destId="{932DCD20-65D5-4635-B26C-18A881D31B38}" srcOrd="0" destOrd="0" presId="urn:microsoft.com/office/officeart/2005/8/layout/hProcess4"/>
    <dgm:cxn modelId="{57FC7D81-17DC-421E-825F-9024F370DD66}" type="presParOf" srcId="{F3C86D00-E171-42A3-A0A2-1300AE60F430}" destId="{94B635E8-7D28-409C-8D9C-3628B41DCD09}" srcOrd="1" destOrd="0" presId="urn:microsoft.com/office/officeart/2005/8/layout/hProcess4"/>
    <dgm:cxn modelId="{1C857966-D95F-4A60-8544-D588F1A988DF}" type="presParOf" srcId="{F3C86D00-E171-42A3-A0A2-1300AE60F430}" destId="{75D4A181-5B5E-4DC7-863A-068C6397DF26}" srcOrd="2" destOrd="0" presId="urn:microsoft.com/office/officeart/2005/8/layout/hProcess4"/>
    <dgm:cxn modelId="{8094F099-36C4-4EA5-8976-60CE38AF9C8A}" type="presParOf" srcId="{75D4A181-5B5E-4DC7-863A-068C6397DF26}" destId="{3DEFD51A-F822-449A-923F-37D3B60B9E63}" srcOrd="0" destOrd="0" presId="urn:microsoft.com/office/officeart/2005/8/layout/hProcess4"/>
    <dgm:cxn modelId="{83BE12B3-06EE-4A15-8B17-8959779C4592}" type="presParOf" srcId="{3DEFD51A-F822-449A-923F-37D3B60B9E63}" destId="{C9D62574-9877-4F4D-89E3-100F24F67FC5}" srcOrd="0" destOrd="0" presId="urn:microsoft.com/office/officeart/2005/8/layout/hProcess4"/>
    <dgm:cxn modelId="{84DC6635-7F02-4F31-BE14-39F06855B230}" type="presParOf" srcId="{3DEFD51A-F822-449A-923F-37D3B60B9E63}" destId="{8BD11B41-FDC6-47B3-8981-2CC8B4A5E324}" srcOrd="1" destOrd="0" presId="urn:microsoft.com/office/officeart/2005/8/layout/hProcess4"/>
    <dgm:cxn modelId="{FDC9CA87-B8CE-4DC2-8599-8A82A8B64CD5}" type="presParOf" srcId="{3DEFD51A-F822-449A-923F-37D3B60B9E63}" destId="{7E41A1BF-9F5D-4951-8B62-BC2A995CC1CB}" srcOrd="2" destOrd="0" presId="urn:microsoft.com/office/officeart/2005/8/layout/hProcess4"/>
    <dgm:cxn modelId="{9618345D-DF90-46F3-9737-E545C2825808}" type="presParOf" srcId="{3DEFD51A-F822-449A-923F-37D3B60B9E63}" destId="{30D621B0-4319-4A85-933A-2ED7C8144BC6}" srcOrd="3" destOrd="0" presId="urn:microsoft.com/office/officeart/2005/8/layout/hProcess4"/>
    <dgm:cxn modelId="{4A8E5782-7104-4D8A-8129-A8EC1CE9E901}" type="presParOf" srcId="{3DEFD51A-F822-449A-923F-37D3B60B9E63}" destId="{96066A98-BB5D-483D-9FA6-FA739E2B3910}" srcOrd="4" destOrd="0" presId="urn:microsoft.com/office/officeart/2005/8/layout/hProcess4"/>
    <dgm:cxn modelId="{81161121-1F02-45D7-B2C2-64693BE877D5}" type="presParOf" srcId="{75D4A181-5B5E-4DC7-863A-068C6397DF26}" destId="{529D5613-439E-42A3-8B6E-247AB3A0A8E6}" srcOrd="1" destOrd="0" presId="urn:microsoft.com/office/officeart/2005/8/layout/hProcess4"/>
    <dgm:cxn modelId="{C8313B26-62E0-4B84-BA81-35CA5FF03D51}" type="presParOf" srcId="{75D4A181-5B5E-4DC7-863A-068C6397DF26}" destId="{F6F00126-7978-4A1D-881E-655D9131DAB9}" srcOrd="2" destOrd="0" presId="urn:microsoft.com/office/officeart/2005/8/layout/hProcess4"/>
    <dgm:cxn modelId="{C8B176E7-29C1-4014-906B-CF6362ACF174}" type="presParOf" srcId="{F6F00126-7978-4A1D-881E-655D9131DAB9}" destId="{3F67DBE7-D0B4-4AA6-8A24-759E02C0281A}" srcOrd="0" destOrd="0" presId="urn:microsoft.com/office/officeart/2005/8/layout/hProcess4"/>
    <dgm:cxn modelId="{8DC74CE3-8089-4059-8B35-7461C5B3D41F}" type="presParOf" srcId="{F6F00126-7978-4A1D-881E-655D9131DAB9}" destId="{EF1BB040-2849-4985-A13B-5B9491DAD3B0}" srcOrd="1" destOrd="0" presId="urn:microsoft.com/office/officeart/2005/8/layout/hProcess4"/>
    <dgm:cxn modelId="{2E1418F0-DD73-45F7-9692-A07F36EFF05D}" type="presParOf" srcId="{F6F00126-7978-4A1D-881E-655D9131DAB9}" destId="{463A93FD-5D62-48EB-877D-E31EFC2B825A}" srcOrd="2" destOrd="0" presId="urn:microsoft.com/office/officeart/2005/8/layout/hProcess4"/>
    <dgm:cxn modelId="{A850E9E2-8B9E-4C96-8505-CCECE1BAA27D}" type="presParOf" srcId="{F6F00126-7978-4A1D-881E-655D9131DAB9}" destId="{BAE077C2-DBF7-4850-8F7F-67BA04E3A621}" srcOrd="3" destOrd="0" presId="urn:microsoft.com/office/officeart/2005/8/layout/hProcess4"/>
    <dgm:cxn modelId="{5C6A5619-00CE-4E2E-A58F-CD4B06424F23}" type="presParOf" srcId="{F6F00126-7978-4A1D-881E-655D9131DAB9}" destId="{DE21C977-208B-4D06-827B-664B241745B4}" srcOrd="4" destOrd="0" presId="urn:microsoft.com/office/officeart/2005/8/layout/hProcess4"/>
    <dgm:cxn modelId="{6D11EAAC-F19A-4E0A-A58C-5B04980F466C}" type="presParOf" srcId="{75D4A181-5B5E-4DC7-863A-068C6397DF26}" destId="{887A44B9-90B4-401B-9D04-24D3EE1AF931}" srcOrd="3" destOrd="0" presId="urn:microsoft.com/office/officeart/2005/8/layout/hProcess4"/>
    <dgm:cxn modelId="{E97255B7-B257-47D0-9F14-D0CBBF5052D9}" type="presParOf" srcId="{75D4A181-5B5E-4DC7-863A-068C6397DF26}" destId="{569956D3-535C-476B-8108-06CDDF38388A}" srcOrd="4" destOrd="0" presId="urn:microsoft.com/office/officeart/2005/8/layout/hProcess4"/>
    <dgm:cxn modelId="{77D589AA-7C35-4986-809B-9713A0BAD440}" type="presParOf" srcId="{569956D3-535C-476B-8108-06CDDF38388A}" destId="{E64BAD21-0B15-4B7C-B92D-885C55AF7F8D}" srcOrd="0" destOrd="0" presId="urn:microsoft.com/office/officeart/2005/8/layout/hProcess4"/>
    <dgm:cxn modelId="{8D26EEEB-6C5B-4A49-9A37-945A5B338445}" type="presParOf" srcId="{569956D3-535C-476B-8108-06CDDF38388A}" destId="{128F20DE-4AAA-4E14-B325-3C9A840A757C}" srcOrd="1" destOrd="0" presId="urn:microsoft.com/office/officeart/2005/8/layout/hProcess4"/>
    <dgm:cxn modelId="{8739C042-EDF5-4186-AEF6-A379A2B793D0}" type="presParOf" srcId="{569956D3-535C-476B-8108-06CDDF38388A}" destId="{579549E2-93E8-4EAD-BFFA-4912F77ED078}" srcOrd="2" destOrd="0" presId="urn:microsoft.com/office/officeart/2005/8/layout/hProcess4"/>
    <dgm:cxn modelId="{69D2EAF7-A976-43CA-90C6-2C3327C92D7A}" type="presParOf" srcId="{569956D3-535C-476B-8108-06CDDF38388A}" destId="{F90810A7-BCD8-45BE-B159-99ACBD383D4B}" srcOrd="3" destOrd="0" presId="urn:microsoft.com/office/officeart/2005/8/layout/hProcess4"/>
    <dgm:cxn modelId="{3CE4EF82-169A-49B2-A086-2D4674BB3067}" type="presParOf" srcId="{569956D3-535C-476B-8108-06CDDF38388A}" destId="{E6C0AF92-C52D-4F3F-BEDA-309BEF60300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F2C17-2429-4944-A705-F1E9D08935DE}">
      <dsp:nvSpPr>
        <dsp:cNvPr id="0" name=""/>
        <dsp:cNvSpPr/>
      </dsp:nvSpPr>
      <dsp:spPr>
        <a:xfrm>
          <a:off x="4055643" y="4545314"/>
          <a:ext cx="1873792" cy="9834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kern="1200" dirty="0">
              <a:latin typeface="Arial"/>
              <a:cs typeface="Arial"/>
            </a:rPr>
            <a:t>AGROCALIDAD</a:t>
          </a:r>
        </a:p>
      </dsp:txBody>
      <dsp:txXfrm>
        <a:off x="4330053" y="4689333"/>
        <a:ext cx="1324972" cy="695386"/>
      </dsp:txXfrm>
    </dsp:sp>
    <dsp:sp modelId="{278B42CF-1ADF-47A2-A4DF-3E4CF2D3B58A}">
      <dsp:nvSpPr>
        <dsp:cNvPr id="0" name=""/>
        <dsp:cNvSpPr/>
      </dsp:nvSpPr>
      <dsp:spPr>
        <a:xfrm rot="13815441">
          <a:off x="3692060" y="3076086"/>
          <a:ext cx="1152735" cy="20287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B7EBAD-4EE9-4FF2-B6F4-63BDE052B89E}">
      <dsp:nvSpPr>
        <dsp:cNvPr id="0" name=""/>
        <dsp:cNvSpPr/>
      </dsp:nvSpPr>
      <dsp:spPr>
        <a:xfrm>
          <a:off x="0" y="124795"/>
          <a:ext cx="3853600" cy="24502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92241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u="sng" kern="1200" smtClean="0">
              <a:solidFill>
                <a:srgbClr val="C00000"/>
              </a:solidFill>
              <a:latin typeface="Arial"/>
              <a:cs typeface="Arial"/>
            </a:rPr>
            <a:t>PLAN NACIONAL DE DESARROLLO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b="1" u="sng" kern="1200" smtClean="0">
            <a:solidFill>
              <a:srgbClr val="C00000"/>
            </a:solidFill>
            <a:latin typeface="Arial"/>
            <a:cs typeface="Arial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u="sng" kern="1200" smtClean="0">
              <a:latin typeface="Arial"/>
              <a:cs typeface="Arial"/>
            </a:rPr>
            <a:t>EJE 2</a:t>
          </a:r>
          <a:r>
            <a:rPr lang="es-EC" sz="1200" kern="1200" smtClean="0">
              <a:latin typeface="Arial"/>
              <a:cs typeface="Arial"/>
            </a:rPr>
            <a:t>: Economía al Servicio de la Sociedad. </a:t>
          </a:r>
          <a:endParaRPr lang="x-none" sz="1200" kern="1200" smtClean="0">
            <a:latin typeface="Arial"/>
            <a:cs typeface="Arial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u="sng" kern="1200" smtClean="0">
              <a:latin typeface="Arial"/>
              <a:cs typeface="Arial"/>
            </a:rPr>
            <a:t>OBJETIVO 5</a:t>
          </a:r>
          <a:r>
            <a:rPr lang="es-EC" sz="1200" b="1" kern="1200" smtClean="0">
              <a:latin typeface="Arial"/>
              <a:cs typeface="Arial"/>
            </a:rPr>
            <a:t>:</a:t>
          </a:r>
          <a:r>
            <a:rPr lang="es-EC" sz="1200" kern="1200" smtClean="0">
              <a:latin typeface="Arial"/>
              <a:cs typeface="Arial"/>
            </a:rPr>
            <a:t> Impulsar la Productividad y competitividad para el crecimiento sostenible de manera redistributiva y solidaria</a:t>
          </a:r>
          <a:endParaRPr lang="x-none" sz="1200" kern="1200" smtClean="0">
            <a:latin typeface="Arial"/>
            <a:cs typeface="Arial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u="sng" kern="1200" smtClean="0">
              <a:latin typeface="Arial"/>
              <a:cs typeface="Arial"/>
            </a:rPr>
            <a:t>POLÍTICAS</a:t>
          </a:r>
          <a:endParaRPr lang="x-none" sz="1200" kern="1200" smtClean="0">
            <a:latin typeface="Arial"/>
            <a:cs typeface="Arial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0" kern="1200" smtClean="0">
              <a:latin typeface="Arial"/>
              <a:cs typeface="Arial"/>
            </a:rPr>
            <a:t>5.2 Promover la productividad, competitividad y calidad de los productos nacionales….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0" kern="1200" smtClean="0">
              <a:latin typeface="Arial"/>
              <a:cs typeface="Arial"/>
            </a:rPr>
            <a:t>5.9 Fortalecer y fomentar la asociatividad, los circuitos alternativos de comercialización….</a:t>
          </a:r>
          <a:endParaRPr lang="es-EC" sz="1200" b="0" kern="1200" dirty="0">
            <a:solidFill>
              <a:sysClr val="windowText" lastClr="000000"/>
            </a:solidFill>
            <a:latin typeface="Arial"/>
            <a:cs typeface="Arial"/>
          </a:endParaRPr>
        </a:p>
      </dsp:txBody>
      <dsp:txXfrm>
        <a:off x="71765" y="196560"/>
        <a:ext cx="3710070" cy="2306708"/>
      </dsp:txXfrm>
    </dsp:sp>
    <dsp:sp modelId="{B3FDDA4F-C945-4DC0-AAD1-6B2458C8D521}">
      <dsp:nvSpPr>
        <dsp:cNvPr id="0" name=""/>
        <dsp:cNvSpPr/>
      </dsp:nvSpPr>
      <dsp:spPr>
        <a:xfrm rot="16243890">
          <a:off x="4111026" y="2929108"/>
          <a:ext cx="1795057" cy="256236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938104-A048-4D97-AC9B-2D60FB2CBAD6}">
      <dsp:nvSpPr>
        <dsp:cNvPr id="0" name=""/>
        <dsp:cNvSpPr/>
      </dsp:nvSpPr>
      <dsp:spPr>
        <a:xfrm>
          <a:off x="4164283" y="359980"/>
          <a:ext cx="1687005" cy="157697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latin typeface="Arial"/>
              <a:cs typeface="Arial"/>
            </a:rPr>
            <a:t>FACULTADES</a:t>
          </a:r>
          <a:endParaRPr lang="es-EC" sz="1800" b="1" kern="1200" dirty="0">
            <a:latin typeface="Arial"/>
            <a:cs typeface="Arial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>
              <a:latin typeface="Arial"/>
              <a:cs typeface="Arial"/>
            </a:rPr>
            <a:t>Control,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>
              <a:latin typeface="Arial"/>
              <a:cs typeface="Arial"/>
            </a:rPr>
            <a:t>Vigilacia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>
              <a:latin typeface="Arial"/>
              <a:cs typeface="Arial"/>
            </a:rPr>
            <a:t>Certificación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>
              <a:latin typeface="Arial"/>
              <a:cs typeface="Arial"/>
            </a:rPr>
            <a:t>Regulacíón</a:t>
          </a:r>
          <a:endParaRPr lang="es-EC" sz="1600" kern="1200" dirty="0">
            <a:latin typeface="Arial"/>
            <a:cs typeface="Arial"/>
          </a:endParaRPr>
        </a:p>
      </dsp:txBody>
      <dsp:txXfrm>
        <a:off x="4210471" y="406168"/>
        <a:ext cx="1594629" cy="1484598"/>
      </dsp:txXfrm>
    </dsp:sp>
    <dsp:sp modelId="{F046BFE8-E4CB-4973-BBA5-D5F58F5A1DC9}">
      <dsp:nvSpPr>
        <dsp:cNvPr id="0" name=""/>
        <dsp:cNvSpPr/>
      </dsp:nvSpPr>
      <dsp:spPr>
        <a:xfrm rot="13175081">
          <a:off x="3869756" y="4084112"/>
          <a:ext cx="736415" cy="239926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099A01-5703-4FC8-9C43-D93F50DDB336}">
      <dsp:nvSpPr>
        <dsp:cNvPr id="0" name=""/>
        <dsp:cNvSpPr/>
      </dsp:nvSpPr>
      <dsp:spPr>
        <a:xfrm>
          <a:off x="60387" y="2857820"/>
          <a:ext cx="3796707" cy="266599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u="sng" kern="1200" smtClean="0">
              <a:solidFill>
                <a:schemeClr val="accent1"/>
              </a:solidFill>
              <a:latin typeface="Arial"/>
              <a:cs typeface="Arial"/>
            </a:rPr>
            <a:t>POLÍTICA PÚBLICA  AGROPECUARIA 2030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00" b="1" u="sng" kern="1200" smtClean="0">
            <a:solidFill>
              <a:schemeClr val="accent1"/>
            </a:solidFill>
            <a:latin typeface="Arial"/>
            <a:cs typeface="Arial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smtClean="0">
              <a:latin typeface="Arial"/>
              <a:cs typeface="Arial"/>
            </a:rPr>
            <a:t>1.- Fomento de la productividad y la calidad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smtClean="0">
              <a:latin typeface="Arial"/>
              <a:cs typeface="Arial"/>
            </a:rPr>
            <a:t>2.- Orientación y desarrollo de mercados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smtClean="0">
              <a:latin typeface="Arial"/>
              <a:cs typeface="Arial"/>
            </a:rPr>
            <a:t>3.- Acceso a servicios e infraestructura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smtClean="0">
              <a:latin typeface="Arial"/>
              <a:cs typeface="Arial"/>
            </a:rPr>
            <a:t>4.- Fortalecimiento de la asociatividad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smtClean="0">
              <a:latin typeface="Arial"/>
              <a:cs typeface="Arial"/>
            </a:rPr>
            <a:t>5.- Sostenibilidad ambiental y adaptación al</a:t>
          </a:r>
        </a:p>
        <a:p>
          <a:pPr lvl="0" algn="l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smtClean="0">
              <a:latin typeface="Arial"/>
              <a:cs typeface="Arial"/>
            </a:rPr>
            <a:t>     cambio climático</a:t>
          </a:r>
        </a:p>
        <a:p>
          <a:pPr lvl="0" algn="l" defTabSz="6223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smtClean="0">
              <a:latin typeface="Arial"/>
              <a:cs typeface="Arial"/>
            </a:rPr>
            <a:t>6.- Modernización e innovación institucional y</a:t>
          </a:r>
        </a:p>
        <a:p>
          <a:pPr lvl="0" algn="l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smtClean="0">
              <a:latin typeface="Arial"/>
              <a:cs typeface="Arial"/>
            </a:rPr>
            <a:t>     legal</a:t>
          </a:r>
          <a:endParaRPr lang="es-EC" sz="1300" kern="1200" dirty="0">
            <a:latin typeface="Arial"/>
            <a:cs typeface="Arial"/>
          </a:endParaRPr>
        </a:p>
      </dsp:txBody>
      <dsp:txXfrm>
        <a:off x="138471" y="2935904"/>
        <a:ext cx="3640539" cy="2509830"/>
      </dsp:txXfrm>
    </dsp:sp>
    <dsp:sp modelId="{B3036440-AFA8-43B8-9CBE-87B1558E7D1E}">
      <dsp:nvSpPr>
        <dsp:cNvPr id="0" name=""/>
        <dsp:cNvSpPr/>
      </dsp:nvSpPr>
      <dsp:spPr>
        <a:xfrm rot="18557671">
          <a:off x="5317695" y="4117233"/>
          <a:ext cx="888817" cy="19380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011A8-4A41-4678-AB37-994D83587AC6}">
      <dsp:nvSpPr>
        <dsp:cNvPr id="0" name=""/>
        <dsp:cNvSpPr/>
      </dsp:nvSpPr>
      <dsp:spPr>
        <a:xfrm>
          <a:off x="6149745" y="2993981"/>
          <a:ext cx="5678588" cy="25779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u="sng" kern="1200" smtClean="0">
              <a:solidFill>
                <a:schemeClr val="accent2"/>
              </a:solidFill>
              <a:latin typeface="Arial"/>
              <a:cs typeface="Arial"/>
            </a:rPr>
            <a:t>PLAN ESTRATÉGICO INSTITUCIONAL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b="1" u="sng" kern="1200" dirty="0">
            <a:solidFill>
              <a:schemeClr val="accent2"/>
            </a:solidFill>
            <a:latin typeface="Arial"/>
            <a:cs typeface="Arial"/>
          </a:endParaRPr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300" kern="1200" dirty="0">
              <a:latin typeface="Arial"/>
              <a:cs typeface="Arial"/>
            </a:rPr>
            <a:t>Incrementar la garantía de la inocuidad de los productos agropecuarios para consumo interno y exportación</a:t>
          </a:r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300" kern="1200" dirty="0">
              <a:latin typeface="Arial"/>
              <a:cs typeface="Arial"/>
            </a:rPr>
            <a:t>Incrementar la garantía de la calidad, seguridad y eficacia de los insumos agropecuarios de producción local e importados</a:t>
          </a:r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300" kern="1200" dirty="0">
              <a:latin typeface="Arial"/>
              <a:cs typeface="Arial"/>
            </a:rPr>
            <a:t>Incrementar la calidad Fito y zoosanitaria de los productos agropecuarios para el consumo interno y exportación</a:t>
          </a:r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300" kern="1200" dirty="0">
              <a:latin typeface="Arial"/>
              <a:cs typeface="Arial"/>
            </a:rPr>
            <a:t>Incrementar el usos eficiente del presupuesto</a:t>
          </a:r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300" kern="1200" dirty="0">
              <a:latin typeface="Arial"/>
              <a:cs typeface="Arial"/>
            </a:rPr>
            <a:t>Incrementar la eficiencia institucional</a:t>
          </a:r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300" kern="1200" dirty="0">
              <a:latin typeface="Arial"/>
              <a:cs typeface="Arial"/>
            </a:rPr>
            <a:t>Incrementar el Desarrollo del Talento Humano</a:t>
          </a:r>
        </a:p>
      </dsp:txBody>
      <dsp:txXfrm>
        <a:off x="6225250" y="3069486"/>
        <a:ext cx="5527578" cy="2426912"/>
      </dsp:txXfrm>
    </dsp:sp>
    <dsp:sp modelId="{6CC68CC1-CC5C-4A02-92F3-753925868217}">
      <dsp:nvSpPr>
        <dsp:cNvPr id="0" name=""/>
        <dsp:cNvSpPr/>
      </dsp:nvSpPr>
      <dsp:spPr>
        <a:xfrm rot="18052521">
          <a:off x="5087481" y="3169463"/>
          <a:ext cx="1177155" cy="19405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82EC5-2AB9-4DEE-8855-BA0072B61D81}">
      <dsp:nvSpPr>
        <dsp:cNvPr id="0" name=""/>
        <dsp:cNvSpPr/>
      </dsp:nvSpPr>
      <dsp:spPr>
        <a:xfrm>
          <a:off x="6154908" y="103395"/>
          <a:ext cx="5582028" cy="27246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592F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u="sng" kern="1200" smtClean="0">
              <a:solidFill>
                <a:srgbClr val="7030A0"/>
              </a:solidFill>
              <a:latin typeface="Arial"/>
              <a:cs typeface="Arial"/>
            </a:rPr>
            <a:t>COMPETENCIAS / ATRIBUCIONES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EC" sz="1400" b="1" u="sng" kern="1200" smtClean="0">
            <a:solidFill>
              <a:srgbClr val="7030A0"/>
            </a:solidFill>
            <a:latin typeface="Arial"/>
            <a:cs typeface="Arial"/>
          </a:endParaRP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0" kern="1200" smtClean="0">
              <a:latin typeface="Arial"/>
              <a:cs typeface="Arial"/>
            </a:rPr>
            <a:t>1. Planificar, coordinar y ejecutar las acciones tendientes al mantenimiento</a:t>
          </a:r>
        </a:p>
        <a:p>
          <a:pPr lvl="0" algn="just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s-EC" sz="1200" b="0" kern="1200" smtClean="0">
              <a:latin typeface="Arial"/>
              <a:cs typeface="Arial"/>
            </a:rPr>
            <a:t>    de la sanidad agropecuaria e inocuidad de alimentos.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smtClean="0">
              <a:latin typeface="Arial"/>
              <a:cs typeface="Arial"/>
            </a:rPr>
            <a:t>2. Emitir la certificación sanitaria y fitosanitaria dentro.</a:t>
          </a:r>
          <a:endParaRPr lang="x-none" sz="1200" kern="1200" smtClean="0">
            <a:latin typeface="Arial"/>
            <a:cs typeface="Arial"/>
          </a:endParaRP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smtClean="0">
              <a:latin typeface="Arial"/>
              <a:cs typeface="Arial"/>
            </a:rPr>
            <a:t>3. Supervisar las actividades de certificación sanitaria.</a:t>
          </a:r>
          <a:endParaRPr lang="x-none" sz="1200" kern="1200" smtClean="0">
            <a:latin typeface="Arial"/>
            <a:cs typeface="Arial"/>
          </a:endParaRP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smtClean="0">
              <a:latin typeface="Arial"/>
              <a:cs typeface="Arial"/>
            </a:rPr>
            <a:t>4. Coordinar acciones con instituciones públicas y privadas en vigilancia y</a:t>
          </a:r>
        </a:p>
        <a:p>
          <a:pPr lvl="0" algn="just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smtClean="0">
              <a:latin typeface="Arial"/>
              <a:cs typeface="Arial"/>
            </a:rPr>
            <a:t>    control sanitario y fitosanitario.</a:t>
          </a:r>
          <a:endParaRPr lang="x-none" sz="1200" kern="1200" smtClean="0">
            <a:latin typeface="Arial"/>
            <a:cs typeface="Arial"/>
          </a:endParaRP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smtClean="0">
              <a:latin typeface="Arial"/>
              <a:cs typeface="Arial"/>
            </a:rPr>
            <a:t>5. Proponer normativa técnica sobre sanidad animal, sanidad vegetal, e</a:t>
          </a:r>
        </a:p>
        <a:p>
          <a:pPr lvl="0" algn="just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smtClean="0">
              <a:latin typeface="Arial"/>
              <a:cs typeface="Arial"/>
            </a:rPr>
            <a:t>    inocuidad de los alimentos.</a:t>
          </a:r>
          <a:endParaRPr lang="x-none" sz="1200" kern="1200" smtClean="0">
            <a:latin typeface="Arial"/>
            <a:cs typeface="Arial"/>
          </a:endParaRP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smtClean="0">
              <a:latin typeface="Arial"/>
              <a:cs typeface="Arial"/>
            </a:rPr>
            <a:t>6. Proponer planes, programas y proyectos que incentiven la sanidad</a:t>
          </a:r>
        </a:p>
        <a:p>
          <a:pPr lvl="0" algn="just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smtClean="0">
              <a:latin typeface="Arial"/>
              <a:cs typeface="Arial"/>
            </a:rPr>
            <a:t>    agropecuaria e inocuidad de los alimentos.</a:t>
          </a:r>
          <a:endParaRPr lang="es-EC" sz="1200" kern="1200" dirty="0">
            <a:latin typeface="Arial"/>
            <a:cs typeface="Arial"/>
          </a:endParaRPr>
        </a:p>
      </dsp:txBody>
      <dsp:txXfrm>
        <a:off x="6234709" y="183196"/>
        <a:ext cx="5422426" cy="2565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CD428-3779-4C95-BFA9-1F5602CC3866}">
      <dsp:nvSpPr>
        <dsp:cNvPr id="0" name=""/>
        <dsp:cNvSpPr/>
      </dsp:nvSpPr>
      <dsp:spPr>
        <a:xfrm>
          <a:off x="-4825160" y="-739499"/>
          <a:ext cx="5747018" cy="5747018"/>
        </a:xfrm>
        <a:prstGeom prst="blockArc">
          <a:avLst>
            <a:gd name="adj1" fmla="val 18900000"/>
            <a:gd name="adj2" fmla="val 2700000"/>
            <a:gd name="adj3" fmla="val 37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1D7D0E-36CA-4A94-AD9A-4AC8A5673610}">
      <dsp:nvSpPr>
        <dsp:cNvPr id="0" name=""/>
        <dsp:cNvSpPr/>
      </dsp:nvSpPr>
      <dsp:spPr>
        <a:xfrm>
          <a:off x="344065" y="224753"/>
          <a:ext cx="10990584" cy="449337"/>
        </a:xfrm>
        <a:prstGeom prst="rect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6661" tIns="45720" rIns="45720" bIns="4572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AutoNum type="arabicPeriod"/>
          </a:pPr>
          <a:r>
            <a:rPr lang="es-ES" sz="1800" b="0" kern="1200"/>
            <a:t>Se reapertura ferias de comercialización de animales, mercados de comercialización de productos agrícolas. </a:t>
          </a:r>
          <a:endParaRPr lang="x-none" sz="1800" b="0" kern="1200" dirty="0"/>
        </a:p>
      </dsp:txBody>
      <dsp:txXfrm>
        <a:off x="344065" y="224753"/>
        <a:ext cx="10990584" cy="449337"/>
      </dsp:txXfrm>
    </dsp:sp>
    <dsp:sp modelId="{DF2656E8-AC0C-4A78-B3A7-6F431FB917B3}">
      <dsp:nvSpPr>
        <dsp:cNvPr id="0" name=""/>
        <dsp:cNvSpPr/>
      </dsp:nvSpPr>
      <dsp:spPr>
        <a:xfrm>
          <a:off x="63229" y="168586"/>
          <a:ext cx="561671" cy="561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E61E79-1365-4B9C-8536-C0CA1025440F}">
      <dsp:nvSpPr>
        <dsp:cNvPr id="0" name=""/>
        <dsp:cNvSpPr/>
      </dsp:nvSpPr>
      <dsp:spPr>
        <a:xfrm>
          <a:off x="713675" y="898674"/>
          <a:ext cx="10620974" cy="449337"/>
        </a:xfrm>
        <a:prstGeom prst="rect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66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AutoNum type="arabicPeriod"/>
          </a:pPr>
          <a:r>
            <a:rPr lang="es-ES" sz="1800" kern="1200" dirty="0"/>
            <a:t>Desinfección de vehículos, en ferias en Pastaza durante la cuarentena en apoyo al COE provincial.</a:t>
          </a:r>
          <a:endParaRPr lang="x-none" sz="1800" kern="1200" dirty="0"/>
        </a:p>
      </dsp:txBody>
      <dsp:txXfrm>
        <a:off x="713675" y="898674"/>
        <a:ext cx="10620974" cy="449337"/>
      </dsp:txXfrm>
    </dsp:sp>
    <dsp:sp modelId="{69CAB6CF-5E90-479A-B2E1-0A6047AB661A}">
      <dsp:nvSpPr>
        <dsp:cNvPr id="0" name=""/>
        <dsp:cNvSpPr/>
      </dsp:nvSpPr>
      <dsp:spPr>
        <a:xfrm>
          <a:off x="432840" y="842507"/>
          <a:ext cx="561671" cy="561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042F69-00B0-433C-9566-E7A0023239F4}">
      <dsp:nvSpPr>
        <dsp:cNvPr id="0" name=""/>
        <dsp:cNvSpPr/>
      </dsp:nvSpPr>
      <dsp:spPr>
        <a:xfrm>
          <a:off x="882689" y="1572594"/>
          <a:ext cx="10451960" cy="449337"/>
        </a:xfrm>
        <a:prstGeom prst="rect">
          <a:avLst/>
        </a:prstGeom>
        <a:solidFill>
          <a:schemeClr val="accent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66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AutoNum type="arabicPeriod"/>
          </a:pPr>
          <a:r>
            <a:rPr lang="es-ES" sz="1800" kern="1200" dirty="0"/>
            <a:t>Corredor logístico con productores para la recolección y envió de productos agropecuarios a la Costa.</a:t>
          </a:r>
          <a:endParaRPr lang="x-none" sz="1800" kern="1200" dirty="0"/>
        </a:p>
      </dsp:txBody>
      <dsp:txXfrm>
        <a:off x="882689" y="1572594"/>
        <a:ext cx="10451960" cy="449337"/>
      </dsp:txXfrm>
    </dsp:sp>
    <dsp:sp modelId="{1F8AC23F-3473-40D6-AD75-DFCEC5A97840}">
      <dsp:nvSpPr>
        <dsp:cNvPr id="0" name=""/>
        <dsp:cNvSpPr/>
      </dsp:nvSpPr>
      <dsp:spPr>
        <a:xfrm>
          <a:off x="601853" y="1516427"/>
          <a:ext cx="561671" cy="561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0D7D9B-82F9-452E-9C19-D31E8BB238F0}">
      <dsp:nvSpPr>
        <dsp:cNvPr id="0" name=""/>
        <dsp:cNvSpPr/>
      </dsp:nvSpPr>
      <dsp:spPr>
        <a:xfrm>
          <a:off x="882689" y="2246088"/>
          <a:ext cx="10451960" cy="449337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66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AutoNum type="arabicPeriod"/>
          </a:pPr>
          <a:r>
            <a:rPr lang="es-ES" sz="1800" kern="1200" dirty="0"/>
            <a:t>Actividades de control, vigilancia y certificación de la agencia continuaron con normalidad.</a:t>
          </a:r>
          <a:endParaRPr lang="x-none" sz="1800" kern="1200" dirty="0"/>
        </a:p>
      </dsp:txBody>
      <dsp:txXfrm>
        <a:off x="882689" y="2246088"/>
        <a:ext cx="10451960" cy="449337"/>
      </dsp:txXfrm>
    </dsp:sp>
    <dsp:sp modelId="{101666CB-80E7-420F-BB40-31AC48161A49}">
      <dsp:nvSpPr>
        <dsp:cNvPr id="0" name=""/>
        <dsp:cNvSpPr/>
      </dsp:nvSpPr>
      <dsp:spPr>
        <a:xfrm>
          <a:off x="601853" y="2189921"/>
          <a:ext cx="561671" cy="561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04DF9F-C22E-4949-8ED2-9BC6809F9DAE}">
      <dsp:nvSpPr>
        <dsp:cNvPr id="0" name=""/>
        <dsp:cNvSpPr/>
      </dsp:nvSpPr>
      <dsp:spPr>
        <a:xfrm>
          <a:off x="713675" y="2920008"/>
          <a:ext cx="10620974" cy="449337"/>
        </a:xfrm>
        <a:prstGeom prst="rect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66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AutoNum type="arabicPeriod"/>
          </a:pPr>
          <a:r>
            <a:rPr lang="es-ES" sz="1800" kern="1200" dirty="0"/>
            <a:t>Inspecciones, registro y certificación para exportación agrícolas y pecuarias se mantuvieron.</a:t>
          </a:r>
          <a:endParaRPr lang="x-none" sz="1800" kern="1200" dirty="0"/>
        </a:p>
      </dsp:txBody>
      <dsp:txXfrm>
        <a:off x="713675" y="2920008"/>
        <a:ext cx="10620974" cy="449337"/>
      </dsp:txXfrm>
    </dsp:sp>
    <dsp:sp modelId="{B3A8BD18-82A3-4BA4-ADC1-D9A84FD61903}">
      <dsp:nvSpPr>
        <dsp:cNvPr id="0" name=""/>
        <dsp:cNvSpPr/>
      </dsp:nvSpPr>
      <dsp:spPr>
        <a:xfrm>
          <a:off x="432840" y="2863841"/>
          <a:ext cx="561671" cy="561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968BDA-447B-47A8-A0F6-33A83CB841F7}">
      <dsp:nvSpPr>
        <dsp:cNvPr id="0" name=""/>
        <dsp:cNvSpPr/>
      </dsp:nvSpPr>
      <dsp:spPr>
        <a:xfrm>
          <a:off x="344065" y="3593928"/>
          <a:ext cx="10990584" cy="449337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66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AutoNum type="arabicPeriod"/>
          </a:pPr>
          <a:r>
            <a:rPr lang="es-ES" sz="1800" kern="1200" dirty="0"/>
            <a:t>Ejecución de proyectos de vacunación de AFTOSA y Peste Porcina Clásica (PPC).</a:t>
          </a:r>
          <a:endParaRPr lang="x-none" sz="1800" kern="1200" dirty="0"/>
        </a:p>
      </dsp:txBody>
      <dsp:txXfrm>
        <a:off x="344065" y="3593928"/>
        <a:ext cx="10990584" cy="449337"/>
      </dsp:txXfrm>
    </dsp:sp>
    <dsp:sp modelId="{1A0CD4AD-0657-47AD-82E6-88273025BA80}">
      <dsp:nvSpPr>
        <dsp:cNvPr id="0" name=""/>
        <dsp:cNvSpPr/>
      </dsp:nvSpPr>
      <dsp:spPr>
        <a:xfrm>
          <a:off x="63229" y="3537761"/>
          <a:ext cx="561671" cy="561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11B41-FDC6-47B3-8981-2CC8B4A5E324}">
      <dsp:nvSpPr>
        <dsp:cNvPr id="0" name=""/>
        <dsp:cNvSpPr/>
      </dsp:nvSpPr>
      <dsp:spPr>
        <a:xfrm>
          <a:off x="125337" y="711867"/>
          <a:ext cx="3428917" cy="36916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x-none" sz="1800" kern="1200" dirty="0">
            <a:latin typeface="Arial"/>
            <a:cs typeface="Arial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x-none" sz="1800" kern="1200" dirty="0">
            <a:latin typeface="Arial"/>
            <a:cs typeface="Arial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kern="1200" dirty="0">
              <a:latin typeface="Arial"/>
              <a:cs typeface="Arial"/>
            </a:rPr>
            <a:t>Enfermedad viral muy contagiosa, considerada una enfermedad transfronteriza.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kern="1200" dirty="0">
              <a:latin typeface="Arial"/>
              <a:cs typeface="Arial"/>
            </a:rPr>
            <a:t>Alto impacto económico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kern="1200" dirty="0">
              <a:latin typeface="Arial"/>
              <a:cs typeface="Arial"/>
            </a:rPr>
            <a:t>En ecuador es un país declarado libre de PPA </a:t>
          </a:r>
        </a:p>
      </dsp:txBody>
      <dsp:txXfrm>
        <a:off x="210292" y="796822"/>
        <a:ext cx="3259007" cy="2730666"/>
      </dsp:txXfrm>
    </dsp:sp>
    <dsp:sp modelId="{529D5613-439E-42A3-8B6E-247AB3A0A8E6}">
      <dsp:nvSpPr>
        <dsp:cNvPr id="0" name=""/>
        <dsp:cNvSpPr/>
      </dsp:nvSpPr>
      <dsp:spPr>
        <a:xfrm rot="19718287">
          <a:off x="698256" y="-231924"/>
          <a:ext cx="5161751" cy="5161751"/>
        </a:xfrm>
        <a:prstGeom prst="leftCircularArrow">
          <a:avLst>
            <a:gd name="adj1" fmla="val 1855"/>
            <a:gd name="adj2" fmla="val 221445"/>
            <a:gd name="adj3" fmla="val 4563964"/>
            <a:gd name="adj4" fmla="val 11591497"/>
            <a:gd name="adj5" fmla="val 2164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621B0-4319-4A85-933A-2ED7C8144BC6}">
      <dsp:nvSpPr>
        <dsp:cNvPr id="0" name=""/>
        <dsp:cNvSpPr/>
      </dsp:nvSpPr>
      <dsp:spPr>
        <a:xfrm>
          <a:off x="868264" y="504209"/>
          <a:ext cx="2010174" cy="48090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000" kern="1200" dirty="0">
              <a:latin typeface="Arial"/>
              <a:cs typeface="Arial"/>
            </a:rPr>
            <a:t>Generalidades </a:t>
          </a:r>
        </a:p>
      </dsp:txBody>
      <dsp:txXfrm>
        <a:off x="882349" y="518294"/>
        <a:ext cx="1982004" cy="452736"/>
      </dsp:txXfrm>
    </dsp:sp>
    <dsp:sp modelId="{EF1BB040-2849-4985-A13B-5B9491DAD3B0}">
      <dsp:nvSpPr>
        <dsp:cNvPr id="0" name=""/>
        <dsp:cNvSpPr/>
      </dsp:nvSpPr>
      <dsp:spPr>
        <a:xfrm>
          <a:off x="3810063" y="714282"/>
          <a:ext cx="3430229" cy="3703226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kern="1200" dirty="0">
              <a:latin typeface="Arial"/>
              <a:cs typeface="Arial"/>
            </a:rPr>
            <a:t>Se realiza vigilancia pasiva permanente.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kern="1200" dirty="0">
              <a:latin typeface="Arial"/>
              <a:cs typeface="Arial"/>
            </a:rPr>
            <a:t>Inspecciones zoosanitarias en puntos fronterizos.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kern="1200" dirty="0" err="1">
              <a:latin typeface="Arial"/>
              <a:cs typeface="Arial"/>
            </a:rPr>
            <a:t>Educomunicación</a:t>
          </a:r>
          <a:r>
            <a:rPr lang="x-none" sz="1800" kern="1200" dirty="0">
              <a:latin typeface="Arial"/>
              <a:cs typeface="Arial"/>
            </a:rPr>
            <a:t> con productores y viajeros.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kern="1200" dirty="0">
              <a:latin typeface="Arial"/>
              <a:cs typeface="Arial"/>
            </a:rPr>
            <a:t>Control zoosanitario en centros de concentración de </a:t>
          </a:r>
          <a:r>
            <a:rPr lang="x-none" sz="1800" kern="1200" dirty="0" smtClean="0">
              <a:latin typeface="Arial"/>
              <a:cs typeface="Arial"/>
            </a:rPr>
            <a:t>animales.</a:t>
          </a:r>
          <a:endParaRPr lang="x-none" sz="1800" kern="1200" dirty="0">
            <a:latin typeface="Arial"/>
            <a:cs typeface="Arial"/>
          </a:endParaRPr>
        </a:p>
      </dsp:txBody>
      <dsp:txXfrm>
        <a:off x="3895285" y="1593053"/>
        <a:ext cx="3259785" cy="2739233"/>
      </dsp:txXfrm>
    </dsp:sp>
    <dsp:sp modelId="{887A44B9-90B4-401B-9D04-24D3EE1AF931}">
      <dsp:nvSpPr>
        <dsp:cNvPr id="0" name=""/>
        <dsp:cNvSpPr/>
      </dsp:nvSpPr>
      <dsp:spPr>
        <a:xfrm rot="21315374">
          <a:off x="5291298" y="-557958"/>
          <a:ext cx="4212960" cy="4212960"/>
        </a:xfrm>
        <a:prstGeom prst="circularArrow">
          <a:avLst>
            <a:gd name="adj1" fmla="val 2272"/>
            <a:gd name="adj2" fmla="val 273924"/>
            <a:gd name="adj3" fmla="val 20262569"/>
            <a:gd name="adj4" fmla="val 13287514"/>
            <a:gd name="adj5" fmla="val 2651"/>
          </a:avLst>
        </a:prstGeom>
        <a:solidFill>
          <a:srgbClr val="FFFF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E077C2-DBF7-4850-8F7F-67BA04E3A621}">
      <dsp:nvSpPr>
        <dsp:cNvPr id="0" name=""/>
        <dsp:cNvSpPr/>
      </dsp:nvSpPr>
      <dsp:spPr>
        <a:xfrm>
          <a:off x="4584615" y="474713"/>
          <a:ext cx="2010174" cy="537607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000" kern="1200" dirty="0">
              <a:latin typeface="Arial"/>
              <a:cs typeface="Arial"/>
            </a:rPr>
            <a:t>Acciones  </a:t>
          </a:r>
        </a:p>
      </dsp:txBody>
      <dsp:txXfrm>
        <a:off x="4600361" y="490459"/>
        <a:ext cx="1978682" cy="506115"/>
      </dsp:txXfrm>
    </dsp:sp>
    <dsp:sp modelId="{128F20DE-4AAA-4E14-B325-3C9A840A757C}">
      <dsp:nvSpPr>
        <dsp:cNvPr id="0" name=""/>
        <dsp:cNvSpPr/>
      </dsp:nvSpPr>
      <dsp:spPr>
        <a:xfrm>
          <a:off x="7504310" y="694007"/>
          <a:ext cx="3465507" cy="3684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x-none" sz="1800" kern="1200" dirty="0">
            <a:latin typeface="Arial"/>
            <a:cs typeface="Arial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x-none" sz="1800" kern="1200" dirty="0">
            <a:latin typeface="Arial"/>
            <a:cs typeface="Arial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kern="1200" dirty="0" smtClean="0">
              <a:latin typeface="Arial"/>
              <a:cs typeface="Arial"/>
            </a:rPr>
            <a:t>Es una enfermedad de declaración obligatoria </a:t>
          </a:r>
          <a:endParaRPr lang="x-none" sz="1800" kern="1200" dirty="0">
            <a:latin typeface="Arial"/>
            <a:cs typeface="Arial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kern="1200" dirty="0">
              <a:latin typeface="Arial"/>
              <a:cs typeface="Arial"/>
            </a:rPr>
            <a:t>Capacitación permanente.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800" kern="1200" dirty="0">
              <a:latin typeface="Arial"/>
              <a:cs typeface="Arial"/>
            </a:rPr>
            <a:t>Mejorar las medidas de bioseguridad en granja.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x-none" sz="2100" kern="1200" dirty="0">
            <a:latin typeface="Arial"/>
            <a:cs typeface="Arial"/>
          </a:endParaRPr>
        </a:p>
      </dsp:txBody>
      <dsp:txXfrm>
        <a:off x="7589101" y="778798"/>
        <a:ext cx="3295925" cy="2725381"/>
      </dsp:txXfrm>
    </dsp:sp>
    <dsp:sp modelId="{F90810A7-BCD8-45BE-B159-99ACBD383D4B}">
      <dsp:nvSpPr>
        <dsp:cNvPr id="0" name=""/>
        <dsp:cNvSpPr/>
      </dsp:nvSpPr>
      <dsp:spPr>
        <a:xfrm>
          <a:off x="8167714" y="485480"/>
          <a:ext cx="2010174" cy="799379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000" kern="1200" dirty="0">
              <a:latin typeface="Arial"/>
              <a:cs typeface="Arial"/>
            </a:rPr>
            <a:t>Actividades con la colectividad </a:t>
          </a:r>
        </a:p>
      </dsp:txBody>
      <dsp:txXfrm>
        <a:off x="8191127" y="508893"/>
        <a:ext cx="1963348" cy="752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svg"/><Relationship Id="rId1" Type="http://schemas.openxmlformats.org/officeDocument/2006/relationships/image" Target="../media/image4.png"/><Relationship Id="rId2" Type="http://schemas.openxmlformats.org/officeDocument/2006/relationships/image" Target="../media/image6.sv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0.14355</cdr:y>
    </cdr:from>
    <cdr:to>
      <cdr:x>0.27966</cdr:x>
      <cdr:y>0.56391</cdr:y>
    </cdr:to>
    <cdr:pic>
      <cdr:nvPicPr>
        <cdr:cNvPr id="2" name="Gráfico 17" descr="Veterinaria con relleno sólido">
          <a:extLst xmlns:a="http://schemas.openxmlformats.org/drawingml/2006/main">
            <a:ext uri="{FF2B5EF4-FFF2-40B4-BE49-F238E27FC236}">
              <a16:creationId xmlns:a16="http://schemas.microsoft.com/office/drawing/2014/main" xmlns="" id="{72247D19-6240-4656-9949-7FADB989443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xmlns="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382047"/>
          <a:ext cx="1118790" cy="111879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0.68823</cdr:x>
      <cdr:y>0.07964</cdr:y>
    </cdr:from>
    <cdr:to>
      <cdr:x>0.9679</cdr:x>
      <cdr:y>0.5</cdr:y>
    </cdr:to>
    <cdr:pic>
      <cdr:nvPicPr>
        <cdr:cNvPr id="3" name="Gráfico 15" descr="Veterinario con relleno sólido">
          <a:extLst xmlns:a="http://schemas.openxmlformats.org/drawingml/2006/main">
            <a:ext uri="{FF2B5EF4-FFF2-40B4-BE49-F238E27FC236}">
              <a16:creationId xmlns:a16="http://schemas.microsoft.com/office/drawing/2014/main" xmlns="" id="{2D947C4E-1488-46EE-9033-A84396C8A05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xmlns="" r:embed="rId4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2753284" y="211952"/>
          <a:ext cx="1118790" cy="1118790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0.01979</cdr:x>
      <cdr:y>0.02903</cdr:y>
    </cdr:from>
    <cdr:to>
      <cdr:x>0.38904</cdr:x>
      <cdr:y>0.2263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xmlns="" id="{2A91E9DE-58DC-4AF8-A0C1-60874A7564C6}"/>
            </a:ext>
          </a:extLst>
        </cdr:cNvPr>
        <cdr:cNvSpPr txBox="1"/>
      </cdr:nvSpPr>
      <cdr:spPr>
        <a:xfrm xmlns:a="http://schemas.openxmlformats.org/drawingml/2006/main">
          <a:off x="98773" y="92820"/>
          <a:ext cx="1843409" cy="630823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x-none" sz="1200" dirty="0"/>
            <a:t>Resultado  2019: 606.377</a:t>
          </a:r>
        </a:p>
        <a:p xmlns:a="http://schemas.openxmlformats.org/drawingml/2006/main">
          <a:r>
            <a:rPr lang="x-none" sz="1200" dirty="0"/>
            <a:t> Resultado 2020: 624.929</a:t>
          </a:r>
        </a:p>
        <a:p xmlns:a="http://schemas.openxmlformats.org/drawingml/2006/main">
          <a:r>
            <a:rPr lang="x-none" sz="1200" dirty="0"/>
            <a:t>INCREMETO : 3</a:t>
          </a:r>
          <a:r>
            <a:rPr lang="x-none" sz="1200" dirty="0" smtClean="0"/>
            <a:t>%</a:t>
          </a:r>
          <a:endParaRPr lang="x-none" sz="12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0.7041</cdr:x>
      <cdr:y>0.7283</cdr:y>
    </cdr:from>
    <cdr:to>
      <cdr:x>0.82013</cdr:x>
      <cdr:y>0.81407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xmlns="" id="{E8E3F1C3-BF81-4458-88A1-97CAA30802F6}"/>
            </a:ext>
          </a:extLst>
        </cdr:cNvPr>
        <cdr:cNvSpPr txBox="1"/>
      </cdr:nvSpPr>
      <cdr:spPr>
        <a:xfrm xmlns:a="http://schemas.openxmlformats.org/drawingml/2006/main">
          <a:off x="4791010" y="2269668"/>
          <a:ext cx="789584" cy="2672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/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x-none" sz="1400" b="1" dirty="0">
              <a:latin typeface="Arial"/>
              <a:cs typeface="Arial"/>
            </a:rPr>
            <a:t>36.920</a:t>
          </a:r>
        </a:p>
      </cdr:txBody>
    </cdr:sp>
  </cdr:relSizeAnchor>
  <cdr:relSizeAnchor xmlns:cdr="http://schemas.openxmlformats.org/drawingml/2006/chartDrawing">
    <cdr:from>
      <cdr:x>0.83667</cdr:x>
      <cdr:y>0.72734</cdr:y>
    </cdr:from>
    <cdr:to>
      <cdr:x>0.95038</cdr:x>
      <cdr:y>0.81407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xmlns="" id="{58F42218-88FC-40B6-B548-CE10ED61E492}"/>
            </a:ext>
          </a:extLst>
        </cdr:cNvPr>
        <cdr:cNvSpPr txBox="1"/>
      </cdr:nvSpPr>
      <cdr:spPr>
        <a:xfrm xmlns:a="http://schemas.openxmlformats.org/drawingml/2006/main">
          <a:off x="5693135" y="2266669"/>
          <a:ext cx="773723" cy="270285"/>
        </a:xfrm>
        <a:prstGeom xmlns:a="http://schemas.openxmlformats.org/drawingml/2006/main" prst="rect">
          <a:avLst/>
        </a:prstGeom>
        <a:solidFill xmlns:a="http://schemas.openxmlformats.org/drawingml/2006/main">
          <a:srgbClr val="A5A5A5"/>
        </a:solidFill>
        <a:ln xmlns:a="http://schemas.openxmlformats.org/drawingml/2006/main">
          <a:noFill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x-none" sz="1400" b="1" dirty="0">
              <a:latin typeface="Arial"/>
              <a:cs typeface="Arial"/>
            </a:rPr>
            <a:t>42.428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0.17995</cdr:x>
      <cdr:y>0.4772</cdr:y>
    </cdr:from>
    <cdr:to>
      <cdr:x>0.40654</cdr:x>
      <cdr:y>0.57463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xmlns="" id="{3D8B8752-A06F-40B7-9B82-2A558F87483C}"/>
            </a:ext>
          </a:extLst>
        </cdr:cNvPr>
        <cdr:cNvSpPr txBox="1"/>
      </cdr:nvSpPr>
      <cdr:spPr>
        <a:xfrm xmlns:a="http://schemas.openxmlformats.org/drawingml/2006/main">
          <a:off x="568078" y="1314128"/>
          <a:ext cx="715333" cy="268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x-none" sz="1800" b="1" dirty="0">
              <a:latin typeface="Arial"/>
              <a:cs typeface="Arial"/>
            </a:rPr>
            <a:t>859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DD5AF-3BFE-4B73-995A-7C29363282FC}" type="datetimeFigureOut">
              <a:rPr lang="x-none" smtClean="0"/>
              <a:t>4/23/21</a:t>
            </a:fld>
            <a:endParaRPr lang="x-non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x-non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AEF9A-DD2F-4261-A5BD-A343D748B02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5307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13B7BBD-BBD4-F345-9901-DF75701FF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84BC771-5512-EA4B-8B8E-79516B88B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43B8061-E832-EB47-9796-8C4B5ADAD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CA27C32-6209-774F-B8EA-08BB79F1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2E65B22-C1B7-DA47-B5A2-024CBA1AB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180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343D41-1B93-ED44-A1E1-1F89BA58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B56A8E8-2B96-EC47-873B-9506F8B58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D02188E-51A1-5540-99D1-F1C09FD3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09FDDAC-854D-7545-B316-69679837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6301E2E-D667-C042-93D5-C84A5A945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685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335B54F-1852-DB4F-BFC6-60E5405C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030F559-1603-5F46-9FCA-818728F08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4C1E6CC-A53F-7642-8919-28F72C82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A7FB9F7-E95E-D24F-9E12-794AC9979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5907A05-7082-0541-B574-4E0CC888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319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91C4EB3-42F5-4F43-B7A6-5F533348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750FF39-7B7C-EA44-BFE3-2E811075BC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B6791CA-6A0C-2F42-8D22-C536AE8DE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5B6117CF-34B8-F943-B785-60A6D48B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45BC32D-4FD8-1544-9D53-B2931305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227816A-DA8E-9E4D-99C5-E65594C6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094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4F34A75-C8CE-9D46-BD9C-835775F86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082EAE9-C844-3740-8296-B657A1608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0F832DC-1357-8A49-AD25-CE8EB4C62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9E05AD12-F8C8-6746-8E22-2B0AEDF80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37E3D10-63A8-EC4C-9696-D6A735F4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068EC106-418D-B147-98E2-5189FF0F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C4E93D4-CE0E-674C-8A0C-BD8FC075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2395DA7-849E-D547-B47D-07A55B79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088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B027C3-DB66-E94B-9B2C-E9187D8A0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DA9D506-27B5-9647-A437-ADBEE2ED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0259454-52B9-824A-87B3-8231A6C8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4B96F3A-8ECE-404A-84F1-B941E119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800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B642E4D4-81AE-304C-A873-394C3E31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44333F4E-FC2D-7841-893A-35EB9D4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D03F015-8656-E44E-9A92-D258B4B45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276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51B872-582C-3C47-9CA5-563E83DC8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E2E3645-E523-7A44-A5C6-D41A1F4F1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498DB8B-59B3-A14F-B410-460946F0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D4C6DDC-2EBE-014D-99CC-B7B27130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6F1BC98-0935-5846-B9C6-D173EE04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CA7C06E-D26A-E14B-8B04-B03944DB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1310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472EC18-01EC-5F4C-AD3F-911BDB20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146C803-8F82-0E46-A969-86D10BA63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452EBBA-3974-F840-A7A9-81BDB6F36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9CAC42E-F815-C449-9DA0-196F6F50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E68D1AE-7CDC-B94D-B80C-FCEF968F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48F5FB9-9162-C940-A2CB-698F4802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562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2A89AC-A7CE-AB41-9168-4C93436C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8215891-0483-4A45-BA0B-4CC666F31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023DCDF-607F-964D-AB83-16086EDA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2EB6268-ABC7-7648-B654-B39CC2EA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47F8B34-893E-1C4D-AE74-AA7F6076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597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201F153-9F5C-1F4F-B4EE-FDBBC54B6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04D76E4-93E8-4644-8715-CA21DF718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A19477B-8E7C-604E-BC0D-DD204465B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23508B3-4AA7-0C4F-A6E5-493513115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C646713-53AA-174B-8092-4E92E008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223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8445419-0159-C64B-91AD-217EB9EA3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C8D0AFC-0556-5141-B79A-7463A71B3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F0B76AC-B070-9B4F-B005-2BF43B088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6ACF9-2C16-924F-9B71-7F779FB4733E}" type="datetimeFigureOut">
              <a:rPr lang="es-EC" smtClean="0"/>
              <a:t>4/23/21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6DBD15F-15AE-2849-82EB-76E3A7139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1E9EF71-84CC-5043-ACEB-1B154C650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83A1C-74F2-1843-88E5-AB4EC5F55B0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137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4" Type="http://schemas.openxmlformats.org/officeDocument/2006/relationships/chart" Target="../charts/chart7.xml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4" Type="http://schemas.openxmlformats.org/officeDocument/2006/relationships/chart" Target="../charts/chart12.xml"/><Relationship Id="rId5" Type="http://schemas.openxmlformats.org/officeDocument/2006/relationships/image" Target="../media/image18.png"/><Relationship Id="rId6" Type="http://schemas.openxmlformats.org/officeDocument/2006/relationships/image" Target="../media/image19.jpeg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4" Type="http://schemas.openxmlformats.org/officeDocument/2006/relationships/chart" Target="../charts/chart17.xml"/><Relationship Id="rId5" Type="http://schemas.openxmlformats.org/officeDocument/2006/relationships/chart" Target="../charts/chart18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6">
            <a:extLst>
              <a:ext uri="{FF2B5EF4-FFF2-40B4-BE49-F238E27FC236}">
                <a16:creationId xmlns="" xmlns:a16="http://schemas.microsoft.com/office/drawing/2014/main" id="{7E8A7EEA-40D6-174B-B5BD-8D56DDB7A317}"/>
              </a:ext>
            </a:extLst>
          </p:cNvPr>
          <p:cNvSpPr txBox="1"/>
          <p:nvPr/>
        </p:nvSpPr>
        <p:spPr>
          <a:xfrm>
            <a:off x="500314" y="4331049"/>
            <a:ext cx="63515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altLang="es-EC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DIRECCIÓN </a:t>
            </a:r>
            <a:r>
              <a:rPr lang="es-EC" altLang="es-EC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DISTRITAL Y ARTICULACIÓN TERRITORIAL ZONA </a:t>
            </a:r>
            <a:r>
              <a:rPr lang="es-EC" altLang="es-EC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 (TUNGURAHUA </a:t>
            </a:r>
            <a:r>
              <a:rPr lang="es-EC" altLang="es-EC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– </a:t>
            </a:r>
            <a:r>
              <a:rPr lang="es-EC" altLang="es-EC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COTOPAXI </a:t>
            </a:r>
            <a:r>
              <a:rPr lang="es-EC" altLang="es-EC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– </a:t>
            </a:r>
            <a:r>
              <a:rPr lang="es-EC" altLang="es-EC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CHIMBORAZO </a:t>
            </a:r>
            <a:r>
              <a:rPr lang="mr-IN" altLang="es-EC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s-EC" altLang="es-EC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PASTAZA)</a:t>
            </a:r>
            <a:endParaRPr lang="es-EC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0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xmlns:mc="http://schemas.openxmlformats.org/markup-compatibility/2006" xmlns="" id="{9477385B-D03D-4C2A-AB16-122FAC1686B7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87" y="992489"/>
            <a:ext cx="6730881" cy="550038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4821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DISTRIBUCION ZONAL 3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9625FF4F-368E-4618-A776-FBED91B6AB30}"/>
              </a:ext>
            </a:extLst>
          </p:cNvPr>
          <p:cNvSpPr/>
          <p:nvPr/>
        </p:nvSpPr>
        <p:spPr>
          <a:xfrm>
            <a:off x="7364034" y="1781248"/>
            <a:ext cx="3663686" cy="8925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C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TOTAL DE </a:t>
            </a:r>
            <a:r>
              <a:rPr lang="es-EC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USUARIOS</a:t>
            </a:r>
          </a:p>
          <a:p>
            <a:pPr algn="ctr"/>
            <a:r>
              <a:rPr lang="es-EC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84 925</a:t>
            </a:r>
            <a:r>
              <a:rPr lang="es-E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s-EC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0" name="Gráfico 26" descr="Mujer">
            <a:extLst>
              <a:ext uri="{FF2B5EF4-FFF2-40B4-BE49-F238E27FC236}">
                <a16:creationId xmlns:a16="http://schemas.microsoft.com/office/drawing/2014/main" xmlns="" id="{CDA13FFD-B275-479A-B9DA-4CD027FB1021}"/>
              </a:ext>
            </a:extLst>
          </p:cNvPr>
          <p:cNvGrpSpPr/>
          <p:nvPr/>
        </p:nvGrpSpPr>
        <p:grpSpPr>
          <a:xfrm>
            <a:off x="7443400" y="2854462"/>
            <a:ext cx="1418042" cy="1282150"/>
            <a:chOff x="9084364" y="3515136"/>
            <a:chExt cx="1265583" cy="1282149"/>
          </a:xfrm>
        </p:grpSpPr>
        <p:sp>
          <p:nvSpPr>
            <p:cNvPr id="11" name="Forma libre: forma 3">
              <a:extLst>
                <a:ext uri="{FF2B5EF4-FFF2-40B4-BE49-F238E27FC236}">
                  <a16:creationId xmlns:a16="http://schemas.microsoft.com/office/drawing/2014/main" xmlns="" id="{E599E5CB-1B67-49F0-B996-09EBA68CB3C0}"/>
                </a:ext>
              </a:extLst>
            </p:cNvPr>
            <p:cNvSpPr/>
            <p:nvPr/>
          </p:nvSpPr>
          <p:spPr>
            <a:xfrm>
              <a:off x="9603121" y="3545186"/>
              <a:ext cx="224114" cy="227047"/>
            </a:xfrm>
            <a:custGeom>
              <a:avLst/>
              <a:gdLst/>
              <a:ahLst/>
              <a:cxnLst/>
              <a:rect l="0" t="0" r="0" b="0"/>
              <a:pathLst>
                <a:path w="224113" h="227047">
                  <a:moveTo>
                    <a:pt x="220818" y="116863"/>
                  </a:moveTo>
                  <a:cubicBezTo>
                    <a:pt x="220818" y="175872"/>
                    <a:pt x="173599" y="223708"/>
                    <a:pt x="115353" y="223708"/>
                  </a:cubicBezTo>
                  <a:cubicBezTo>
                    <a:pt x="57106" y="223708"/>
                    <a:pt x="9887" y="175872"/>
                    <a:pt x="9887" y="116863"/>
                  </a:cubicBezTo>
                  <a:cubicBezTo>
                    <a:pt x="9887" y="57853"/>
                    <a:pt x="57106" y="10017"/>
                    <a:pt x="115353" y="10017"/>
                  </a:cubicBezTo>
                  <a:cubicBezTo>
                    <a:pt x="173599" y="10017"/>
                    <a:pt x="220818" y="57853"/>
                    <a:pt x="220818" y="116863"/>
                  </a:cubicBezTo>
                  <a:close/>
                </a:path>
              </a:pathLst>
            </a:custGeom>
            <a:solidFill>
              <a:srgbClr val="FFC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2" name="Forma libre: forma 4">
              <a:extLst>
                <a:ext uri="{FF2B5EF4-FFF2-40B4-BE49-F238E27FC236}">
                  <a16:creationId xmlns:a16="http://schemas.microsoft.com/office/drawing/2014/main" xmlns="" id="{0F92E736-8701-4C15-908F-261867AC7997}"/>
                </a:ext>
              </a:extLst>
            </p:cNvPr>
            <p:cNvSpPr/>
            <p:nvPr/>
          </p:nvSpPr>
          <p:spPr>
            <a:xfrm>
              <a:off x="9416528" y="3785589"/>
              <a:ext cx="593242" cy="974967"/>
            </a:xfrm>
            <a:custGeom>
              <a:avLst/>
              <a:gdLst/>
              <a:ahLst/>
              <a:cxnLst/>
              <a:rect l="0" t="0" r="0" b="0"/>
              <a:pathLst>
                <a:path w="593242" h="974967">
                  <a:moveTo>
                    <a:pt x="589339" y="421373"/>
                  </a:moveTo>
                  <a:lnTo>
                    <a:pt x="494420" y="90151"/>
                  </a:lnTo>
                  <a:cubicBezTo>
                    <a:pt x="491783" y="76795"/>
                    <a:pt x="483874" y="66111"/>
                    <a:pt x="473327" y="60769"/>
                  </a:cubicBezTo>
                  <a:cubicBezTo>
                    <a:pt x="441688" y="39399"/>
                    <a:pt x="404775" y="26044"/>
                    <a:pt x="362589" y="15359"/>
                  </a:cubicBezTo>
                  <a:cubicBezTo>
                    <a:pt x="341495" y="12688"/>
                    <a:pt x="323039" y="10017"/>
                    <a:pt x="301946" y="10017"/>
                  </a:cubicBezTo>
                  <a:cubicBezTo>
                    <a:pt x="280853" y="10017"/>
                    <a:pt x="262397" y="12688"/>
                    <a:pt x="241304" y="15359"/>
                  </a:cubicBezTo>
                  <a:cubicBezTo>
                    <a:pt x="199117" y="23373"/>
                    <a:pt x="162205" y="39399"/>
                    <a:pt x="130565" y="60769"/>
                  </a:cubicBezTo>
                  <a:cubicBezTo>
                    <a:pt x="120018" y="68782"/>
                    <a:pt x="112109" y="76795"/>
                    <a:pt x="109472" y="90151"/>
                  </a:cubicBezTo>
                  <a:lnTo>
                    <a:pt x="11917" y="421373"/>
                  </a:lnTo>
                  <a:cubicBezTo>
                    <a:pt x="4007" y="450756"/>
                    <a:pt x="19827" y="480138"/>
                    <a:pt x="48829" y="488152"/>
                  </a:cubicBezTo>
                  <a:cubicBezTo>
                    <a:pt x="54103" y="490823"/>
                    <a:pt x="59376" y="490823"/>
                    <a:pt x="64649" y="490823"/>
                  </a:cubicBezTo>
                  <a:cubicBezTo>
                    <a:pt x="88379" y="490823"/>
                    <a:pt x="109472" y="474796"/>
                    <a:pt x="114745" y="453427"/>
                  </a:cubicBezTo>
                  <a:lnTo>
                    <a:pt x="196481" y="172957"/>
                  </a:lnTo>
                  <a:lnTo>
                    <a:pt x="196481" y="266447"/>
                  </a:lnTo>
                  <a:lnTo>
                    <a:pt x="98925" y="597668"/>
                  </a:lnTo>
                  <a:lnTo>
                    <a:pt x="170114" y="597668"/>
                  </a:lnTo>
                  <a:lnTo>
                    <a:pt x="170114" y="971629"/>
                  </a:lnTo>
                  <a:lnTo>
                    <a:pt x="275580" y="971629"/>
                  </a:lnTo>
                  <a:lnTo>
                    <a:pt x="275580" y="597668"/>
                  </a:lnTo>
                  <a:lnTo>
                    <a:pt x="328312" y="597668"/>
                  </a:lnTo>
                  <a:lnTo>
                    <a:pt x="328312" y="971629"/>
                  </a:lnTo>
                  <a:lnTo>
                    <a:pt x="433778" y="971629"/>
                  </a:lnTo>
                  <a:lnTo>
                    <a:pt x="433778" y="597668"/>
                  </a:lnTo>
                  <a:lnTo>
                    <a:pt x="504967" y="597668"/>
                  </a:lnTo>
                  <a:lnTo>
                    <a:pt x="407411" y="266447"/>
                  </a:lnTo>
                  <a:lnTo>
                    <a:pt x="407411" y="172957"/>
                  </a:lnTo>
                  <a:lnTo>
                    <a:pt x="489147" y="453427"/>
                  </a:lnTo>
                  <a:cubicBezTo>
                    <a:pt x="497057" y="477467"/>
                    <a:pt x="518150" y="490823"/>
                    <a:pt x="539243" y="490823"/>
                  </a:cubicBezTo>
                  <a:cubicBezTo>
                    <a:pt x="544516" y="490823"/>
                    <a:pt x="549789" y="490823"/>
                    <a:pt x="555063" y="488152"/>
                  </a:cubicBezTo>
                  <a:cubicBezTo>
                    <a:pt x="581429" y="480138"/>
                    <a:pt x="597249" y="450756"/>
                    <a:pt x="589339" y="421373"/>
                  </a:cubicBezTo>
                  <a:close/>
                </a:path>
              </a:pathLst>
            </a:custGeom>
            <a:solidFill>
              <a:srgbClr val="FFC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</p:grpSp>
      <p:grpSp>
        <p:nvGrpSpPr>
          <p:cNvPr id="13" name="Gráfico 24" descr="Hombre">
            <a:extLst>
              <a:ext uri="{FF2B5EF4-FFF2-40B4-BE49-F238E27FC236}">
                <a16:creationId xmlns:a16="http://schemas.microsoft.com/office/drawing/2014/main" xmlns="" id="{DEE23C24-0961-4295-8E4A-923B033A50D6}"/>
              </a:ext>
            </a:extLst>
          </p:cNvPr>
          <p:cNvGrpSpPr/>
          <p:nvPr/>
        </p:nvGrpSpPr>
        <p:grpSpPr>
          <a:xfrm>
            <a:off x="9521066" y="2884512"/>
            <a:ext cx="1371728" cy="1234288"/>
            <a:chOff x="8912087" y="1898372"/>
            <a:chExt cx="1212573" cy="1096619"/>
          </a:xfrm>
        </p:grpSpPr>
        <p:sp>
          <p:nvSpPr>
            <p:cNvPr id="14" name="Forma libre: forma 6">
              <a:extLst>
                <a:ext uri="{FF2B5EF4-FFF2-40B4-BE49-F238E27FC236}">
                  <a16:creationId xmlns:a16="http://schemas.microsoft.com/office/drawing/2014/main" xmlns="" id="{CA4635F7-2688-4877-982F-3C8E43143E44}"/>
                </a:ext>
              </a:extLst>
            </p:cNvPr>
            <p:cNvSpPr/>
            <p:nvPr/>
          </p:nvSpPr>
          <p:spPr>
            <a:xfrm>
              <a:off x="9407853" y="1924074"/>
              <a:ext cx="214726" cy="194193"/>
            </a:xfrm>
            <a:custGeom>
              <a:avLst/>
              <a:gdLst/>
              <a:ahLst/>
              <a:cxnLst/>
              <a:rect l="0" t="0" r="0" b="0"/>
              <a:pathLst>
                <a:path w="214726" h="194192">
                  <a:moveTo>
                    <a:pt x="211569" y="99952"/>
                  </a:moveTo>
                  <a:cubicBezTo>
                    <a:pt x="211569" y="150423"/>
                    <a:pt x="166328" y="191337"/>
                    <a:pt x="110521" y="191337"/>
                  </a:cubicBezTo>
                  <a:cubicBezTo>
                    <a:pt x="54714" y="191337"/>
                    <a:pt x="9473" y="150423"/>
                    <a:pt x="9473" y="99952"/>
                  </a:cubicBezTo>
                  <a:cubicBezTo>
                    <a:pt x="9473" y="49482"/>
                    <a:pt x="54714" y="8567"/>
                    <a:pt x="110521" y="8567"/>
                  </a:cubicBezTo>
                  <a:cubicBezTo>
                    <a:pt x="166328" y="8567"/>
                    <a:pt x="211569" y="49482"/>
                    <a:pt x="211569" y="99952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5" name="Forma libre: forma 7">
              <a:extLst>
                <a:ext uri="{FF2B5EF4-FFF2-40B4-BE49-F238E27FC236}">
                  <a16:creationId xmlns:a16="http://schemas.microsoft.com/office/drawing/2014/main" xmlns="" id="{C5BB1CAD-AE58-4F95-AD09-7C07066626C9}"/>
                </a:ext>
              </a:extLst>
            </p:cNvPr>
            <p:cNvSpPr/>
            <p:nvPr/>
          </p:nvSpPr>
          <p:spPr>
            <a:xfrm>
              <a:off x="9231019" y="2129690"/>
              <a:ext cx="568394" cy="833887"/>
            </a:xfrm>
            <a:custGeom>
              <a:avLst/>
              <a:gdLst/>
              <a:ahLst/>
              <a:cxnLst/>
              <a:rect l="0" t="0" r="0" b="0"/>
              <a:pathLst>
                <a:path w="568393" h="833887">
                  <a:moveTo>
                    <a:pt x="562710" y="364969"/>
                  </a:moveTo>
                  <a:lnTo>
                    <a:pt x="491976" y="93098"/>
                  </a:lnTo>
                  <a:cubicBezTo>
                    <a:pt x="489450" y="83960"/>
                    <a:pt x="484398" y="74821"/>
                    <a:pt x="476819" y="67968"/>
                  </a:cubicBezTo>
                  <a:cubicBezTo>
                    <a:pt x="446505" y="45121"/>
                    <a:pt x="411138" y="29129"/>
                    <a:pt x="370719" y="17706"/>
                  </a:cubicBezTo>
                  <a:cubicBezTo>
                    <a:pt x="342931" y="13137"/>
                    <a:pt x="315143" y="8567"/>
                    <a:pt x="287355" y="8567"/>
                  </a:cubicBezTo>
                  <a:cubicBezTo>
                    <a:pt x="259566" y="8567"/>
                    <a:pt x="231778" y="13137"/>
                    <a:pt x="203990" y="19990"/>
                  </a:cubicBezTo>
                  <a:cubicBezTo>
                    <a:pt x="163571" y="29129"/>
                    <a:pt x="128204" y="47406"/>
                    <a:pt x="97890" y="70252"/>
                  </a:cubicBezTo>
                  <a:cubicBezTo>
                    <a:pt x="90311" y="77106"/>
                    <a:pt x="85259" y="86245"/>
                    <a:pt x="82733" y="95383"/>
                  </a:cubicBezTo>
                  <a:lnTo>
                    <a:pt x="11999" y="367253"/>
                  </a:lnTo>
                  <a:cubicBezTo>
                    <a:pt x="11999" y="369538"/>
                    <a:pt x="9473" y="374107"/>
                    <a:pt x="9473" y="378676"/>
                  </a:cubicBezTo>
                  <a:cubicBezTo>
                    <a:pt x="9473" y="403807"/>
                    <a:pt x="32209" y="424369"/>
                    <a:pt x="59997" y="424369"/>
                  </a:cubicBezTo>
                  <a:cubicBezTo>
                    <a:pt x="82733" y="424369"/>
                    <a:pt x="102942" y="408376"/>
                    <a:pt x="107995" y="390099"/>
                  </a:cubicBezTo>
                  <a:lnTo>
                    <a:pt x="161045" y="191337"/>
                  </a:lnTo>
                  <a:lnTo>
                    <a:pt x="161045" y="831032"/>
                  </a:lnTo>
                  <a:lnTo>
                    <a:pt x="262093" y="831032"/>
                  </a:lnTo>
                  <a:lnTo>
                    <a:pt x="262093" y="419799"/>
                  </a:lnTo>
                  <a:lnTo>
                    <a:pt x="312616" y="419799"/>
                  </a:lnTo>
                  <a:lnTo>
                    <a:pt x="312616" y="831032"/>
                  </a:lnTo>
                  <a:lnTo>
                    <a:pt x="413664" y="831032"/>
                  </a:lnTo>
                  <a:lnTo>
                    <a:pt x="413664" y="189053"/>
                  </a:lnTo>
                  <a:lnTo>
                    <a:pt x="466714" y="387815"/>
                  </a:lnTo>
                  <a:cubicBezTo>
                    <a:pt x="471767" y="406092"/>
                    <a:pt x="491976" y="422084"/>
                    <a:pt x="514712" y="422084"/>
                  </a:cubicBezTo>
                  <a:cubicBezTo>
                    <a:pt x="542500" y="422084"/>
                    <a:pt x="565236" y="401523"/>
                    <a:pt x="565236" y="376392"/>
                  </a:cubicBezTo>
                  <a:cubicBezTo>
                    <a:pt x="565236" y="371822"/>
                    <a:pt x="562710" y="367253"/>
                    <a:pt x="562710" y="364969"/>
                  </a:cubicBezTo>
                  <a:close/>
                </a:path>
              </a:pathLst>
            </a:custGeom>
            <a:solidFill>
              <a:srgbClr val="5B9BD5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C0CD7A0A-F307-4CB3-BEEE-190F3F90FFD1}"/>
              </a:ext>
            </a:extLst>
          </p:cNvPr>
          <p:cNvSpPr txBox="1"/>
          <p:nvPr/>
        </p:nvSpPr>
        <p:spPr>
          <a:xfrm>
            <a:off x="7364034" y="4347111"/>
            <a:ext cx="1576775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44 479</a:t>
            </a:r>
            <a:endParaRPr lang="es-EC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s-EC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MUJERES</a:t>
            </a:r>
            <a:endParaRPr 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A1E119C5-C566-463C-9EFF-B9FCFE3EB31D}"/>
              </a:ext>
            </a:extLst>
          </p:cNvPr>
          <p:cNvSpPr txBox="1"/>
          <p:nvPr/>
        </p:nvSpPr>
        <p:spPr>
          <a:xfrm>
            <a:off x="9386141" y="4347111"/>
            <a:ext cx="1641578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40 444</a:t>
            </a:r>
            <a:endParaRPr lang="es-EC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s-EC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HOMBRES</a:t>
            </a:r>
            <a:endParaRPr 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175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6" name="Marcador de contenido 26">
            <a:extLst>
              <a:ext uri="{FF2B5EF4-FFF2-40B4-BE49-F238E27FC236}">
                <a16:creationId xmlns:a16="http://schemas.microsoft.com/office/drawing/2014/main" xmlns="" id="{203B4005-8B73-4D20-94CC-37F5F61C58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7535090"/>
              </p:ext>
            </p:extLst>
          </p:nvPr>
        </p:nvGraphicFramePr>
        <p:xfrm>
          <a:off x="532358" y="1037121"/>
          <a:ext cx="4000500" cy="2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7" name="Gráfico 46">
            <a:extLst>
              <a:ext uri="{FF2B5EF4-FFF2-40B4-BE49-F238E27FC236}">
                <a16:creationId xmlns:a16="http://schemas.microsoft.com/office/drawing/2014/main" xmlns="" id="{A3AEC33A-29C9-4435-9E50-EFE0BD1B0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8946580"/>
              </p:ext>
            </p:extLst>
          </p:nvPr>
        </p:nvGraphicFramePr>
        <p:xfrm>
          <a:off x="6247754" y="1529854"/>
          <a:ext cx="4530391" cy="2504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7" name="CuadroTexto 96">
            <a:extLst>
              <a:ext uri="{FF2B5EF4-FFF2-40B4-BE49-F238E27FC236}">
                <a16:creationId xmlns:a16="http://schemas.microsoft.com/office/drawing/2014/main" xmlns="" id="{FA4451EA-483C-41FE-A2DA-F033BB0EB7C4}"/>
              </a:ext>
            </a:extLst>
          </p:cNvPr>
          <p:cNvSpPr txBox="1"/>
          <p:nvPr/>
        </p:nvSpPr>
        <p:spPr>
          <a:xfrm>
            <a:off x="10340987" y="4833277"/>
            <a:ext cx="912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dirty="0"/>
              <a:t>97</a:t>
            </a:r>
          </a:p>
        </p:txBody>
      </p:sp>
      <p:grpSp>
        <p:nvGrpSpPr>
          <p:cNvPr id="98" name="Gráfico 37" descr="Grupo de personas con relleno sólido">
            <a:extLst>
              <a:ext uri="{FF2B5EF4-FFF2-40B4-BE49-F238E27FC236}">
                <a16:creationId xmlns:a16="http://schemas.microsoft.com/office/drawing/2014/main" xmlns="" id="{B86960B5-527B-470E-80FD-6C5A3861C799}"/>
              </a:ext>
            </a:extLst>
          </p:cNvPr>
          <p:cNvGrpSpPr/>
          <p:nvPr/>
        </p:nvGrpSpPr>
        <p:grpSpPr>
          <a:xfrm>
            <a:off x="7866888" y="4441676"/>
            <a:ext cx="2501067" cy="1444080"/>
            <a:chOff x="7395792" y="4366885"/>
            <a:chExt cx="2501067" cy="1444080"/>
          </a:xfrm>
        </p:grpSpPr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xmlns="" id="{8E5EC8F9-790F-4E94-93A7-080F62C8F15D}"/>
                </a:ext>
              </a:extLst>
            </p:cNvPr>
            <p:cNvSpPr/>
            <p:nvPr/>
          </p:nvSpPr>
          <p:spPr>
            <a:xfrm>
              <a:off x="9180407" y="5329605"/>
              <a:ext cx="130263" cy="75212"/>
            </a:xfrm>
            <a:custGeom>
              <a:avLst/>
              <a:gdLst>
                <a:gd name="connsiteX0" fmla="*/ 130264 w 130263"/>
                <a:gd name="connsiteY0" fmla="*/ 37606 h 75212"/>
                <a:gd name="connsiteX1" fmla="*/ 65132 w 130263"/>
                <a:gd name="connsiteY1" fmla="*/ 75213 h 75212"/>
                <a:gd name="connsiteX2" fmla="*/ 0 w 130263"/>
                <a:gd name="connsiteY2" fmla="*/ 37606 h 75212"/>
                <a:gd name="connsiteX3" fmla="*/ 65132 w 130263"/>
                <a:gd name="connsiteY3" fmla="*/ 0 h 75212"/>
                <a:gd name="connsiteX4" fmla="*/ 130264 w 130263"/>
                <a:gd name="connsiteY4" fmla="*/ 37606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130264" y="37606"/>
                  </a:moveTo>
                  <a:cubicBezTo>
                    <a:pt x="130264" y="58376"/>
                    <a:pt x="101103" y="75213"/>
                    <a:pt x="65132" y="75213"/>
                  </a:cubicBezTo>
                  <a:cubicBezTo>
                    <a:pt x="29161" y="75213"/>
                    <a:pt x="0" y="58376"/>
                    <a:pt x="0" y="37606"/>
                  </a:cubicBezTo>
                  <a:cubicBezTo>
                    <a:pt x="0" y="16837"/>
                    <a:pt x="29161" y="0"/>
                    <a:pt x="65132" y="0"/>
                  </a:cubicBezTo>
                  <a:cubicBezTo>
                    <a:pt x="101103" y="0"/>
                    <a:pt x="130264" y="16837"/>
                    <a:pt x="130264" y="37606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00" name="Forma libre: forma 99">
              <a:extLst>
                <a:ext uri="{FF2B5EF4-FFF2-40B4-BE49-F238E27FC236}">
                  <a16:creationId xmlns:a16="http://schemas.microsoft.com/office/drawing/2014/main" xmlns="" id="{2C98FD6B-DCEB-4DC3-81FF-25EF24B9AF02}"/>
                </a:ext>
              </a:extLst>
            </p:cNvPr>
            <p:cNvSpPr/>
            <p:nvPr/>
          </p:nvSpPr>
          <p:spPr>
            <a:xfrm>
              <a:off x="9466988" y="5329605"/>
              <a:ext cx="130263" cy="75212"/>
            </a:xfrm>
            <a:custGeom>
              <a:avLst/>
              <a:gdLst>
                <a:gd name="connsiteX0" fmla="*/ 130264 w 130263"/>
                <a:gd name="connsiteY0" fmla="*/ 37606 h 75212"/>
                <a:gd name="connsiteX1" fmla="*/ 65132 w 130263"/>
                <a:gd name="connsiteY1" fmla="*/ 75213 h 75212"/>
                <a:gd name="connsiteX2" fmla="*/ 0 w 130263"/>
                <a:gd name="connsiteY2" fmla="*/ 37606 h 75212"/>
                <a:gd name="connsiteX3" fmla="*/ 65132 w 130263"/>
                <a:gd name="connsiteY3" fmla="*/ 0 h 75212"/>
                <a:gd name="connsiteX4" fmla="*/ 130264 w 130263"/>
                <a:gd name="connsiteY4" fmla="*/ 37606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130264" y="37606"/>
                  </a:moveTo>
                  <a:cubicBezTo>
                    <a:pt x="130264" y="58376"/>
                    <a:pt x="101103" y="75213"/>
                    <a:pt x="65132" y="75213"/>
                  </a:cubicBezTo>
                  <a:cubicBezTo>
                    <a:pt x="29161" y="75213"/>
                    <a:pt x="0" y="58376"/>
                    <a:pt x="0" y="37606"/>
                  </a:cubicBezTo>
                  <a:cubicBezTo>
                    <a:pt x="0" y="16837"/>
                    <a:pt x="29161" y="0"/>
                    <a:pt x="65132" y="0"/>
                  </a:cubicBezTo>
                  <a:cubicBezTo>
                    <a:pt x="101103" y="0"/>
                    <a:pt x="130264" y="16837"/>
                    <a:pt x="130264" y="37606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xmlns="" id="{E47DF1B9-F2FF-4949-A91C-B1D6DD42C797}"/>
                </a:ext>
              </a:extLst>
            </p:cNvPr>
            <p:cNvSpPr/>
            <p:nvPr/>
          </p:nvSpPr>
          <p:spPr>
            <a:xfrm>
              <a:off x="8607246" y="5329605"/>
              <a:ext cx="130263" cy="75212"/>
            </a:xfrm>
            <a:custGeom>
              <a:avLst/>
              <a:gdLst>
                <a:gd name="connsiteX0" fmla="*/ 130264 w 130263"/>
                <a:gd name="connsiteY0" fmla="*/ 37606 h 75212"/>
                <a:gd name="connsiteX1" fmla="*/ 65132 w 130263"/>
                <a:gd name="connsiteY1" fmla="*/ 75213 h 75212"/>
                <a:gd name="connsiteX2" fmla="*/ 0 w 130263"/>
                <a:gd name="connsiteY2" fmla="*/ 37606 h 75212"/>
                <a:gd name="connsiteX3" fmla="*/ 65132 w 130263"/>
                <a:gd name="connsiteY3" fmla="*/ 0 h 75212"/>
                <a:gd name="connsiteX4" fmla="*/ 130264 w 130263"/>
                <a:gd name="connsiteY4" fmla="*/ 37606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130264" y="37606"/>
                  </a:moveTo>
                  <a:cubicBezTo>
                    <a:pt x="130264" y="58376"/>
                    <a:pt x="101103" y="75213"/>
                    <a:pt x="65132" y="75213"/>
                  </a:cubicBezTo>
                  <a:cubicBezTo>
                    <a:pt x="29161" y="75213"/>
                    <a:pt x="0" y="58376"/>
                    <a:pt x="0" y="37606"/>
                  </a:cubicBezTo>
                  <a:cubicBezTo>
                    <a:pt x="0" y="16837"/>
                    <a:pt x="29161" y="0"/>
                    <a:pt x="65132" y="0"/>
                  </a:cubicBezTo>
                  <a:cubicBezTo>
                    <a:pt x="101103" y="0"/>
                    <a:pt x="130264" y="16837"/>
                    <a:pt x="130264" y="37606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02" name="Forma libre: forma 101">
              <a:extLst>
                <a:ext uri="{FF2B5EF4-FFF2-40B4-BE49-F238E27FC236}">
                  <a16:creationId xmlns:a16="http://schemas.microsoft.com/office/drawing/2014/main" xmlns="" id="{5951C889-3E6C-4A51-A303-CD495A1366F6}"/>
                </a:ext>
              </a:extLst>
            </p:cNvPr>
            <p:cNvSpPr/>
            <p:nvPr/>
          </p:nvSpPr>
          <p:spPr>
            <a:xfrm>
              <a:off x="8893826" y="5329605"/>
              <a:ext cx="130263" cy="75212"/>
            </a:xfrm>
            <a:custGeom>
              <a:avLst/>
              <a:gdLst>
                <a:gd name="connsiteX0" fmla="*/ 130264 w 130263"/>
                <a:gd name="connsiteY0" fmla="*/ 37606 h 75212"/>
                <a:gd name="connsiteX1" fmla="*/ 65132 w 130263"/>
                <a:gd name="connsiteY1" fmla="*/ 75213 h 75212"/>
                <a:gd name="connsiteX2" fmla="*/ 0 w 130263"/>
                <a:gd name="connsiteY2" fmla="*/ 37606 h 75212"/>
                <a:gd name="connsiteX3" fmla="*/ 65132 w 130263"/>
                <a:gd name="connsiteY3" fmla="*/ 0 h 75212"/>
                <a:gd name="connsiteX4" fmla="*/ 130264 w 130263"/>
                <a:gd name="connsiteY4" fmla="*/ 37606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130264" y="37606"/>
                  </a:moveTo>
                  <a:cubicBezTo>
                    <a:pt x="130264" y="58376"/>
                    <a:pt x="101103" y="75213"/>
                    <a:pt x="65132" y="75213"/>
                  </a:cubicBezTo>
                  <a:cubicBezTo>
                    <a:pt x="29161" y="75213"/>
                    <a:pt x="0" y="58376"/>
                    <a:pt x="0" y="37606"/>
                  </a:cubicBezTo>
                  <a:cubicBezTo>
                    <a:pt x="0" y="16837"/>
                    <a:pt x="29161" y="0"/>
                    <a:pt x="65132" y="0"/>
                  </a:cubicBezTo>
                  <a:cubicBezTo>
                    <a:pt x="101103" y="0"/>
                    <a:pt x="130264" y="16837"/>
                    <a:pt x="130264" y="37606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03" name="Forma libre: forma 102">
              <a:extLst>
                <a:ext uri="{FF2B5EF4-FFF2-40B4-BE49-F238E27FC236}">
                  <a16:creationId xmlns:a16="http://schemas.microsoft.com/office/drawing/2014/main" xmlns="" id="{E096A94D-C576-4F06-8FBB-661A310F85EB}"/>
                </a:ext>
              </a:extLst>
            </p:cNvPr>
            <p:cNvSpPr/>
            <p:nvPr/>
          </p:nvSpPr>
          <p:spPr>
            <a:xfrm>
              <a:off x="8034085" y="5329605"/>
              <a:ext cx="130263" cy="75212"/>
            </a:xfrm>
            <a:custGeom>
              <a:avLst/>
              <a:gdLst>
                <a:gd name="connsiteX0" fmla="*/ 130264 w 130263"/>
                <a:gd name="connsiteY0" fmla="*/ 37606 h 75212"/>
                <a:gd name="connsiteX1" fmla="*/ 65132 w 130263"/>
                <a:gd name="connsiteY1" fmla="*/ 75213 h 75212"/>
                <a:gd name="connsiteX2" fmla="*/ 0 w 130263"/>
                <a:gd name="connsiteY2" fmla="*/ 37606 h 75212"/>
                <a:gd name="connsiteX3" fmla="*/ 65132 w 130263"/>
                <a:gd name="connsiteY3" fmla="*/ 0 h 75212"/>
                <a:gd name="connsiteX4" fmla="*/ 130264 w 130263"/>
                <a:gd name="connsiteY4" fmla="*/ 37606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130264" y="37606"/>
                  </a:moveTo>
                  <a:cubicBezTo>
                    <a:pt x="130264" y="58376"/>
                    <a:pt x="101103" y="75213"/>
                    <a:pt x="65132" y="75213"/>
                  </a:cubicBezTo>
                  <a:cubicBezTo>
                    <a:pt x="29161" y="75213"/>
                    <a:pt x="0" y="58376"/>
                    <a:pt x="0" y="37606"/>
                  </a:cubicBezTo>
                  <a:cubicBezTo>
                    <a:pt x="0" y="16837"/>
                    <a:pt x="29161" y="0"/>
                    <a:pt x="65132" y="0"/>
                  </a:cubicBezTo>
                  <a:cubicBezTo>
                    <a:pt x="101103" y="0"/>
                    <a:pt x="130264" y="16837"/>
                    <a:pt x="130264" y="37606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04" name="Forma libre: forma 103">
              <a:extLst>
                <a:ext uri="{FF2B5EF4-FFF2-40B4-BE49-F238E27FC236}">
                  <a16:creationId xmlns:a16="http://schemas.microsoft.com/office/drawing/2014/main" xmlns="" id="{3557C48A-DF1C-42AE-8C04-3C6F87E7607F}"/>
                </a:ext>
              </a:extLst>
            </p:cNvPr>
            <p:cNvSpPr/>
            <p:nvPr/>
          </p:nvSpPr>
          <p:spPr>
            <a:xfrm>
              <a:off x="8320665" y="5329605"/>
              <a:ext cx="130263" cy="75212"/>
            </a:xfrm>
            <a:custGeom>
              <a:avLst/>
              <a:gdLst>
                <a:gd name="connsiteX0" fmla="*/ 130264 w 130263"/>
                <a:gd name="connsiteY0" fmla="*/ 37606 h 75212"/>
                <a:gd name="connsiteX1" fmla="*/ 65132 w 130263"/>
                <a:gd name="connsiteY1" fmla="*/ 75213 h 75212"/>
                <a:gd name="connsiteX2" fmla="*/ 0 w 130263"/>
                <a:gd name="connsiteY2" fmla="*/ 37606 h 75212"/>
                <a:gd name="connsiteX3" fmla="*/ 65132 w 130263"/>
                <a:gd name="connsiteY3" fmla="*/ 0 h 75212"/>
                <a:gd name="connsiteX4" fmla="*/ 130264 w 130263"/>
                <a:gd name="connsiteY4" fmla="*/ 37606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130264" y="37606"/>
                  </a:moveTo>
                  <a:cubicBezTo>
                    <a:pt x="130264" y="58376"/>
                    <a:pt x="101103" y="75213"/>
                    <a:pt x="65132" y="75213"/>
                  </a:cubicBezTo>
                  <a:cubicBezTo>
                    <a:pt x="29161" y="75213"/>
                    <a:pt x="0" y="58376"/>
                    <a:pt x="0" y="37606"/>
                  </a:cubicBezTo>
                  <a:cubicBezTo>
                    <a:pt x="0" y="16837"/>
                    <a:pt x="29161" y="0"/>
                    <a:pt x="65132" y="0"/>
                  </a:cubicBezTo>
                  <a:cubicBezTo>
                    <a:pt x="101103" y="0"/>
                    <a:pt x="130264" y="16837"/>
                    <a:pt x="130264" y="37606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xmlns="" id="{0FAF4ADB-8A97-4283-8B2F-755E736A750E}"/>
                </a:ext>
              </a:extLst>
            </p:cNvPr>
            <p:cNvSpPr/>
            <p:nvPr/>
          </p:nvSpPr>
          <p:spPr>
            <a:xfrm>
              <a:off x="7747504" y="5329605"/>
              <a:ext cx="130263" cy="75212"/>
            </a:xfrm>
            <a:custGeom>
              <a:avLst/>
              <a:gdLst>
                <a:gd name="connsiteX0" fmla="*/ 130264 w 130263"/>
                <a:gd name="connsiteY0" fmla="*/ 37606 h 75212"/>
                <a:gd name="connsiteX1" fmla="*/ 65132 w 130263"/>
                <a:gd name="connsiteY1" fmla="*/ 75213 h 75212"/>
                <a:gd name="connsiteX2" fmla="*/ 0 w 130263"/>
                <a:gd name="connsiteY2" fmla="*/ 37606 h 75212"/>
                <a:gd name="connsiteX3" fmla="*/ 65132 w 130263"/>
                <a:gd name="connsiteY3" fmla="*/ 0 h 75212"/>
                <a:gd name="connsiteX4" fmla="*/ 130264 w 130263"/>
                <a:gd name="connsiteY4" fmla="*/ 37606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130264" y="37606"/>
                  </a:moveTo>
                  <a:cubicBezTo>
                    <a:pt x="130264" y="58376"/>
                    <a:pt x="101103" y="75213"/>
                    <a:pt x="65132" y="75213"/>
                  </a:cubicBezTo>
                  <a:cubicBezTo>
                    <a:pt x="29161" y="75213"/>
                    <a:pt x="0" y="58376"/>
                    <a:pt x="0" y="37606"/>
                  </a:cubicBezTo>
                  <a:cubicBezTo>
                    <a:pt x="0" y="16837"/>
                    <a:pt x="29161" y="0"/>
                    <a:pt x="65132" y="0"/>
                  </a:cubicBezTo>
                  <a:cubicBezTo>
                    <a:pt x="101103" y="0"/>
                    <a:pt x="130264" y="16837"/>
                    <a:pt x="130264" y="37606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06" name="Forma libre: forma 105">
              <a:extLst>
                <a:ext uri="{FF2B5EF4-FFF2-40B4-BE49-F238E27FC236}">
                  <a16:creationId xmlns:a16="http://schemas.microsoft.com/office/drawing/2014/main" xmlns="" id="{44F30A74-5123-4338-B39D-2A70551828C0}"/>
                </a:ext>
              </a:extLst>
            </p:cNvPr>
            <p:cNvSpPr/>
            <p:nvPr/>
          </p:nvSpPr>
          <p:spPr>
            <a:xfrm>
              <a:off x="7644086" y="5419824"/>
              <a:ext cx="2057425" cy="330970"/>
            </a:xfrm>
            <a:custGeom>
              <a:avLst/>
              <a:gdLst>
                <a:gd name="connsiteX0" fmla="*/ 2056595 w 2057425"/>
                <a:gd name="connsiteY0" fmla="*/ 145346 h 330970"/>
                <a:gd name="connsiteX1" fmla="*/ 2006313 w 2057425"/>
                <a:gd name="connsiteY1" fmla="*/ 35837 h 330970"/>
                <a:gd name="connsiteX2" fmla="*/ 1998497 w 2057425"/>
                <a:gd name="connsiteY2" fmla="*/ 27413 h 330970"/>
                <a:gd name="connsiteX3" fmla="*/ 1936752 w 2057425"/>
                <a:gd name="connsiteY3" fmla="*/ 4699 h 330970"/>
                <a:gd name="connsiteX4" fmla="*/ 1888033 w 2057425"/>
                <a:gd name="connsiteY4" fmla="*/ 36 h 330970"/>
                <a:gd name="connsiteX5" fmla="*/ 1839575 w 2057425"/>
                <a:gd name="connsiteY5" fmla="*/ 4699 h 330970"/>
                <a:gd name="connsiteX6" fmla="*/ 1777570 w 2057425"/>
                <a:gd name="connsiteY6" fmla="*/ 27564 h 330970"/>
                <a:gd name="connsiteX7" fmla="*/ 1770275 w 2057425"/>
                <a:gd name="connsiteY7" fmla="*/ 35987 h 330970"/>
                <a:gd name="connsiteX8" fmla="*/ 1744222 w 2057425"/>
                <a:gd name="connsiteY8" fmla="*/ 91945 h 330970"/>
                <a:gd name="connsiteX9" fmla="*/ 1718169 w 2057425"/>
                <a:gd name="connsiteY9" fmla="*/ 36439 h 330970"/>
                <a:gd name="connsiteX10" fmla="*/ 1710614 w 2057425"/>
                <a:gd name="connsiteY10" fmla="*/ 28015 h 330970"/>
                <a:gd name="connsiteX11" fmla="*/ 1648608 w 2057425"/>
                <a:gd name="connsiteY11" fmla="*/ 5301 h 330970"/>
                <a:gd name="connsiteX12" fmla="*/ 1601453 w 2057425"/>
                <a:gd name="connsiteY12" fmla="*/ 36 h 330970"/>
                <a:gd name="connsiteX13" fmla="*/ 1552995 w 2057425"/>
                <a:gd name="connsiteY13" fmla="*/ 4699 h 330970"/>
                <a:gd name="connsiteX14" fmla="*/ 1491249 w 2057425"/>
                <a:gd name="connsiteY14" fmla="*/ 27564 h 330970"/>
                <a:gd name="connsiteX15" fmla="*/ 1483694 w 2057425"/>
                <a:gd name="connsiteY15" fmla="*/ 35987 h 330970"/>
                <a:gd name="connsiteX16" fmla="*/ 1458162 w 2057425"/>
                <a:gd name="connsiteY16" fmla="*/ 90291 h 330970"/>
                <a:gd name="connsiteX17" fmla="*/ 1432110 w 2057425"/>
                <a:gd name="connsiteY17" fmla="*/ 35837 h 330970"/>
                <a:gd name="connsiteX18" fmla="*/ 1424294 w 2057425"/>
                <a:gd name="connsiteY18" fmla="*/ 27413 h 330970"/>
                <a:gd name="connsiteX19" fmla="*/ 1362549 w 2057425"/>
                <a:gd name="connsiteY19" fmla="*/ 4699 h 330970"/>
                <a:gd name="connsiteX20" fmla="*/ 1314872 w 2057425"/>
                <a:gd name="connsiteY20" fmla="*/ 36 h 330970"/>
                <a:gd name="connsiteX21" fmla="*/ 1266414 w 2057425"/>
                <a:gd name="connsiteY21" fmla="*/ 4699 h 330970"/>
                <a:gd name="connsiteX22" fmla="*/ 1204408 w 2057425"/>
                <a:gd name="connsiteY22" fmla="*/ 27564 h 330970"/>
                <a:gd name="connsiteX23" fmla="*/ 1197114 w 2057425"/>
                <a:gd name="connsiteY23" fmla="*/ 35987 h 330970"/>
                <a:gd name="connsiteX24" fmla="*/ 1171061 w 2057425"/>
                <a:gd name="connsiteY24" fmla="*/ 91945 h 330970"/>
                <a:gd name="connsiteX25" fmla="*/ 1145008 w 2057425"/>
                <a:gd name="connsiteY25" fmla="*/ 36439 h 330970"/>
                <a:gd name="connsiteX26" fmla="*/ 1137453 w 2057425"/>
                <a:gd name="connsiteY26" fmla="*/ 28015 h 330970"/>
                <a:gd name="connsiteX27" fmla="*/ 1075447 w 2057425"/>
                <a:gd name="connsiteY27" fmla="*/ 5301 h 330970"/>
                <a:gd name="connsiteX28" fmla="*/ 1028291 w 2057425"/>
                <a:gd name="connsiteY28" fmla="*/ 36 h 330970"/>
                <a:gd name="connsiteX29" fmla="*/ 979833 w 2057425"/>
                <a:gd name="connsiteY29" fmla="*/ 4699 h 330970"/>
                <a:gd name="connsiteX30" fmla="*/ 918088 w 2057425"/>
                <a:gd name="connsiteY30" fmla="*/ 27564 h 330970"/>
                <a:gd name="connsiteX31" fmla="*/ 910533 w 2057425"/>
                <a:gd name="connsiteY31" fmla="*/ 35987 h 330970"/>
                <a:gd name="connsiteX32" fmla="*/ 885001 w 2057425"/>
                <a:gd name="connsiteY32" fmla="*/ 90291 h 330970"/>
                <a:gd name="connsiteX33" fmla="*/ 858948 w 2057425"/>
                <a:gd name="connsiteY33" fmla="*/ 35837 h 330970"/>
                <a:gd name="connsiteX34" fmla="*/ 851133 w 2057425"/>
                <a:gd name="connsiteY34" fmla="*/ 27413 h 330970"/>
                <a:gd name="connsiteX35" fmla="*/ 789388 w 2057425"/>
                <a:gd name="connsiteY35" fmla="*/ 4699 h 330970"/>
                <a:gd name="connsiteX36" fmla="*/ 741711 w 2057425"/>
                <a:gd name="connsiteY36" fmla="*/ 36 h 330970"/>
                <a:gd name="connsiteX37" fmla="*/ 693253 w 2057425"/>
                <a:gd name="connsiteY37" fmla="*/ 4699 h 330970"/>
                <a:gd name="connsiteX38" fmla="*/ 631247 w 2057425"/>
                <a:gd name="connsiteY38" fmla="*/ 27564 h 330970"/>
                <a:gd name="connsiteX39" fmla="*/ 623952 w 2057425"/>
                <a:gd name="connsiteY39" fmla="*/ 35987 h 330970"/>
                <a:gd name="connsiteX40" fmla="*/ 597900 w 2057425"/>
                <a:gd name="connsiteY40" fmla="*/ 91945 h 330970"/>
                <a:gd name="connsiteX41" fmla="*/ 571847 w 2057425"/>
                <a:gd name="connsiteY41" fmla="*/ 36439 h 330970"/>
                <a:gd name="connsiteX42" fmla="*/ 564291 w 2057425"/>
                <a:gd name="connsiteY42" fmla="*/ 28015 h 330970"/>
                <a:gd name="connsiteX43" fmla="*/ 502286 w 2057425"/>
                <a:gd name="connsiteY43" fmla="*/ 5301 h 330970"/>
                <a:gd name="connsiteX44" fmla="*/ 455130 w 2057425"/>
                <a:gd name="connsiteY44" fmla="*/ 36 h 330970"/>
                <a:gd name="connsiteX45" fmla="*/ 406672 w 2057425"/>
                <a:gd name="connsiteY45" fmla="*/ 4699 h 330970"/>
                <a:gd name="connsiteX46" fmla="*/ 344927 w 2057425"/>
                <a:gd name="connsiteY46" fmla="*/ 27564 h 330970"/>
                <a:gd name="connsiteX47" fmla="*/ 337372 w 2057425"/>
                <a:gd name="connsiteY47" fmla="*/ 35987 h 330970"/>
                <a:gd name="connsiteX48" fmla="*/ 311840 w 2057425"/>
                <a:gd name="connsiteY48" fmla="*/ 90291 h 330970"/>
                <a:gd name="connsiteX49" fmla="*/ 285787 w 2057425"/>
                <a:gd name="connsiteY49" fmla="*/ 35837 h 330970"/>
                <a:gd name="connsiteX50" fmla="*/ 277971 w 2057425"/>
                <a:gd name="connsiteY50" fmla="*/ 27413 h 330970"/>
                <a:gd name="connsiteX51" fmla="*/ 216226 w 2057425"/>
                <a:gd name="connsiteY51" fmla="*/ 4699 h 330970"/>
                <a:gd name="connsiteX52" fmla="*/ 168550 w 2057425"/>
                <a:gd name="connsiteY52" fmla="*/ 36 h 330970"/>
                <a:gd name="connsiteX53" fmla="*/ 120092 w 2057425"/>
                <a:gd name="connsiteY53" fmla="*/ 4699 h 330970"/>
                <a:gd name="connsiteX54" fmla="*/ 58086 w 2057425"/>
                <a:gd name="connsiteY54" fmla="*/ 27564 h 330970"/>
                <a:gd name="connsiteX55" fmla="*/ 50791 w 2057425"/>
                <a:gd name="connsiteY55" fmla="*/ 35987 h 330970"/>
                <a:gd name="connsiteX56" fmla="*/ 509 w 2057425"/>
                <a:gd name="connsiteY56" fmla="*/ 145346 h 330970"/>
                <a:gd name="connsiteX57" fmla="*/ 20958 w 2057425"/>
                <a:gd name="connsiteY57" fmla="*/ 163042 h 330970"/>
                <a:gd name="connsiteX58" fmla="*/ 50791 w 2057425"/>
                <a:gd name="connsiteY58" fmla="*/ 153018 h 330970"/>
                <a:gd name="connsiteX59" fmla="*/ 90391 w 2057425"/>
                <a:gd name="connsiteY59" fmla="*/ 66824 h 330970"/>
                <a:gd name="connsiteX60" fmla="*/ 90391 w 2057425"/>
                <a:gd name="connsiteY60" fmla="*/ 114058 h 330970"/>
                <a:gd name="connsiteX61" fmla="*/ 45581 w 2057425"/>
                <a:gd name="connsiteY61" fmla="*/ 210631 h 330970"/>
                <a:gd name="connsiteX62" fmla="*/ 90391 w 2057425"/>
                <a:gd name="connsiteY62" fmla="*/ 210631 h 330970"/>
                <a:gd name="connsiteX63" fmla="*/ 90391 w 2057425"/>
                <a:gd name="connsiteY63" fmla="*/ 330971 h 330970"/>
                <a:gd name="connsiteX64" fmla="*/ 142497 w 2057425"/>
                <a:gd name="connsiteY64" fmla="*/ 330971 h 330970"/>
                <a:gd name="connsiteX65" fmla="*/ 142497 w 2057425"/>
                <a:gd name="connsiteY65" fmla="*/ 210631 h 330970"/>
                <a:gd name="connsiteX66" fmla="*/ 194602 w 2057425"/>
                <a:gd name="connsiteY66" fmla="*/ 210631 h 330970"/>
                <a:gd name="connsiteX67" fmla="*/ 194602 w 2057425"/>
                <a:gd name="connsiteY67" fmla="*/ 330971 h 330970"/>
                <a:gd name="connsiteX68" fmla="*/ 246708 w 2057425"/>
                <a:gd name="connsiteY68" fmla="*/ 330971 h 330970"/>
                <a:gd name="connsiteX69" fmla="*/ 246708 w 2057425"/>
                <a:gd name="connsiteY69" fmla="*/ 210631 h 330970"/>
                <a:gd name="connsiteX70" fmla="*/ 291519 w 2057425"/>
                <a:gd name="connsiteY70" fmla="*/ 210631 h 330970"/>
                <a:gd name="connsiteX71" fmla="*/ 246708 w 2057425"/>
                <a:gd name="connsiteY71" fmla="*/ 114058 h 330970"/>
                <a:gd name="connsiteX72" fmla="*/ 246708 w 2057425"/>
                <a:gd name="connsiteY72" fmla="*/ 65771 h 330970"/>
                <a:gd name="connsiteX73" fmla="*/ 286569 w 2057425"/>
                <a:gd name="connsiteY73" fmla="*/ 153018 h 330970"/>
                <a:gd name="connsiteX74" fmla="*/ 318173 w 2057425"/>
                <a:gd name="connsiteY74" fmla="*/ 163952 h 330970"/>
                <a:gd name="connsiteX75" fmla="*/ 337111 w 2057425"/>
                <a:gd name="connsiteY75" fmla="*/ 153018 h 330970"/>
                <a:gd name="connsiteX76" fmla="*/ 376972 w 2057425"/>
                <a:gd name="connsiteY76" fmla="*/ 65771 h 330970"/>
                <a:gd name="connsiteX77" fmla="*/ 376972 w 2057425"/>
                <a:gd name="connsiteY77" fmla="*/ 330971 h 330970"/>
                <a:gd name="connsiteX78" fmla="*/ 429078 w 2057425"/>
                <a:gd name="connsiteY78" fmla="*/ 330971 h 330970"/>
                <a:gd name="connsiteX79" fmla="*/ 429078 w 2057425"/>
                <a:gd name="connsiteY79" fmla="*/ 165503 h 330970"/>
                <a:gd name="connsiteX80" fmla="*/ 481183 w 2057425"/>
                <a:gd name="connsiteY80" fmla="*/ 165503 h 330970"/>
                <a:gd name="connsiteX81" fmla="*/ 481183 w 2057425"/>
                <a:gd name="connsiteY81" fmla="*/ 330971 h 330970"/>
                <a:gd name="connsiteX82" fmla="*/ 533289 w 2057425"/>
                <a:gd name="connsiteY82" fmla="*/ 330971 h 330970"/>
                <a:gd name="connsiteX83" fmla="*/ 533289 w 2057425"/>
                <a:gd name="connsiteY83" fmla="*/ 66674 h 330970"/>
                <a:gd name="connsiteX84" fmla="*/ 572889 w 2057425"/>
                <a:gd name="connsiteY84" fmla="*/ 153018 h 330970"/>
                <a:gd name="connsiteX85" fmla="*/ 598942 w 2057425"/>
                <a:gd name="connsiteY85" fmla="*/ 168060 h 330970"/>
                <a:gd name="connsiteX86" fmla="*/ 624994 w 2057425"/>
                <a:gd name="connsiteY86" fmla="*/ 153018 h 330970"/>
                <a:gd name="connsiteX87" fmla="*/ 663553 w 2057425"/>
                <a:gd name="connsiteY87" fmla="*/ 66674 h 330970"/>
                <a:gd name="connsiteX88" fmla="*/ 663553 w 2057425"/>
                <a:gd name="connsiteY88" fmla="*/ 114058 h 330970"/>
                <a:gd name="connsiteX89" fmla="*/ 618742 w 2057425"/>
                <a:gd name="connsiteY89" fmla="*/ 210631 h 330970"/>
                <a:gd name="connsiteX90" fmla="*/ 663553 w 2057425"/>
                <a:gd name="connsiteY90" fmla="*/ 210631 h 330970"/>
                <a:gd name="connsiteX91" fmla="*/ 663553 w 2057425"/>
                <a:gd name="connsiteY91" fmla="*/ 330971 h 330970"/>
                <a:gd name="connsiteX92" fmla="*/ 715658 w 2057425"/>
                <a:gd name="connsiteY92" fmla="*/ 330971 h 330970"/>
                <a:gd name="connsiteX93" fmla="*/ 715658 w 2057425"/>
                <a:gd name="connsiteY93" fmla="*/ 210631 h 330970"/>
                <a:gd name="connsiteX94" fmla="*/ 767764 w 2057425"/>
                <a:gd name="connsiteY94" fmla="*/ 210631 h 330970"/>
                <a:gd name="connsiteX95" fmla="*/ 767764 w 2057425"/>
                <a:gd name="connsiteY95" fmla="*/ 330971 h 330970"/>
                <a:gd name="connsiteX96" fmla="*/ 819869 w 2057425"/>
                <a:gd name="connsiteY96" fmla="*/ 330971 h 330970"/>
                <a:gd name="connsiteX97" fmla="*/ 819869 w 2057425"/>
                <a:gd name="connsiteY97" fmla="*/ 210631 h 330970"/>
                <a:gd name="connsiteX98" fmla="*/ 864680 w 2057425"/>
                <a:gd name="connsiteY98" fmla="*/ 210631 h 330970"/>
                <a:gd name="connsiteX99" fmla="*/ 819869 w 2057425"/>
                <a:gd name="connsiteY99" fmla="*/ 114058 h 330970"/>
                <a:gd name="connsiteX100" fmla="*/ 819869 w 2057425"/>
                <a:gd name="connsiteY100" fmla="*/ 65771 h 330970"/>
                <a:gd name="connsiteX101" fmla="*/ 859730 w 2057425"/>
                <a:gd name="connsiteY101" fmla="*/ 153018 h 330970"/>
                <a:gd name="connsiteX102" fmla="*/ 891335 w 2057425"/>
                <a:gd name="connsiteY102" fmla="*/ 163952 h 330970"/>
                <a:gd name="connsiteX103" fmla="*/ 910272 w 2057425"/>
                <a:gd name="connsiteY103" fmla="*/ 153018 h 330970"/>
                <a:gd name="connsiteX104" fmla="*/ 950133 w 2057425"/>
                <a:gd name="connsiteY104" fmla="*/ 65771 h 330970"/>
                <a:gd name="connsiteX105" fmla="*/ 950133 w 2057425"/>
                <a:gd name="connsiteY105" fmla="*/ 330971 h 330970"/>
                <a:gd name="connsiteX106" fmla="*/ 1002239 w 2057425"/>
                <a:gd name="connsiteY106" fmla="*/ 330971 h 330970"/>
                <a:gd name="connsiteX107" fmla="*/ 1002239 w 2057425"/>
                <a:gd name="connsiteY107" fmla="*/ 165503 h 330970"/>
                <a:gd name="connsiteX108" fmla="*/ 1054344 w 2057425"/>
                <a:gd name="connsiteY108" fmla="*/ 165503 h 330970"/>
                <a:gd name="connsiteX109" fmla="*/ 1054344 w 2057425"/>
                <a:gd name="connsiteY109" fmla="*/ 330971 h 330970"/>
                <a:gd name="connsiteX110" fmla="*/ 1106450 w 2057425"/>
                <a:gd name="connsiteY110" fmla="*/ 330971 h 330970"/>
                <a:gd name="connsiteX111" fmla="*/ 1106450 w 2057425"/>
                <a:gd name="connsiteY111" fmla="*/ 66674 h 330970"/>
                <a:gd name="connsiteX112" fmla="*/ 1146050 w 2057425"/>
                <a:gd name="connsiteY112" fmla="*/ 153018 h 330970"/>
                <a:gd name="connsiteX113" fmla="*/ 1172103 w 2057425"/>
                <a:gd name="connsiteY113" fmla="*/ 168060 h 330970"/>
                <a:gd name="connsiteX114" fmla="*/ 1198156 w 2057425"/>
                <a:gd name="connsiteY114" fmla="*/ 153018 h 330970"/>
                <a:gd name="connsiteX115" fmla="*/ 1236714 w 2057425"/>
                <a:gd name="connsiteY115" fmla="*/ 66674 h 330970"/>
                <a:gd name="connsiteX116" fmla="*/ 1236714 w 2057425"/>
                <a:gd name="connsiteY116" fmla="*/ 114058 h 330970"/>
                <a:gd name="connsiteX117" fmla="*/ 1191903 w 2057425"/>
                <a:gd name="connsiteY117" fmla="*/ 210631 h 330970"/>
                <a:gd name="connsiteX118" fmla="*/ 1236714 w 2057425"/>
                <a:gd name="connsiteY118" fmla="*/ 210631 h 330970"/>
                <a:gd name="connsiteX119" fmla="*/ 1236714 w 2057425"/>
                <a:gd name="connsiteY119" fmla="*/ 330971 h 330970"/>
                <a:gd name="connsiteX120" fmla="*/ 1288819 w 2057425"/>
                <a:gd name="connsiteY120" fmla="*/ 330971 h 330970"/>
                <a:gd name="connsiteX121" fmla="*/ 1288819 w 2057425"/>
                <a:gd name="connsiteY121" fmla="*/ 210631 h 330970"/>
                <a:gd name="connsiteX122" fmla="*/ 1340925 w 2057425"/>
                <a:gd name="connsiteY122" fmla="*/ 210631 h 330970"/>
                <a:gd name="connsiteX123" fmla="*/ 1340925 w 2057425"/>
                <a:gd name="connsiteY123" fmla="*/ 330971 h 330970"/>
                <a:gd name="connsiteX124" fmla="*/ 1393030 w 2057425"/>
                <a:gd name="connsiteY124" fmla="*/ 330971 h 330970"/>
                <a:gd name="connsiteX125" fmla="*/ 1393030 w 2057425"/>
                <a:gd name="connsiteY125" fmla="*/ 210631 h 330970"/>
                <a:gd name="connsiteX126" fmla="*/ 1437841 w 2057425"/>
                <a:gd name="connsiteY126" fmla="*/ 210631 h 330970"/>
                <a:gd name="connsiteX127" fmla="*/ 1393030 w 2057425"/>
                <a:gd name="connsiteY127" fmla="*/ 114058 h 330970"/>
                <a:gd name="connsiteX128" fmla="*/ 1393030 w 2057425"/>
                <a:gd name="connsiteY128" fmla="*/ 65771 h 330970"/>
                <a:gd name="connsiteX129" fmla="*/ 1432891 w 2057425"/>
                <a:gd name="connsiteY129" fmla="*/ 153018 h 330970"/>
                <a:gd name="connsiteX130" fmla="*/ 1464496 w 2057425"/>
                <a:gd name="connsiteY130" fmla="*/ 163952 h 330970"/>
                <a:gd name="connsiteX131" fmla="*/ 1483434 w 2057425"/>
                <a:gd name="connsiteY131" fmla="*/ 153018 h 330970"/>
                <a:gd name="connsiteX132" fmla="*/ 1523294 w 2057425"/>
                <a:gd name="connsiteY132" fmla="*/ 65771 h 330970"/>
                <a:gd name="connsiteX133" fmla="*/ 1523294 w 2057425"/>
                <a:gd name="connsiteY133" fmla="*/ 330971 h 330970"/>
                <a:gd name="connsiteX134" fmla="*/ 1575400 w 2057425"/>
                <a:gd name="connsiteY134" fmla="*/ 330971 h 330970"/>
                <a:gd name="connsiteX135" fmla="*/ 1575400 w 2057425"/>
                <a:gd name="connsiteY135" fmla="*/ 165503 h 330970"/>
                <a:gd name="connsiteX136" fmla="*/ 1627505 w 2057425"/>
                <a:gd name="connsiteY136" fmla="*/ 165503 h 330970"/>
                <a:gd name="connsiteX137" fmla="*/ 1627505 w 2057425"/>
                <a:gd name="connsiteY137" fmla="*/ 330971 h 330970"/>
                <a:gd name="connsiteX138" fmla="*/ 1679611 w 2057425"/>
                <a:gd name="connsiteY138" fmla="*/ 330971 h 330970"/>
                <a:gd name="connsiteX139" fmla="*/ 1679611 w 2057425"/>
                <a:gd name="connsiteY139" fmla="*/ 66674 h 330970"/>
                <a:gd name="connsiteX140" fmla="*/ 1719211 w 2057425"/>
                <a:gd name="connsiteY140" fmla="*/ 153018 h 330970"/>
                <a:gd name="connsiteX141" fmla="*/ 1745264 w 2057425"/>
                <a:gd name="connsiteY141" fmla="*/ 168060 h 330970"/>
                <a:gd name="connsiteX142" fmla="*/ 1771317 w 2057425"/>
                <a:gd name="connsiteY142" fmla="*/ 153018 h 330970"/>
                <a:gd name="connsiteX143" fmla="*/ 1809875 w 2057425"/>
                <a:gd name="connsiteY143" fmla="*/ 66674 h 330970"/>
                <a:gd name="connsiteX144" fmla="*/ 1809875 w 2057425"/>
                <a:gd name="connsiteY144" fmla="*/ 114058 h 330970"/>
                <a:gd name="connsiteX145" fmla="*/ 1765064 w 2057425"/>
                <a:gd name="connsiteY145" fmla="*/ 210631 h 330970"/>
                <a:gd name="connsiteX146" fmla="*/ 1809875 w 2057425"/>
                <a:gd name="connsiteY146" fmla="*/ 210631 h 330970"/>
                <a:gd name="connsiteX147" fmla="*/ 1809875 w 2057425"/>
                <a:gd name="connsiteY147" fmla="*/ 330971 h 330970"/>
                <a:gd name="connsiteX148" fmla="*/ 1861981 w 2057425"/>
                <a:gd name="connsiteY148" fmla="*/ 330971 h 330970"/>
                <a:gd name="connsiteX149" fmla="*/ 1861981 w 2057425"/>
                <a:gd name="connsiteY149" fmla="*/ 210631 h 330970"/>
                <a:gd name="connsiteX150" fmla="*/ 1914086 w 2057425"/>
                <a:gd name="connsiteY150" fmla="*/ 210631 h 330970"/>
                <a:gd name="connsiteX151" fmla="*/ 1914086 w 2057425"/>
                <a:gd name="connsiteY151" fmla="*/ 330971 h 330970"/>
                <a:gd name="connsiteX152" fmla="*/ 1966192 w 2057425"/>
                <a:gd name="connsiteY152" fmla="*/ 330971 h 330970"/>
                <a:gd name="connsiteX153" fmla="*/ 1966192 w 2057425"/>
                <a:gd name="connsiteY153" fmla="*/ 210631 h 330970"/>
                <a:gd name="connsiteX154" fmla="*/ 2011002 w 2057425"/>
                <a:gd name="connsiteY154" fmla="*/ 210631 h 330970"/>
                <a:gd name="connsiteX155" fmla="*/ 1966192 w 2057425"/>
                <a:gd name="connsiteY155" fmla="*/ 114058 h 330970"/>
                <a:gd name="connsiteX156" fmla="*/ 1966192 w 2057425"/>
                <a:gd name="connsiteY156" fmla="*/ 65771 h 330970"/>
                <a:gd name="connsiteX157" fmla="*/ 2006052 w 2057425"/>
                <a:gd name="connsiteY157" fmla="*/ 153018 h 330970"/>
                <a:gd name="connsiteX158" fmla="*/ 2032105 w 2057425"/>
                <a:gd name="connsiteY158" fmla="*/ 164149 h 330970"/>
                <a:gd name="connsiteX159" fmla="*/ 2057416 w 2057425"/>
                <a:gd name="connsiteY159" fmla="*/ 148689 h 330970"/>
                <a:gd name="connsiteX160" fmla="*/ 2056595 w 2057425"/>
                <a:gd name="connsiteY160" fmla="*/ 145346 h 33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2057425" h="330970">
                  <a:moveTo>
                    <a:pt x="2056595" y="145346"/>
                  </a:moveTo>
                  <a:lnTo>
                    <a:pt x="2006313" y="35837"/>
                  </a:lnTo>
                  <a:cubicBezTo>
                    <a:pt x="2004771" y="32741"/>
                    <a:pt x="2002108" y="29870"/>
                    <a:pt x="1998497" y="27413"/>
                  </a:cubicBezTo>
                  <a:cubicBezTo>
                    <a:pt x="1981357" y="17100"/>
                    <a:pt x="1960184" y="9309"/>
                    <a:pt x="1936752" y="4699"/>
                  </a:cubicBezTo>
                  <a:cubicBezTo>
                    <a:pt x="1921196" y="1320"/>
                    <a:pt x="1904645" y="-264"/>
                    <a:pt x="1888033" y="36"/>
                  </a:cubicBezTo>
                  <a:cubicBezTo>
                    <a:pt x="1871542" y="18"/>
                    <a:pt x="1855162" y="1594"/>
                    <a:pt x="1839575" y="4699"/>
                  </a:cubicBezTo>
                  <a:cubicBezTo>
                    <a:pt x="1815958" y="9254"/>
                    <a:pt x="1794660" y="17109"/>
                    <a:pt x="1777570" y="27564"/>
                  </a:cubicBezTo>
                  <a:cubicBezTo>
                    <a:pt x="1774323" y="30110"/>
                    <a:pt x="1771854" y="32959"/>
                    <a:pt x="1770275" y="35987"/>
                  </a:cubicBezTo>
                  <a:lnTo>
                    <a:pt x="1744222" y="91945"/>
                  </a:lnTo>
                  <a:lnTo>
                    <a:pt x="1718169" y="36439"/>
                  </a:lnTo>
                  <a:cubicBezTo>
                    <a:pt x="1716775" y="33340"/>
                    <a:pt x="1714194" y="30461"/>
                    <a:pt x="1710614" y="28015"/>
                  </a:cubicBezTo>
                  <a:cubicBezTo>
                    <a:pt x="1693362" y="17708"/>
                    <a:pt x="1672108" y="9922"/>
                    <a:pt x="1648608" y="5301"/>
                  </a:cubicBezTo>
                  <a:cubicBezTo>
                    <a:pt x="1633625" y="1806"/>
                    <a:pt x="1617613" y="19"/>
                    <a:pt x="1601453" y="36"/>
                  </a:cubicBezTo>
                  <a:cubicBezTo>
                    <a:pt x="1584967" y="43"/>
                    <a:pt x="1568595" y="1618"/>
                    <a:pt x="1552995" y="4699"/>
                  </a:cubicBezTo>
                  <a:cubicBezTo>
                    <a:pt x="1529425" y="9219"/>
                    <a:pt x="1508197" y="17080"/>
                    <a:pt x="1491249" y="27564"/>
                  </a:cubicBezTo>
                  <a:cubicBezTo>
                    <a:pt x="1487821" y="30067"/>
                    <a:pt x="1485257" y="32926"/>
                    <a:pt x="1483694" y="35987"/>
                  </a:cubicBezTo>
                  <a:lnTo>
                    <a:pt x="1458162" y="90291"/>
                  </a:lnTo>
                  <a:lnTo>
                    <a:pt x="1432110" y="35837"/>
                  </a:lnTo>
                  <a:cubicBezTo>
                    <a:pt x="1430567" y="32741"/>
                    <a:pt x="1427905" y="29870"/>
                    <a:pt x="1424294" y="27413"/>
                  </a:cubicBezTo>
                  <a:cubicBezTo>
                    <a:pt x="1407154" y="17100"/>
                    <a:pt x="1385981" y="9309"/>
                    <a:pt x="1362549" y="4699"/>
                  </a:cubicBezTo>
                  <a:cubicBezTo>
                    <a:pt x="1347318" y="1397"/>
                    <a:pt x="1331134" y="-185"/>
                    <a:pt x="1314872" y="36"/>
                  </a:cubicBezTo>
                  <a:cubicBezTo>
                    <a:pt x="1298381" y="18"/>
                    <a:pt x="1282001" y="1594"/>
                    <a:pt x="1266414" y="4699"/>
                  </a:cubicBezTo>
                  <a:cubicBezTo>
                    <a:pt x="1242797" y="9254"/>
                    <a:pt x="1221499" y="17109"/>
                    <a:pt x="1204408" y="27564"/>
                  </a:cubicBezTo>
                  <a:cubicBezTo>
                    <a:pt x="1201162" y="30110"/>
                    <a:pt x="1198692" y="32959"/>
                    <a:pt x="1197114" y="35987"/>
                  </a:cubicBezTo>
                  <a:lnTo>
                    <a:pt x="1171061" y="91945"/>
                  </a:lnTo>
                  <a:lnTo>
                    <a:pt x="1145008" y="36439"/>
                  </a:lnTo>
                  <a:cubicBezTo>
                    <a:pt x="1143614" y="33340"/>
                    <a:pt x="1141032" y="30461"/>
                    <a:pt x="1137453" y="28015"/>
                  </a:cubicBezTo>
                  <a:cubicBezTo>
                    <a:pt x="1120201" y="17708"/>
                    <a:pt x="1098947" y="9922"/>
                    <a:pt x="1075447" y="5301"/>
                  </a:cubicBezTo>
                  <a:cubicBezTo>
                    <a:pt x="1060464" y="1806"/>
                    <a:pt x="1044452" y="19"/>
                    <a:pt x="1028291" y="36"/>
                  </a:cubicBezTo>
                  <a:cubicBezTo>
                    <a:pt x="1011805" y="43"/>
                    <a:pt x="995434" y="1618"/>
                    <a:pt x="979833" y="4699"/>
                  </a:cubicBezTo>
                  <a:cubicBezTo>
                    <a:pt x="956263" y="9219"/>
                    <a:pt x="935036" y="17080"/>
                    <a:pt x="918088" y="27564"/>
                  </a:cubicBezTo>
                  <a:cubicBezTo>
                    <a:pt x="914660" y="30067"/>
                    <a:pt x="912096" y="32926"/>
                    <a:pt x="910533" y="35987"/>
                  </a:cubicBezTo>
                  <a:lnTo>
                    <a:pt x="885001" y="90291"/>
                  </a:lnTo>
                  <a:lnTo>
                    <a:pt x="858948" y="35837"/>
                  </a:lnTo>
                  <a:cubicBezTo>
                    <a:pt x="857406" y="32741"/>
                    <a:pt x="854743" y="29870"/>
                    <a:pt x="851133" y="27413"/>
                  </a:cubicBezTo>
                  <a:cubicBezTo>
                    <a:pt x="833992" y="17100"/>
                    <a:pt x="812819" y="9309"/>
                    <a:pt x="789388" y="4699"/>
                  </a:cubicBezTo>
                  <a:cubicBezTo>
                    <a:pt x="774160" y="1397"/>
                    <a:pt x="757973" y="-185"/>
                    <a:pt x="741711" y="36"/>
                  </a:cubicBezTo>
                  <a:cubicBezTo>
                    <a:pt x="725219" y="18"/>
                    <a:pt x="708840" y="1594"/>
                    <a:pt x="693253" y="4699"/>
                  </a:cubicBezTo>
                  <a:cubicBezTo>
                    <a:pt x="669638" y="9254"/>
                    <a:pt x="648338" y="17109"/>
                    <a:pt x="631247" y="27564"/>
                  </a:cubicBezTo>
                  <a:cubicBezTo>
                    <a:pt x="628001" y="30110"/>
                    <a:pt x="625534" y="32959"/>
                    <a:pt x="623952" y="35987"/>
                  </a:cubicBezTo>
                  <a:lnTo>
                    <a:pt x="597900" y="91945"/>
                  </a:lnTo>
                  <a:lnTo>
                    <a:pt x="571847" y="36439"/>
                  </a:lnTo>
                  <a:cubicBezTo>
                    <a:pt x="570453" y="33340"/>
                    <a:pt x="567871" y="30461"/>
                    <a:pt x="564291" y="28015"/>
                  </a:cubicBezTo>
                  <a:cubicBezTo>
                    <a:pt x="547039" y="17708"/>
                    <a:pt x="525785" y="9922"/>
                    <a:pt x="502286" y="5301"/>
                  </a:cubicBezTo>
                  <a:cubicBezTo>
                    <a:pt x="487303" y="1806"/>
                    <a:pt x="471291" y="19"/>
                    <a:pt x="455130" y="36"/>
                  </a:cubicBezTo>
                  <a:cubicBezTo>
                    <a:pt x="438644" y="43"/>
                    <a:pt x="422273" y="1618"/>
                    <a:pt x="406672" y="4699"/>
                  </a:cubicBezTo>
                  <a:cubicBezTo>
                    <a:pt x="383102" y="9219"/>
                    <a:pt x="361874" y="17080"/>
                    <a:pt x="344927" y="27564"/>
                  </a:cubicBezTo>
                  <a:cubicBezTo>
                    <a:pt x="341498" y="30067"/>
                    <a:pt x="338935" y="32926"/>
                    <a:pt x="337372" y="35987"/>
                  </a:cubicBezTo>
                  <a:lnTo>
                    <a:pt x="311840" y="90291"/>
                  </a:lnTo>
                  <a:lnTo>
                    <a:pt x="285787" y="35837"/>
                  </a:lnTo>
                  <a:cubicBezTo>
                    <a:pt x="284245" y="32741"/>
                    <a:pt x="281582" y="29870"/>
                    <a:pt x="277971" y="27413"/>
                  </a:cubicBezTo>
                  <a:cubicBezTo>
                    <a:pt x="260831" y="17100"/>
                    <a:pt x="239658" y="9309"/>
                    <a:pt x="216226" y="4699"/>
                  </a:cubicBezTo>
                  <a:cubicBezTo>
                    <a:pt x="200996" y="1397"/>
                    <a:pt x="184812" y="-185"/>
                    <a:pt x="168550" y="36"/>
                  </a:cubicBezTo>
                  <a:cubicBezTo>
                    <a:pt x="152058" y="18"/>
                    <a:pt x="135682" y="1594"/>
                    <a:pt x="120092" y="4699"/>
                  </a:cubicBezTo>
                  <a:cubicBezTo>
                    <a:pt x="96477" y="9254"/>
                    <a:pt x="75177" y="17109"/>
                    <a:pt x="58086" y="27564"/>
                  </a:cubicBezTo>
                  <a:cubicBezTo>
                    <a:pt x="54840" y="30110"/>
                    <a:pt x="52373" y="32959"/>
                    <a:pt x="50791" y="35987"/>
                  </a:cubicBezTo>
                  <a:lnTo>
                    <a:pt x="509" y="145346"/>
                  </a:lnTo>
                  <a:cubicBezTo>
                    <a:pt x="-2308" y="153493"/>
                    <a:pt x="6847" y="161416"/>
                    <a:pt x="20958" y="163042"/>
                  </a:cubicBezTo>
                  <a:cubicBezTo>
                    <a:pt x="33859" y="164530"/>
                    <a:pt x="46657" y="160229"/>
                    <a:pt x="50791" y="153018"/>
                  </a:cubicBezTo>
                  <a:lnTo>
                    <a:pt x="90391" y="66824"/>
                  </a:lnTo>
                  <a:lnTo>
                    <a:pt x="90391" y="114058"/>
                  </a:lnTo>
                  <a:lnTo>
                    <a:pt x="45581" y="210631"/>
                  </a:lnTo>
                  <a:lnTo>
                    <a:pt x="90391" y="210631"/>
                  </a:lnTo>
                  <a:lnTo>
                    <a:pt x="90391" y="330971"/>
                  </a:lnTo>
                  <a:lnTo>
                    <a:pt x="142497" y="330971"/>
                  </a:lnTo>
                  <a:lnTo>
                    <a:pt x="142497" y="210631"/>
                  </a:lnTo>
                  <a:lnTo>
                    <a:pt x="194602" y="210631"/>
                  </a:lnTo>
                  <a:lnTo>
                    <a:pt x="194602" y="330971"/>
                  </a:lnTo>
                  <a:lnTo>
                    <a:pt x="246708" y="330971"/>
                  </a:lnTo>
                  <a:lnTo>
                    <a:pt x="246708" y="210631"/>
                  </a:lnTo>
                  <a:lnTo>
                    <a:pt x="291519" y="210631"/>
                  </a:lnTo>
                  <a:lnTo>
                    <a:pt x="246708" y="114058"/>
                  </a:lnTo>
                  <a:lnTo>
                    <a:pt x="246708" y="65771"/>
                  </a:lnTo>
                  <a:lnTo>
                    <a:pt x="286569" y="153018"/>
                  </a:lnTo>
                  <a:cubicBezTo>
                    <a:pt x="290068" y="161076"/>
                    <a:pt x="304217" y="165973"/>
                    <a:pt x="318173" y="163952"/>
                  </a:cubicBezTo>
                  <a:cubicBezTo>
                    <a:pt x="327495" y="162603"/>
                    <a:pt x="334774" y="158400"/>
                    <a:pt x="337111" y="153018"/>
                  </a:cubicBezTo>
                  <a:lnTo>
                    <a:pt x="376972" y="65771"/>
                  </a:lnTo>
                  <a:lnTo>
                    <a:pt x="376972" y="330971"/>
                  </a:lnTo>
                  <a:lnTo>
                    <a:pt x="429078" y="330971"/>
                  </a:lnTo>
                  <a:lnTo>
                    <a:pt x="429078" y="165503"/>
                  </a:lnTo>
                  <a:lnTo>
                    <a:pt x="481183" y="165503"/>
                  </a:lnTo>
                  <a:lnTo>
                    <a:pt x="481183" y="330971"/>
                  </a:lnTo>
                  <a:lnTo>
                    <a:pt x="533289" y="330971"/>
                  </a:lnTo>
                  <a:lnTo>
                    <a:pt x="533289" y="66674"/>
                  </a:lnTo>
                  <a:lnTo>
                    <a:pt x="572889" y="153018"/>
                  </a:lnTo>
                  <a:cubicBezTo>
                    <a:pt x="572889" y="161326"/>
                    <a:pt x="584553" y="168060"/>
                    <a:pt x="598942" y="168060"/>
                  </a:cubicBezTo>
                  <a:cubicBezTo>
                    <a:pt x="613331" y="168060"/>
                    <a:pt x="624994" y="161326"/>
                    <a:pt x="624994" y="153018"/>
                  </a:cubicBezTo>
                  <a:lnTo>
                    <a:pt x="663553" y="66674"/>
                  </a:lnTo>
                  <a:lnTo>
                    <a:pt x="663553" y="114058"/>
                  </a:lnTo>
                  <a:lnTo>
                    <a:pt x="618742" y="210631"/>
                  </a:lnTo>
                  <a:lnTo>
                    <a:pt x="663553" y="210631"/>
                  </a:lnTo>
                  <a:lnTo>
                    <a:pt x="663553" y="330971"/>
                  </a:lnTo>
                  <a:lnTo>
                    <a:pt x="715658" y="330971"/>
                  </a:lnTo>
                  <a:lnTo>
                    <a:pt x="715658" y="210631"/>
                  </a:lnTo>
                  <a:lnTo>
                    <a:pt x="767764" y="210631"/>
                  </a:lnTo>
                  <a:lnTo>
                    <a:pt x="767764" y="330971"/>
                  </a:lnTo>
                  <a:lnTo>
                    <a:pt x="819869" y="330971"/>
                  </a:lnTo>
                  <a:lnTo>
                    <a:pt x="819869" y="210631"/>
                  </a:lnTo>
                  <a:lnTo>
                    <a:pt x="864680" y="210631"/>
                  </a:lnTo>
                  <a:lnTo>
                    <a:pt x="819869" y="114058"/>
                  </a:lnTo>
                  <a:lnTo>
                    <a:pt x="819869" y="65771"/>
                  </a:lnTo>
                  <a:lnTo>
                    <a:pt x="859730" y="153018"/>
                  </a:lnTo>
                  <a:cubicBezTo>
                    <a:pt x="863229" y="161076"/>
                    <a:pt x="877378" y="165973"/>
                    <a:pt x="891335" y="163952"/>
                  </a:cubicBezTo>
                  <a:cubicBezTo>
                    <a:pt x="900656" y="162603"/>
                    <a:pt x="907935" y="158400"/>
                    <a:pt x="910272" y="153018"/>
                  </a:cubicBezTo>
                  <a:lnTo>
                    <a:pt x="950133" y="65771"/>
                  </a:lnTo>
                  <a:lnTo>
                    <a:pt x="950133" y="330971"/>
                  </a:lnTo>
                  <a:lnTo>
                    <a:pt x="1002239" y="330971"/>
                  </a:lnTo>
                  <a:lnTo>
                    <a:pt x="1002239" y="165503"/>
                  </a:lnTo>
                  <a:lnTo>
                    <a:pt x="1054344" y="165503"/>
                  </a:lnTo>
                  <a:lnTo>
                    <a:pt x="1054344" y="330971"/>
                  </a:lnTo>
                  <a:lnTo>
                    <a:pt x="1106450" y="330971"/>
                  </a:lnTo>
                  <a:lnTo>
                    <a:pt x="1106450" y="66674"/>
                  </a:lnTo>
                  <a:lnTo>
                    <a:pt x="1146050" y="153018"/>
                  </a:lnTo>
                  <a:cubicBezTo>
                    <a:pt x="1146050" y="161326"/>
                    <a:pt x="1157714" y="168060"/>
                    <a:pt x="1172103" y="168060"/>
                  </a:cubicBezTo>
                  <a:cubicBezTo>
                    <a:pt x="1186492" y="168060"/>
                    <a:pt x="1198156" y="161326"/>
                    <a:pt x="1198156" y="153018"/>
                  </a:cubicBezTo>
                  <a:lnTo>
                    <a:pt x="1236714" y="66674"/>
                  </a:lnTo>
                  <a:lnTo>
                    <a:pt x="1236714" y="114058"/>
                  </a:lnTo>
                  <a:lnTo>
                    <a:pt x="1191903" y="210631"/>
                  </a:lnTo>
                  <a:lnTo>
                    <a:pt x="1236714" y="210631"/>
                  </a:lnTo>
                  <a:lnTo>
                    <a:pt x="1236714" y="330971"/>
                  </a:lnTo>
                  <a:lnTo>
                    <a:pt x="1288819" y="330971"/>
                  </a:lnTo>
                  <a:lnTo>
                    <a:pt x="1288819" y="210631"/>
                  </a:lnTo>
                  <a:lnTo>
                    <a:pt x="1340925" y="210631"/>
                  </a:lnTo>
                  <a:lnTo>
                    <a:pt x="1340925" y="330971"/>
                  </a:lnTo>
                  <a:lnTo>
                    <a:pt x="1393030" y="330971"/>
                  </a:lnTo>
                  <a:lnTo>
                    <a:pt x="1393030" y="210631"/>
                  </a:lnTo>
                  <a:lnTo>
                    <a:pt x="1437841" y="210631"/>
                  </a:lnTo>
                  <a:lnTo>
                    <a:pt x="1393030" y="114058"/>
                  </a:lnTo>
                  <a:lnTo>
                    <a:pt x="1393030" y="65771"/>
                  </a:lnTo>
                  <a:lnTo>
                    <a:pt x="1432891" y="153018"/>
                  </a:lnTo>
                  <a:cubicBezTo>
                    <a:pt x="1436390" y="161076"/>
                    <a:pt x="1450539" y="165973"/>
                    <a:pt x="1464496" y="163952"/>
                  </a:cubicBezTo>
                  <a:cubicBezTo>
                    <a:pt x="1473817" y="162603"/>
                    <a:pt x="1481097" y="158400"/>
                    <a:pt x="1483434" y="153018"/>
                  </a:cubicBezTo>
                  <a:lnTo>
                    <a:pt x="1523294" y="65771"/>
                  </a:lnTo>
                  <a:lnTo>
                    <a:pt x="1523294" y="330971"/>
                  </a:lnTo>
                  <a:lnTo>
                    <a:pt x="1575400" y="330971"/>
                  </a:lnTo>
                  <a:lnTo>
                    <a:pt x="1575400" y="165503"/>
                  </a:lnTo>
                  <a:lnTo>
                    <a:pt x="1627505" y="165503"/>
                  </a:lnTo>
                  <a:lnTo>
                    <a:pt x="1627505" y="330971"/>
                  </a:lnTo>
                  <a:lnTo>
                    <a:pt x="1679611" y="330971"/>
                  </a:lnTo>
                  <a:lnTo>
                    <a:pt x="1679611" y="66674"/>
                  </a:lnTo>
                  <a:lnTo>
                    <a:pt x="1719211" y="153018"/>
                  </a:lnTo>
                  <a:cubicBezTo>
                    <a:pt x="1719211" y="161326"/>
                    <a:pt x="1730875" y="168060"/>
                    <a:pt x="1745264" y="168060"/>
                  </a:cubicBezTo>
                  <a:cubicBezTo>
                    <a:pt x="1759653" y="168060"/>
                    <a:pt x="1771317" y="161326"/>
                    <a:pt x="1771317" y="153018"/>
                  </a:cubicBezTo>
                  <a:lnTo>
                    <a:pt x="1809875" y="66674"/>
                  </a:lnTo>
                  <a:lnTo>
                    <a:pt x="1809875" y="114058"/>
                  </a:lnTo>
                  <a:lnTo>
                    <a:pt x="1765064" y="210631"/>
                  </a:lnTo>
                  <a:lnTo>
                    <a:pt x="1809875" y="210631"/>
                  </a:lnTo>
                  <a:lnTo>
                    <a:pt x="1809875" y="330971"/>
                  </a:lnTo>
                  <a:lnTo>
                    <a:pt x="1861981" y="330971"/>
                  </a:lnTo>
                  <a:lnTo>
                    <a:pt x="1861981" y="210631"/>
                  </a:lnTo>
                  <a:lnTo>
                    <a:pt x="1914086" y="210631"/>
                  </a:lnTo>
                  <a:lnTo>
                    <a:pt x="1914086" y="330971"/>
                  </a:lnTo>
                  <a:lnTo>
                    <a:pt x="1966192" y="330971"/>
                  </a:lnTo>
                  <a:lnTo>
                    <a:pt x="1966192" y="210631"/>
                  </a:lnTo>
                  <a:lnTo>
                    <a:pt x="2011002" y="210631"/>
                  </a:lnTo>
                  <a:lnTo>
                    <a:pt x="1966192" y="114058"/>
                  </a:lnTo>
                  <a:lnTo>
                    <a:pt x="1966192" y="65771"/>
                  </a:lnTo>
                  <a:lnTo>
                    <a:pt x="2006052" y="153018"/>
                  </a:lnTo>
                  <a:cubicBezTo>
                    <a:pt x="2009197" y="159775"/>
                    <a:pt x="2019993" y="164389"/>
                    <a:pt x="2032105" y="164149"/>
                  </a:cubicBezTo>
                  <a:cubicBezTo>
                    <a:pt x="2046489" y="163916"/>
                    <a:pt x="2057819" y="156994"/>
                    <a:pt x="2057416" y="148689"/>
                  </a:cubicBezTo>
                  <a:cubicBezTo>
                    <a:pt x="2057358" y="147560"/>
                    <a:pt x="2057085" y="146440"/>
                    <a:pt x="2056595" y="14534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 dirty="0"/>
            </a:p>
          </p:txBody>
        </p:sp>
        <p:sp>
          <p:nvSpPr>
            <p:cNvPr id="107" name="Forma libre: forma 106">
              <a:extLst>
                <a:ext uri="{FF2B5EF4-FFF2-40B4-BE49-F238E27FC236}">
                  <a16:creationId xmlns:a16="http://schemas.microsoft.com/office/drawing/2014/main" xmlns="" id="{CC6003C2-4E34-4B06-B10A-B70690242C6D}"/>
                </a:ext>
              </a:extLst>
            </p:cNvPr>
            <p:cNvSpPr/>
            <p:nvPr/>
          </p:nvSpPr>
          <p:spPr>
            <a:xfrm>
              <a:off x="9180407" y="4878330"/>
              <a:ext cx="130263" cy="75212"/>
            </a:xfrm>
            <a:custGeom>
              <a:avLst/>
              <a:gdLst>
                <a:gd name="connsiteX0" fmla="*/ 65132 w 130263"/>
                <a:gd name="connsiteY0" fmla="*/ 75213 h 75212"/>
                <a:gd name="connsiteX1" fmla="*/ 130264 w 130263"/>
                <a:gd name="connsiteY1" fmla="*/ 37606 h 75212"/>
                <a:gd name="connsiteX2" fmla="*/ 65132 w 130263"/>
                <a:gd name="connsiteY2" fmla="*/ 0 h 75212"/>
                <a:gd name="connsiteX3" fmla="*/ 0 w 130263"/>
                <a:gd name="connsiteY3" fmla="*/ 37606 h 75212"/>
                <a:gd name="connsiteX4" fmla="*/ 65132 w 130263"/>
                <a:gd name="connsiteY4" fmla="*/ 75213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65132" y="75213"/>
                  </a:moveTo>
                  <a:cubicBezTo>
                    <a:pt x="101103" y="75213"/>
                    <a:pt x="130264" y="58375"/>
                    <a:pt x="130264" y="37606"/>
                  </a:cubicBezTo>
                  <a:cubicBezTo>
                    <a:pt x="130264" y="16837"/>
                    <a:pt x="101103" y="0"/>
                    <a:pt x="65132" y="0"/>
                  </a:cubicBezTo>
                  <a:cubicBezTo>
                    <a:pt x="29161" y="0"/>
                    <a:pt x="0" y="16837"/>
                    <a:pt x="0" y="37606"/>
                  </a:cubicBezTo>
                  <a:cubicBezTo>
                    <a:pt x="0" y="58375"/>
                    <a:pt x="29161" y="75213"/>
                    <a:pt x="65132" y="75213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08" name="Forma libre: forma 107">
              <a:extLst>
                <a:ext uri="{FF2B5EF4-FFF2-40B4-BE49-F238E27FC236}">
                  <a16:creationId xmlns:a16="http://schemas.microsoft.com/office/drawing/2014/main" xmlns="" id="{4C76DD68-D003-489A-B94C-81524BC52002}"/>
                </a:ext>
              </a:extLst>
            </p:cNvPr>
            <p:cNvSpPr/>
            <p:nvPr/>
          </p:nvSpPr>
          <p:spPr>
            <a:xfrm>
              <a:off x="8607246" y="4878330"/>
              <a:ext cx="130263" cy="75212"/>
            </a:xfrm>
            <a:custGeom>
              <a:avLst/>
              <a:gdLst>
                <a:gd name="connsiteX0" fmla="*/ 65132 w 130263"/>
                <a:gd name="connsiteY0" fmla="*/ 75213 h 75212"/>
                <a:gd name="connsiteX1" fmla="*/ 130264 w 130263"/>
                <a:gd name="connsiteY1" fmla="*/ 37606 h 75212"/>
                <a:gd name="connsiteX2" fmla="*/ 65132 w 130263"/>
                <a:gd name="connsiteY2" fmla="*/ 0 h 75212"/>
                <a:gd name="connsiteX3" fmla="*/ 0 w 130263"/>
                <a:gd name="connsiteY3" fmla="*/ 37606 h 75212"/>
                <a:gd name="connsiteX4" fmla="*/ 65132 w 130263"/>
                <a:gd name="connsiteY4" fmla="*/ 75213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65132" y="75213"/>
                  </a:moveTo>
                  <a:cubicBezTo>
                    <a:pt x="101103" y="75213"/>
                    <a:pt x="130264" y="58375"/>
                    <a:pt x="130264" y="37606"/>
                  </a:cubicBezTo>
                  <a:cubicBezTo>
                    <a:pt x="130264" y="16837"/>
                    <a:pt x="101103" y="0"/>
                    <a:pt x="65132" y="0"/>
                  </a:cubicBezTo>
                  <a:cubicBezTo>
                    <a:pt x="29161" y="0"/>
                    <a:pt x="0" y="16837"/>
                    <a:pt x="0" y="37606"/>
                  </a:cubicBezTo>
                  <a:cubicBezTo>
                    <a:pt x="0" y="58375"/>
                    <a:pt x="29161" y="75213"/>
                    <a:pt x="65132" y="75213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09" name="Forma libre: forma 108">
              <a:extLst>
                <a:ext uri="{FF2B5EF4-FFF2-40B4-BE49-F238E27FC236}">
                  <a16:creationId xmlns:a16="http://schemas.microsoft.com/office/drawing/2014/main" xmlns="" id="{3880E235-72E9-415A-9DF3-BACBC122E89A}"/>
                </a:ext>
              </a:extLst>
            </p:cNvPr>
            <p:cNvSpPr/>
            <p:nvPr/>
          </p:nvSpPr>
          <p:spPr>
            <a:xfrm>
              <a:off x="8893826" y="4878330"/>
              <a:ext cx="130263" cy="75212"/>
            </a:xfrm>
            <a:custGeom>
              <a:avLst/>
              <a:gdLst>
                <a:gd name="connsiteX0" fmla="*/ 65132 w 130263"/>
                <a:gd name="connsiteY0" fmla="*/ 75213 h 75212"/>
                <a:gd name="connsiteX1" fmla="*/ 130264 w 130263"/>
                <a:gd name="connsiteY1" fmla="*/ 37606 h 75212"/>
                <a:gd name="connsiteX2" fmla="*/ 65132 w 130263"/>
                <a:gd name="connsiteY2" fmla="*/ 0 h 75212"/>
                <a:gd name="connsiteX3" fmla="*/ 0 w 130263"/>
                <a:gd name="connsiteY3" fmla="*/ 37606 h 75212"/>
                <a:gd name="connsiteX4" fmla="*/ 65132 w 130263"/>
                <a:gd name="connsiteY4" fmla="*/ 75213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65132" y="75213"/>
                  </a:moveTo>
                  <a:cubicBezTo>
                    <a:pt x="101103" y="75213"/>
                    <a:pt x="130264" y="58375"/>
                    <a:pt x="130264" y="37606"/>
                  </a:cubicBezTo>
                  <a:cubicBezTo>
                    <a:pt x="130264" y="16837"/>
                    <a:pt x="101103" y="0"/>
                    <a:pt x="65132" y="0"/>
                  </a:cubicBezTo>
                  <a:cubicBezTo>
                    <a:pt x="29161" y="0"/>
                    <a:pt x="0" y="16837"/>
                    <a:pt x="0" y="37606"/>
                  </a:cubicBezTo>
                  <a:cubicBezTo>
                    <a:pt x="0" y="58375"/>
                    <a:pt x="29161" y="75213"/>
                    <a:pt x="65132" y="75213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10" name="Forma libre: forma 109">
              <a:extLst>
                <a:ext uri="{FF2B5EF4-FFF2-40B4-BE49-F238E27FC236}">
                  <a16:creationId xmlns:a16="http://schemas.microsoft.com/office/drawing/2014/main" xmlns="" id="{B866E23E-7B86-4281-AEA8-E8511ED0B87C}"/>
                </a:ext>
              </a:extLst>
            </p:cNvPr>
            <p:cNvSpPr/>
            <p:nvPr/>
          </p:nvSpPr>
          <p:spPr>
            <a:xfrm>
              <a:off x="8034085" y="4878330"/>
              <a:ext cx="130263" cy="75212"/>
            </a:xfrm>
            <a:custGeom>
              <a:avLst/>
              <a:gdLst>
                <a:gd name="connsiteX0" fmla="*/ 65132 w 130263"/>
                <a:gd name="connsiteY0" fmla="*/ 75213 h 75212"/>
                <a:gd name="connsiteX1" fmla="*/ 130264 w 130263"/>
                <a:gd name="connsiteY1" fmla="*/ 37606 h 75212"/>
                <a:gd name="connsiteX2" fmla="*/ 65132 w 130263"/>
                <a:gd name="connsiteY2" fmla="*/ 0 h 75212"/>
                <a:gd name="connsiteX3" fmla="*/ 0 w 130263"/>
                <a:gd name="connsiteY3" fmla="*/ 37606 h 75212"/>
                <a:gd name="connsiteX4" fmla="*/ 65132 w 130263"/>
                <a:gd name="connsiteY4" fmla="*/ 75213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65132" y="75213"/>
                  </a:moveTo>
                  <a:cubicBezTo>
                    <a:pt x="101103" y="75213"/>
                    <a:pt x="130264" y="58375"/>
                    <a:pt x="130264" y="37606"/>
                  </a:cubicBezTo>
                  <a:cubicBezTo>
                    <a:pt x="130264" y="16837"/>
                    <a:pt x="101103" y="0"/>
                    <a:pt x="65132" y="0"/>
                  </a:cubicBezTo>
                  <a:cubicBezTo>
                    <a:pt x="29161" y="0"/>
                    <a:pt x="0" y="16837"/>
                    <a:pt x="0" y="37606"/>
                  </a:cubicBezTo>
                  <a:cubicBezTo>
                    <a:pt x="0" y="58375"/>
                    <a:pt x="29161" y="75213"/>
                    <a:pt x="65132" y="75213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11" name="Forma libre: forma 110">
              <a:extLst>
                <a:ext uri="{FF2B5EF4-FFF2-40B4-BE49-F238E27FC236}">
                  <a16:creationId xmlns:a16="http://schemas.microsoft.com/office/drawing/2014/main" xmlns="" id="{A7726160-2405-4753-BE6A-93C11D715E5D}"/>
                </a:ext>
              </a:extLst>
            </p:cNvPr>
            <p:cNvSpPr/>
            <p:nvPr/>
          </p:nvSpPr>
          <p:spPr>
            <a:xfrm>
              <a:off x="8320665" y="4878330"/>
              <a:ext cx="130263" cy="75212"/>
            </a:xfrm>
            <a:custGeom>
              <a:avLst/>
              <a:gdLst>
                <a:gd name="connsiteX0" fmla="*/ 65132 w 130263"/>
                <a:gd name="connsiteY0" fmla="*/ 75213 h 75212"/>
                <a:gd name="connsiteX1" fmla="*/ 130264 w 130263"/>
                <a:gd name="connsiteY1" fmla="*/ 37606 h 75212"/>
                <a:gd name="connsiteX2" fmla="*/ 65132 w 130263"/>
                <a:gd name="connsiteY2" fmla="*/ 0 h 75212"/>
                <a:gd name="connsiteX3" fmla="*/ 0 w 130263"/>
                <a:gd name="connsiteY3" fmla="*/ 37606 h 75212"/>
                <a:gd name="connsiteX4" fmla="*/ 65132 w 130263"/>
                <a:gd name="connsiteY4" fmla="*/ 75213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65132" y="75213"/>
                  </a:moveTo>
                  <a:cubicBezTo>
                    <a:pt x="101103" y="75213"/>
                    <a:pt x="130264" y="58375"/>
                    <a:pt x="130264" y="37606"/>
                  </a:cubicBezTo>
                  <a:cubicBezTo>
                    <a:pt x="130264" y="16837"/>
                    <a:pt x="101103" y="0"/>
                    <a:pt x="65132" y="0"/>
                  </a:cubicBezTo>
                  <a:cubicBezTo>
                    <a:pt x="29161" y="0"/>
                    <a:pt x="0" y="16837"/>
                    <a:pt x="0" y="37606"/>
                  </a:cubicBezTo>
                  <a:cubicBezTo>
                    <a:pt x="0" y="58375"/>
                    <a:pt x="29161" y="75213"/>
                    <a:pt x="65132" y="75213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12" name="Forma libre: forma 111">
              <a:extLst>
                <a:ext uri="{FF2B5EF4-FFF2-40B4-BE49-F238E27FC236}">
                  <a16:creationId xmlns:a16="http://schemas.microsoft.com/office/drawing/2014/main" xmlns="" id="{665150CD-0191-407D-808E-87119FABEB92}"/>
                </a:ext>
              </a:extLst>
            </p:cNvPr>
            <p:cNvSpPr/>
            <p:nvPr/>
          </p:nvSpPr>
          <p:spPr>
            <a:xfrm>
              <a:off x="7930057" y="4968551"/>
              <a:ext cx="1484662" cy="330968"/>
            </a:xfrm>
            <a:custGeom>
              <a:avLst/>
              <a:gdLst>
                <a:gd name="connsiteX0" fmla="*/ 1483522 w 1484662"/>
                <a:gd name="connsiteY0" fmla="*/ 145344 h 330968"/>
                <a:gd name="connsiteX1" fmla="*/ 1433240 w 1484662"/>
                <a:gd name="connsiteY1" fmla="*/ 35834 h 330968"/>
                <a:gd name="connsiteX2" fmla="*/ 1425685 w 1484662"/>
                <a:gd name="connsiteY2" fmla="*/ 27410 h 330968"/>
                <a:gd name="connsiteX3" fmla="*/ 1363679 w 1484662"/>
                <a:gd name="connsiteY3" fmla="*/ 4696 h 330968"/>
                <a:gd name="connsiteX4" fmla="*/ 1315482 w 1484662"/>
                <a:gd name="connsiteY4" fmla="*/ 33 h 330968"/>
                <a:gd name="connsiteX5" fmla="*/ 1267023 w 1484662"/>
                <a:gd name="connsiteY5" fmla="*/ 4696 h 330968"/>
                <a:gd name="connsiteX6" fmla="*/ 1205278 w 1484662"/>
                <a:gd name="connsiteY6" fmla="*/ 27561 h 330968"/>
                <a:gd name="connsiteX7" fmla="*/ 1197723 w 1484662"/>
                <a:gd name="connsiteY7" fmla="*/ 35985 h 330968"/>
                <a:gd name="connsiteX8" fmla="*/ 1172191 w 1484662"/>
                <a:gd name="connsiteY8" fmla="*/ 90288 h 330968"/>
                <a:gd name="connsiteX9" fmla="*/ 1146139 w 1484662"/>
                <a:gd name="connsiteY9" fmla="*/ 35834 h 330968"/>
                <a:gd name="connsiteX10" fmla="*/ 1138323 w 1484662"/>
                <a:gd name="connsiteY10" fmla="*/ 27410 h 330968"/>
                <a:gd name="connsiteX11" fmla="*/ 1076578 w 1484662"/>
                <a:gd name="connsiteY11" fmla="*/ 4696 h 330968"/>
                <a:gd name="connsiteX12" fmla="*/ 1028901 w 1484662"/>
                <a:gd name="connsiteY12" fmla="*/ 33 h 330968"/>
                <a:gd name="connsiteX13" fmla="*/ 980443 w 1484662"/>
                <a:gd name="connsiteY13" fmla="*/ 4696 h 330968"/>
                <a:gd name="connsiteX14" fmla="*/ 918437 w 1484662"/>
                <a:gd name="connsiteY14" fmla="*/ 27561 h 330968"/>
                <a:gd name="connsiteX15" fmla="*/ 911142 w 1484662"/>
                <a:gd name="connsiteY15" fmla="*/ 35985 h 330968"/>
                <a:gd name="connsiteX16" fmla="*/ 885090 w 1484662"/>
                <a:gd name="connsiteY16" fmla="*/ 91943 h 330968"/>
                <a:gd name="connsiteX17" fmla="*/ 859037 w 1484662"/>
                <a:gd name="connsiteY17" fmla="*/ 36436 h 330968"/>
                <a:gd name="connsiteX18" fmla="*/ 851482 w 1484662"/>
                <a:gd name="connsiteY18" fmla="*/ 28012 h 330968"/>
                <a:gd name="connsiteX19" fmla="*/ 789476 w 1484662"/>
                <a:gd name="connsiteY19" fmla="*/ 5298 h 330968"/>
                <a:gd name="connsiteX20" fmla="*/ 742320 w 1484662"/>
                <a:gd name="connsiteY20" fmla="*/ 33 h 330968"/>
                <a:gd name="connsiteX21" fmla="*/ 693862 w 1484662"/>
                <a:gd name="connsiteY21" fmla="*/ 4696 h 330968"/>
                <a:gd name="connsiteX22" fmla="*/ 632117 w 1484662"/>
                <a:gd name="connsiteY22" fmla="*/ 27561 h 330968"/>
                <a:gd name="connsiteX23" fmla="*/ 624562 w 1484662"/>
                <a:gd name="connsiteY23" fmla="*/ 35985 h 330968"/>
                <a:gd name="connsiteX24" fmla="*/ 599030 w 1484662"/>
                <a:gd name="connsiteY24" fmla="*/ 90288 h 330968"/>
                <a:gd name="connsiteX25" fmla="*/ 572977 w 1484662"/>
                <a:gd name="connsiteY25" fmla="*/ 35834 h 330968"/>
                <a:gd name="connsiteX26" fmla="*/ 565162 w 1484662"/>
                <a:gd name="connsiteY26" fmla="*/ 27410 h 330968"/>
                <a:gd name="connsiteX27" fmla="*/ 503416 w 1484662"/>
                <a:gd name="connsiteY27" fmla="*/ 4696 h 330968"/>
                <a:gd name="connsiteX28" fmla="*/ 455740 w 1484662"/>
                <a:gd name="connsiteY28" fmla="*/ 33 h 330968"/>
                <a:gd name="connsiteX29" fmla="*/ 407282 w 1484662"/>
                <a:gd name="connsiteY29" fmla="*/ 4696 h 330968"/>
                <a:gd name="connsiteX30" fmla="*/ 345276 w 1484662"/>
                <a:gd name="connsiteY30" fmla="*/ 27561 h 330968"/>
                <a:gd name="connsiteX31" fmla="*/ 337981 w 1484662"/>
                <a:gd name="connsiteY31" fmla="*/ 35985 h 330968"/>
                <a:gd name="connsiteX32" fmla="*/ 311928 w 1484662"/>
                <a:gd name="connsiteY32" fmla="*/ 91943 h 330968"/>
                <a:gd name="connsiteX33" fmla="*/ 285876 w 1484662"/>
                <a:gd name="connsiteY33" fmla="*/ 36436 h 330968"/>
                <a:gd name="connsiteX34" fmla="*/ 278320 w 1484662"/>
                <a:gd name="connsiteY34" fmla="*/ 28012 h 330968"/>
                <a:gd name="connsiteX35" fmla="*/ 216315 w 1484662"/>
                <a:gd name="connsiteY35" fmla="*/ 5298 h 330968"/>
                <a:gd name="connsiteX36" fmla="*/ 169159 w 1484662"/>
                <a:gd name="connsiteY36" fmla="*/ 33 h 330968"/>
                <a:gd name="connsiteX37" fmla="*/ 120701 w 1484662"/>
                <a:gd name="connsiteY37" fmla="*/ 4696 h 330968"/>
                <a:gd name="connsiteX38" fmla="*/ 58956 w 1484662"/>
                <a:gd name="connsiteY38" fmla="*/ 27561 h 330968"/>
                <a:gd name="connsiteX39" fmla="*/ 51401 w 1484662"/>
                <a:gd name="connsiteY39" fmla="*/ 35985 h 330968"/>
                <a:gd name="connsiteX40" fmla="*/ 858 w 1484662"/>
                <a:gd name="connsiteY40" fmla="*/ 145945 h 330968"/>
                <a:gd name="connsiteX41" fmla="*/ 19356 w 1484662"/>
                <a:gd name="connsiteY41" fmla="*/ 164297 h 330968"/>
                <a:gd name="connsiteX42" fmla="*/ 26129 w 1484662"/>
                <a:gd name="connsiteY42" fmla="*/ 164297 h 330968"/>
                <a:gd name="connsiteX43" fmla="*/ 52182 w 1484662"/>
                <a:gd name="connsiteY43" fmla="*/ 153166 h 330968"/>
                <a:gd name="connsiteX44" fmla="*/ 91001 w 1484662"/>
                <a:gd name="connsiteY44" fmla="*/ 65769 h 330968"/>
                <a:gd name="connsiteX45" fmla="*/ 91001 w 1484662"/>
                <a:gd name="connsiteY45" fmla="*/ 330968 h 330968"/>
                <a:gd name="connsiteX46" fmla="*/ 143106 w 1484662"/>
                <a:gd name="connsiteY46" fmla="*/ 330968 h 330968"/>
                <a:gd name="connsiteX47" fmla="*/ 143106 w 1484662"/>
                <a:gd name="connsiteY47" fmla="*/ 165501 h 330968"/>
                <a:gd name="connsiteX48" fmla="*/ 195212 w 1484662"/>
                <a:gd name="connsiteY48" fmla="*/ 165501 h 330968"/>
                <a:gd name="connsiteX49" fmla="*/ 195212 w 1484662"/>
                <a:gd name="connsiteY49" fmla="*/ 330968 h 330968"/>
                <a:gd name="connsiteX50" fmla="*/ 247318 w 1484662"/>
                <a:gd name="connsiteY50" fmla="*/ 330968 h 330968"/>
                <a:gd name="connsiteX51" fmla="*/ 247318 w 1484662"/>
                <a:gd name="connsiteY51" fmla="*/ 66671 h 330968"/>
                <a:gd name="connsiteX52" fmla="*/ 286918 w 1484662"/>
                <a:gd name="connsiteY52" fmla="*/ 153015 h 330968"/>
                <a:gd name="connsiteX53" fmla="*/ 312971 w 1484662"/>
                <a:gd name="connsiteY53" fmla="*/ 168058 h 330968"/>
                <a:gd name="connsiteX54" fmla="*/ 339023 w 1484662"/>
                <a:gd name="connsiteY54" fmla="*/ 153015 h 330968"/>
                <a:gd name="connsiteX55" fmla="*/ 377581 w 1484662"/>
                <a:gd name="connsiteY55" fmla="*/ 66671 h 330968"/>
                <a:gd name="connsiteX56" fmla="*/ 377581 w 1484662"/>
                <a:gd name="connsiteY56" fmla="*/ 114055 h 330968"/>
                <a:gd name="connsiteX57" fmla="*/ 332771 w 1484662"/>
                <a:gd name="connsiteY57" fmla="*/ 210628 h 330968"/>
                <a:gd name="connsiteX58" fmla="*/ 377581 w 1484662"/>
                <a:gd name="connsiteY58" fmla="*/ 210628 h 330968"/>
                <a:gd name="connsiteX59" fmla="*/ 377581 w 1484662"/>
                <a:gd name="connsiteY59" fmla="*/ 330968 h 330968"/>
                <a:gd name="connsiteX60" fmla="*/ 429687 w 1484662"/>
                <a:gd name="connsiteY60" fmla="*/ 330968 h 330968"/>
                <a:gd name="connsiteX61" fmla="*/ 429687 w 1484662"/>
                <a:gd name="connsiteY61" fmla="*/ 210628 h 330968"/>
                <a:gd name="connsiteX62" fmla="*/ 481793 w 1484662"/>
                <a:gd name="connsiteY62" fmla="*/ 210628 h 330968"/>
                <a:gd name="connsiteX63" fmla="*/ 481793 w 1484662"/>
                <a:gd name="connsiteY63" fmla="*/ 330968 h 330968"/>
                <a:gd name="connsiteX64" fmla="*/ 533898 w 1484662"/>
                <a:gd name="connsiteY64" fmla="*/ 330968 h 330968"/>
                <a:gd name="connsiteX65" fmla="*/ 533898 w 1484662"/>
                <a:gd name="connsiteY65" fmla="*/ 210628 h 330968"/>
                <a:gd name="connsiteX66" fmla="*/ 578709 w 1484662"/>
                <a:gd name="connsiteY66" fmla="*/ 210628 h 330968"/>
                <a:gd name="connsiteX67" fmla="*/ 533898 w 1484662"/>
                <a:gd name="connsiteY67" fmla="*/ 114055 h 330968"/>
                <a:gd name="connsiteX68" fmla="*/ 533898 w 1484662"/>
                <a:gd name="connsiteY68" fmla="*/ 65769 h 330968"/>
                <a:gd name="connsiteX69" fmla="*/ 573759 w 1484662"/>
                <a:gd name="connsiteY69" fmla="*/ 153015 h 330968"/>
                <a:gd name="connsiteX70" fmla="*/ 605364 w 1484662"/>
                <a:gd name="connsiteY70" fmla="*/ 163950 h 330968"/>
                <a:gd name="connsiteX71" fmla="*/ 624301 w 1484662"/>
                <a:gd name="connsiteY71" fmla="*/ 153015 h 330968"/>
                <a:gd name="connsiteX72" fmla="*/ 664162 w 1484662"/>
                <a:gd name="connsiteY72" fmla="*/ 65769 h 330968"/>
                <a:gd name="connsiteX73" fmla="*/ 664162 w 1484662"/>
                <a:gd name="connsiteY73" fmla="*/ 330968 h 330968"/>
                <a:gd name="connsiteX74" fmla="*/ 716268 w 1484662"/>
                <a:gd name="connsiteY74" fmla="*/ 330968 h 330968"/>
                <a:gd name="connsiteX75" fmla="*/ 716268 w 1484662"/>
                <a:gd name="connsiteY75" fmla="*/ 165501 h 330968"/>
                <a:gd name="connsiteX76" fmla="*/ 768373 w 1484662"/>
                <a:gd name="connsiteY76" fmla="*/ 165501 h 330968"/>
                <a:gd name="connsiteX77" fmla="*/ 768373 w 1484662"/>
                <a:gd name="connsiteY77" fmla="*/ 330968 h 330968"/>
                <a:gd name="connsiteX78" fmla="*/ 820479 w 1484662"/>
                <a:gd name="connsiteY78" fmla="*/ 330968 h 330968"/>
                <a:gd name="connsiteX79" fmla="*/ 820479 w 1484662"/>
                <a:gd name="connsiteY79" fmla="*/ 66671 h 330968"/>
                <a:gd name="connsiteX80" fmla="*/ 860079 w 1484662"/>
                <a:gd name="connsiteY80" fmla="*/ 153015 h 330968"/>
                <a:gd name="connsiteX81" fmla="*/ 886132 w 1484662"/>
                <a:gd name="connsiteY81" fmla="*/ 168058 h 330968"/>
                <a:gd name="connsiteX82" fmla="*/ 912185 w 1484662"/>
                <a:gd name="connsiteY82" fmla="*/ 153015 h 330968"/>
                <a:gd name="connsiteX83" fmla="*/ 950743 w 1484662"/>
                <a:gd name="connsiteY83" fmla="*/ 66671 h 330968"/>
                <a:gd name="connsiteX84" fmla="*/ 950743 w 1484662"/>
                <a:gd name="connsiteY84" fmla="*/ 114055 h 330968"/>
                <a:gd name="connsiteX85" fmla="*/ 905932 w 1484662"/>
                <a:gd name="connsiteY85" fmla="*/ 210628 h 330968"/>
                <a:gd name="connsiteX86" fmla="*/ 950743 w 1484662"/>
                <a:gd name="connsiteY86" fmla="*/ 210628 h 330968"/>
                <a:gd name="connsiteX87" fmla="*/ 950743 w 1484662"/>
                <a:gd name="connsiteY87" fmla="*/ 330968 h 330968"/>
                <a:gd name="connsiteX88" fmla="*/ 1002848 w 1484662"/>
                <a:gd name="connsiteY88" fmla="*/ 330968 h 330968"/>
                <a:gd name="connsiteX89" fmla="*/ 1002848 w 1484662"/>
                <a:gd name="connsiteY89" fmla="*/ 210628 h 330968"/>
                <a:gd name="connsiteX90" fmla="*/ 1054954 w 1484662"/>
                <a:gd name="connsiteY90" fmla="*/ 210628 h 330968"/>
                <a:gd name="connsiteX91" fmla="*/ 1054954 w 1484662"/>
                <a:gd name="connsiteY91" fmla="*/ 330968 h 330968"/>
                <a:gd name="connsiteX92" fmla="*/ 1107059 w 1484662"/>
                <a:gd name="connsiteY92" fmla="*/ 330968 h 330968"/>
                <a:gd name="connsiteX93" fmla="*/ 1107059 w 1484662"/>
                <a:gd name="connsiteY93" fmla="*/ 210628 h 330968"/>
                <a:gd name="connsiteX94" fmla="*/ 1151870 w 1484662"/>
                <a:gd name="connsiteY94" fmla="*/ 210628 h 330968"/>
                <a:gd name="connsiteX95" fmla="*/ 1107059 w 1484662"/>
                <a:gd name="connsiteY95" fmla="*/ 114055 h 330968"/>
                <a:gd name="connsiteX96" fmla="*/ 1107059 w 1484662"/>
                <a:gd name="connsiteY96" fmla="*/ 65769 h 330968"/>
                <a:gd name="connsiteX97" fmla="*/ 1146920 w 1484662"/>
                <a:gd name="connsiteY97" fmla="*/ 153015 h 330968"/>
                <a:gd name="connsiteX98" fmla="*/ 1178525 w 1484662"/>
                <a:gd name="connsiteY98" fmla="*/ 163950 h 330968"/>
                <a:gd name="connsiteX99" fmla="*/ 1197463 w 1484662"/>
                <a:gd name="connsiteY99" fmla="*/ 153015 h 330968"/>
                <a:gd name="connsiteX100" fmla="*/ 1237323 w 1484662"/>
                <a:gd name="connsiteY100" fmla="*/ 65769 h 330968"/>
                <a:gd name="connsiteX101" fmla="*/ 1237323 w 1484662"/>
                <a:gd name="connsiteY101" fmla="*/ 330968 h 330968"/>
                <a:gd name="connsiteX102" fmla="*/ 1289429 w 1484662"/>
                <a:gd name="connsiteY102" fmla="*/ 330968 h 330968"/>
                <a:gd name="connsiteX103" fmla="*/ 1289429 w 1484662"/>
                <a:gd name="connsiteY103" fmla="*/ 165501 h 330968"/>
                <a:gd name="connsiteX104" fmla="*/ 1341534 w 1484662"/>
                <a:gd name="connsiteY104" fmla="*/ 165501 h 330968"/>
                <a:gd name="connsiteX105" fmla="*/ 1341534 w 1484662"/>
                <a:gd name="connsiteY105" fmla="*/ 330968 h 330968"/>
                <a:gd name="connsiteX106" fmla="*/ 1393640 w 1484662"/>
                <a:gd name="connsiteY106" fmla="*/ 330968 h 330968"/>
                <a:gd name="connsiteX107" fmla="*/ 1393640 w 1484662"/>
                <a:gd name="connsiteY107" fmla="*/ 66671 h 330968"/>
                <a:gd name="connsiteX108" fmla="*/ 1433240 w 1484662"/>
                <a:gd name="connsiteY108" fmla="*/ 153015 h 330968"/>
                <a:gd name="connsiteX109" fmla="*/ 1459293 w 1484662"/>
                <a:gd name="connsiteY109" fmla="*/ 164147 h 330968"/>
                <a:gd name="connsiteX110" fmla="*/ 1466067 w 1484662"/>
                <a:gd name="connsiteY110" fmla="*/ 164147 h 330968"/>
                <a:gd name="connsiteX111" fmla="*/ 1483564 w 1484662"/>
                <a:gd name="connsiteY111" fmla="*/ 145426 h 330968"/>
                <a:gd name="connsiteX112" fmla="*/ 1483522 w 1484662"/>
                <a:gd name="connsiteY112" fmla="*/ 145344 h 3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484662" h="330968">
                  <a:moveTo>
                    <a:pt x="1483522" y="145344"/>
                  </a:moveTo>
                  <a:lnTo>
                    <a:pt x="1433240" y="35834"/>
                  </a:lnTo>
                  <a:cubicBezTo>
                    <a:pt x="1431846" y="32735"/>
                    <a:pt x="1429265" y="29856"/>
                    <a:pt x="1425685" y="27410"/>
                  </a:cubicBezTo>
                  <a:cubicBezTo>
                    <a:pt x="1408433" y="17103"/>
                    <a:pt x="1387179" y="9317"/>
                    <a:pt x="1363679" y="4696"/>
                  </a:cubicBezTo>
                  <a:cubicBezTo>
                    <a:pt x="1348300" y="1331"/>
                    <a:pt x="1331921" y="-254"/>
                    <a:pt x="1315482" y="33"/>
                  </a:cubicBezTo>
                  <a:cubicBezTo>
                    <a:pt x="1298996" y="41"/>
                    <a:pt x="1282624" y="1616"/>
                    <a:pt x="1267023" y="4696"/>
                  </a:cubicBezTo>
                  <a:cubicBezTo>
                    <a:pt x="1243453" y="9217"/>
                    <a:pt x="1222226" y="17078"/>
                    <a:pt x="1205278" y="27561"/>
                  </a:cubicBezTo>
                  <a:cubicBezTo>
                    <a:pt x="1201850" y="30064"/>
                    <a:pt x="1199286" y="32924"/>
                    <a:pt x="1197723" y="35985"/>
                  </a:cubicBezTo>
                  <a:lnTo>
                    <a:pt x="1172191" y="90288"/>
                  </a:lnTo>
                  <a:lnTo>
                    <a:pt x="1146139" y="35834"/>
                  </a:lnTo>
                  <a:cubicBezTo>
                    <a:pt x="1144596" y="32738"/>
                    <a:pt x="1141934" y="29867"/>
                    <a:pt x="1138323" y="27410"/>
                  </a:cubicBezTo>
                  <a:cubicBezTo>
                    <a:pt x="1121183" y="17096"/>
                    <a:pt x="1100010" y="9307"/>
                    <a:pt x="1076578" y="4696"/>
                  </a:cubicBezTo>
                  <a:cubicBezTo>
                    <a:pt x="1061347" y="1394"/>
                    <a:pt x="1045163" y="-188"/>
                    <a:pt x="1028901" y="33"/>
                  </a:cubicBezTo>
                  <a:cubicBezTo>
                    <a:pt x="1012410" y="15"/>
                    <a:pt x="996030" y="1591"/>
                    <a:pt x="980443" y="4696"/>
                  </a:cubicBezTo>
                  <a:cubicBezTo>
                    <a:pt x="956826" y="9251"/>
                    <a:pt x="935528" y="17106"/>
                    <a:pt x="918437" y="27561"/>
                  </a:cubicBezTo>
                  <a:cubicBezTo>
                    <a:pt x="915191" y="30108"/>
                    <a:pt x="912721" y="32957"/>
                    <a:pt x="911142" y="35985"/>
                  </a:cubicBezTo>
                  <a:lnTo>
                    <a:pt x="885090" y="91943"/>
                  </a:lnTo>
                  <a:lnTo>
                    <a:pt x="859037" y="36436"/>
                  </a:lnTo>
                  <a:cubicBezTo>
                    <a:pt x="857643" y="33337"/>
                    <a:pt x="855061" y="30458"/>
                    <a:pt x="851482" y="28012"/>
                  </a:cubicBezTo>
                  <a:cubicBezTo>
                    <a:pt x="834229" y="17705"/>
                    <a:pt x="812976" y="9919"/>
                    <a:pt x="789476" y="5298"/>
                  </a:cubicBezTo>
                  <a:cubicBezTo>
                    <a:pt x="774493" y="1804"/>
                    <a:pt x="758481" y="17"/>
                    <a:pt x="742320" y="33"/>
                  </a:cubicBezTo>
                  <a:cubicBezTo>
                    <a:pt x="725834" y="41"/>
                    <a:pt x="709463" y="1616"/>
                    <a:pt x="693862" y="4696"/>
                  </a:cubicBezTo>
                  <a:cubicBezTo>
                    <a:pt x="670292" y="9217"/>
                    <a:pt x="649065" y="17078"/>
                    <a:pt x="632117" y="27561"/>
                  </a:cubicBezTo>
                  <a:cubicBezTo>
                    <a:pt x="628689" y="30064"/>
                    <a:pt x="626125" y="32924"/>
                    <a:pt x="624562" y="35985"/>
                  </a:cubicBezTo>
                  <a:lnTo>
                    <a:pt x="599030" y="90288"/>
                  </a:lnTo>
                  <a:lnTo>
                    <a:pt x="572977" y="35834"/>
                  </a:lnTo>
                  <a:cubicBezTo>
                    <a:pt x="571435" y="32738"/>
                    <a:pt x="568772" y="29867"/>
                    <a:pt x="565162" y="27410"/>
                  </a:cubicBezTo>
                  <a:cubicBezTo>
                    <a:pt x="548021" y="17096"/>
                    <a:pt x="526848" y="9307"/>
                    <a:pt x="503416" y="4696"/>
                  </a:cubicBezTo>
                  <a:cubicBezTo>
                    <a:pt x="488189" y="1394"/>
                    <a:pt x="472002" y="-188"/>
                    <a:pt x="455740" y="33"/>
                  </a:cubicBezTo>
                  <a:cubicBezTo>
                    <a:pt x="439248" y="15"/>
                    <a:pt x="422869" y="1591"/>
                    <a:pt x="407282" y="4696"/>
                  </a:cubicBezTo>
                  <a:cubicBezTo>
                    <a:pt x="383667" y="9251"/>
                    <a:pt x="362367" y="17106"/>
                    <a:pt x="345276" y="27561"/>
                  </a:cubicBezTo>
                  <a:cubicBezTo>
                    <a:pt x="342030" y="30108"/>
                    <a:pt x="339563" y="32957"/>
                    <a:pt x="337981" y="35985"/>
                  </a:cubicBezTo>
                  <a:lnTo>
                    <a:pt x="311928" y="91943"/>
                  </a:lnTo>
                  <a:lnTo>
                    <a:pt x="285876" y="36436"/>
                  </a:lnTo>
                  <a:cubicBezTo>
                    <a:pt x="284482" y="33337"/>
                    <a:pt x="281900" y="30458"/>
                    <a:pt x="278320" y="28012"/>
                  </a:cubicBezTo>
                  <a:cubicBezTo>
                    <a:pt x="261068" y="17705"/>
                    <a:pt x="239814" y="9919"/>
                    <a:pt x="216315" y="5298"/>
                  </a:cubicBezTo>
                  <a:cubicBezTo>
                    <a:pt x="201332" y="1804"/>
                    <a:pt x="185320" y="17"/>
                    <a:pt x="169159" y="33"/>
                  </a:cubicBezTo>
                  <a:cubicBezTo>
                    <a:pt x="152673" y="41"/>
                    <a:pt x="136301" y="1616"/>
                    <a:pt x="120701" y="4696"/>
                  </a:cubicBezTo>
                  <a:cubicBezTo>
                    <a:pt x="97131" y="9217"/>
                    <a:pt x="75903" y="17078"/>
                    <a:pt x="58956" y="27561"/>
                  </a:cubicBezTo>
                  <a:cubicBezTo>
                    <a:pt x="55527" y="30064"/>
                    <a:pt x="52964" y="32924"/>
                    <a:pt x="51401" y="35985"/>
                  </a:cubicBezTo>
                  <a:lnTo>
                    <a:pt x="858" y="145945"/>
                  </a:lnTo>
                  <a:cubicBezTo>
                    <a:pt x="-2781" y="153960"/>
                    <a:pt x="5488" y="162166"/>
                    <a:pt x="19356" y="164297"/>
                  </a:cubicBezTo>
                  <a:lnTo>
                    <a:pt x="26129" y="164297"/>
                  </a:lnTo>
                  <a:cubicBezTo>
                    <a:pt x="38241" y="164536"/>
                    <a:pt x="49038" y="159923"/>
                    <a:pt x="52182" y="153166"/>
                  </a:cubicBezTo>
                  <a:lnTo>
                    <a:pt x="91001" y="65769"/>
                  </a:lnTo>
                  <a:lnTo>
                    <a:pt x="91001" y="330968"/>
                  </a:lnTo>
                  <a:lnTo>
                    <a:pt x="143106" y="330968"/>
                  </a:lnTo>
                  <a:lnTo>
                    <a:pt x="143106" y="165501"/>
                  </a:lnTo>
                  <a:lnTo>
                    <a:pt x="195212" y="165501"/>
                  </a:lnTo>
                  <a:lnTo>
                    <a:pt x="195212" y="330968"/>
                  </a:lnTo>
                  <a:lnTo>
                    <a:pt x="247318" y="330968"/>
                  </a:lnTo>
                  <a:lnTo>
                    <a:pt x="247318" y="66671"/>
                  </a:lnTo>
                  <a:lnTo>
                    <a:pt x="286918" y="153015"/>
                  </a:lnTo>
                  <a:cubicBezTo>
                    <a:pt x="286918" y="161323"/>
                    <a:pt x="298582" y="168058"/>
                    <a:pt x="312971" y="168058"/>
                  </a:cubicBezTo>
                  <a:cubicBezTo>
                    <a:pt x="327360" y="168058"/>
                    <a:pt x="339023" y="161323"/>
                    <a:pt x="339023" y="153015"/>
                  </a:cubicBezTo>
                  <a:lnTo>
                    <a:pt x="377581" y="66671"/>
                  </a:lnTo>
                  <a:lnTo>
                    <a:pt x="377581" y="114055"/>
                  </a:lnTo>
                  <a:lnTo>
                    <a:pt x="332771" y="210628"/>
                  </a:lnTo>
                  <a:lnTo>
                    <a:pt x="377581" y="210628"/>
                  </a:lnTo>
                  <a:lnTo>
                    <a:pt x="377581" y="330968"/>
                  </a:lnTo>
                  <a:lnTo>
                    <a:pt x="429687" y="330968"/>
                  </a:lnTo>
                  <a:lnTo>
                    <a:pt x="429687" y="210628"/>
                  </a:lnTo>
                  <a:lnTo>
                    <a:pt x="481793" y="210628"/>
                  </a:lnTo>
                  <a:lnTo>
                    <a:pt x="481793" y="330968"/>
                  </a:lnTo>
                  <a:lnTo>
                    <a:pt x="533898" y="330968"/>
                  </a:lnTo>
                  <a:lnTo>
                    <a:pt x="533898" y="210628"/>
                  </a:lnTo>
                  <a:lnTo>
                    <a:pt x="578709" y="210628"/>
                  </a:lnTo>
                  <a:lnTo>
                    <a:pt x="533898" y="114055"/>
                  </a:lnTo>
                  <a:lnTo>
                    <a:pt x="533898" y="65769"/>
                  </a:lnTo>
                  <a:lnTo>
                    <a:pt x="573759" y="153015"/>
                  </a:lnTo>
                  <a:cubicBezTo>
                    <a:pt x="577258" y="161074"/>
                    <a:pt x="591407" y="165970"/>
                    <a:pt x="605364" y="163950"/>
                  </a:cubicBezTo>
                  <a:cubicBezTo>
                    <a:pt x="614685" y="162600"/>
                    <a:pt x="621964" y="158398"/>
                    <a:pt x="624301" y="153015"/>
                  </a:cubicBezTo>
                  <a:lnTo>
                    <a:pt x="664162" y="65769"/>
                  </a:lnTo>
                  <a:lnTo>
                    <a:pt x="664162" y="330968"/>
                  </a:lnTo>
                  <a:lnTo>
                    <a:pt x="716268" y="330968"/>
                  </a:lnTo>
                  <a:lnTo>
                    <a:pt x="716268" y="165501"/>
                  </a:lnTo>
                  <a:lnTo>
                    <a:pt x="768373" y="165501"/>
                  </a:lnTo>
                  <a:lnTo>
                    <a:pt x="768373" y="330968"/>
                  </a:lnTo>
                  <a:lnTo>
                    <a:pt x="820479" y="330968"/>
                  </a:lnTo>
                  <a:lnTo>
                    <a:pt x="820479" y="66671"/>
                  </a:lnTo>
                  <a:lnTo>
                    <a:pt x="860079" y="153015"/>
                  </a:lnTo>
                  <a:cubicBezTo>
                    <a:pt x="860079" y="161323"/>
                    <a:pt x="871743" y="168058"/>
                    <a:pt x="886132" y="168058"/>
                  </a:cubicBezTo>
                  <a:cubicBezTo>
                    <a:pt x="900521" y="168058"/>
                    <a:pt x="912185" y="161323"/>
                    <a:pt x="912185" y="153015"/>
                  </a:cubicBezTo>
                  <a:lnTo>
                    <a:pt x="950743" y="66671"/>
                  </a:lnTo>
                  <a:lnTo>
                    <a:pt x="950743" y="114055"/>
                  </a:lnTo>
                  <a:lnTo>
                    <a:pt x="905932" y="210628"/>
                  </a:lnTo>
                  <a:lnTo>
                    <a:pt x="950743" y="210628"/>
                  </a:lnTo>
                  <a:lnTo>
                    <a:pt x="950743" y="330968"/>
                  </a:lnTo>
                  <a:lnTo>
                    <a:pt x="1002848" y="330968"/>
                  </a:lnTo>
                  <a:lnTo>
                    <a:pt x="1002848" y="210628"/>
                  </a:lnTo>
                  <a:lnTo>
                    <a:pt x="1054954" y="210628"/>
                  </a:lnTo>
                  <a:lnTo>
                    <a:pt x="1054954" y="330968"/>
                  </a:lnTo>
                  <a:lnTo>
                    <a:pt x="1107059" y="330968"/>
                  </a:lnTo>
                  <a:lnTo>
                    <a:pt x="1107059" y="210628"/>
                  </a:lnTo>
                  <a:lnTo>
                    <a:pt x="1151870" y="210628"/>
                  </a:lnTo>
                  <a:lnTo>
                    <a:pt x="1107059" y="114055"/>
                  </a:lnTo>
                  <a:lnTo>
                    <a:pt x="1107059" y="65769"/>
                  </a:lnTo>
                  <a:lnTo>
                    <a:pt x="1146920" y="153015"/>
                  </a:lnTo>
                  <a:cubicBezTo>
                    <a:pt x="1150419" y="161074"/>
                    <a:pt x="1164568" y="165970"/>
                    <a:pt x="1178525" y="163950"/>
                  </a:cubicBezTo>
                  <a:cubicBezTo>
                    <a:pt x="1187846" y="162600"/>
                    <a:pt x="1195126" y="158398"/>
                    <a:pt x="1197463" y="153015"/>
                  </a:cubicBezTo>
                  <a:lnTo>
                    <a:pt x="1237323" y="65769"/>
                  </a:lnTo>
                  <a:lnTo>
                    <a:pt x="1237323" y="330968"/>
                  </a:lnTo>
                  <a:lnTo>
                    <a:pt x="1289429" y="330968"/>
                  </a:lnTo>
                  <a:lnTo>
                    <a:pt x="1289429" y="165501"/>
                  </a:lnTo>
                  <a:lnTo>
                    <a:pt x="1341534" y="165501"/>
                  </a:lnTo>
                  <a:lnTo>
                    <a:pt x="1341534" y="330968"/>
                  </a:lnTo>
                  <a:lnTo>
                    <a:pt x="1393640" y="330968"/>
                  </a:lnTo>
                  <a:lnTo>
                    <a:pt x="1393640" y="66671"/>
                  </a:lnTo>
                  <a:lnTo>
                    <a:pt x="1433240" y="153015"/>
                  </a:lnTo>
                  <a:cubicBezTo>
                    <a:pt x="1436385" y="159772"/>
                    <a:pt x="1447181" y="164386"/>
                    <a:pt x="1459293" y="164147"/>
                  </a:cubicBezTo>
                  <a:cubicBezTo>
                    <a:pt x="1461544" y="164294"/>
                    <a:pt x="1463816" y="164294"/>
                    <a:pt x="1466067" y="164147"/>
                  </a:cubicBezTo>
                  <a:cubicBezTo>
                    <a:pt x="1479851" y="161767"/>
                    <a:pt x="1487685" y="153385"/>
                    <a:pt x="1483564" y="145426"/>
                  </a:cubicBezTo>
                  <a:cubicBezTo>
                    <a:pt x="1483551" y="145398"/>
                    <a:pt x="1483538" y="145371"/>
                    <a:pt x="1483522" y="14534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13" name="Forma libre: forma 112">
              <a:extLst>
                <a:ext uri="{FF2B5EF4-FFF2-40B4-BE49-F238E27FC236}">
                  <a16:creationId xmlns:a16="http://schemas.microsoft.com/office/drawing/2014/main" xmlns="" id="{9B7DE999-3F1C-4B6B-BA6F-0133C5068E21}"/>
                </a:ext>
              </a:extLst>
            </p:cNvPr>
            <p:cNvSpPr/>
            <p:nvPr/>
          </p:nvSpPr>
          <p:spPr>
            <a:xfrm>
              <a:off x="8607246" y="4427055"/>
              <a:ext cx="130263" cy="75212"/>
            </a:xfrm>
            <a:custGeom>
              <a:avLst/>
              <a:gdLst>
                <a:gd name="connsiteX0" fmla="*/ 65132 w 130263"/>
                <a:gd name="connsiteY0" fmla="*/ 75213 h 75212"/>
                <a:gd name="connsiteX1" fmla="*/ 130264 w 130263"/>
                <a:gd name="connsiteY1" fmla="*/ 37606 h 75212"/>
                <a:gd name="connsiteX2" fmla="*/ 65132 w 130263"/>
                <a:gd name="connsiteY2" fmla="*/ 0 h 75212"/>
                <a:gd name="connsiteX3" fmla="*/ 0 w 130263"/>
                <a:gd name="connsiteY3" fmla="*/ 37606 h 75212"/>
                <a:gd name="connsiteX4" fmla="*/ 65132 w 130263"/>
                <a:gd name="connsiteY4" fmla="*/ 75213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65132" y="75213"/>
                  </a:moveTo>
                  <a:cubicBezTo>
                    <a:pt x="101103" y="75213"/>
                    <a:pt x="130264" y="58376"/>
                    <a:pt x="130264" y="37606"/>
                  </a:cubicBezTo>
                  <a:cubicBezTo>
                    <a:pt x="130264" y="16837"/>
                    <a:pt x="101103" y="0"/>
                    <a:pt x="65132" y="0"/>
                  </a:cubicBezTo>
                  <a:cubicBezTo>
                    <a:pt x="29161" y="0"/>
                    <a:pt x="0" y="16837"/>
                    <a:pt x="0" y="37606"/>
                  </a:cubicBezTo>
                  <a:cubicBezTo>
                    <a:pt x="0" y="58376"/>
                    <a:pt x="29161" y="75213"/>
                    <a:pt x="65132" y="75213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14" name="Forma libre: forma 113">
              <a:extLst>
                <a:ext uri="{FF2B5EF4-FFF2-40B4-BE49-F238E27FC236}">
                  <a16:creationId xmlns:a16="http://schemas.microsoft.com/office/drawing/2014/main" xmlns="" id="{2CAC397B-F933-4CB1-9B18-9E5B98552442}"/>
                </a:ext>
              </a:extLst>
            </p:cNvPr>
            <p:cNvSpPr/>
            <p:nvPr/>
          </p:nvSpPr>
          <p:spPr>
            <a:xfrm>
              <a:off x="8893826" y="4427055"/>
              <a:ext cx="130263" cy="75212"/>
            </a:xfrm>
            <a:custGeom>
              <a:avLst/>
              <a:gdLst>
                <a:gd name="connsiteX0" fmla="*/ 65132 w 130263"/>
                <a:gd name="connsiteY0" fmla="*/ 75213 h 75212"/>
                <a:gd name="connsiteX1" fmla="*/ 130264 w 130263"/>
                <a:gd name="connsiteY1" fmla="*/ 37606 h 75212"/>
                <a:gd name="connsiteX2" fmla="*/ 65132 w 130263"/>
                <a:gd name="connsiteY2" fmla="*/ 0 h 75212"/>
                <a:gd name="connsiteX3" fmla="*/ 0 w 130263"/>
                <a:gd name="connsiteY3" fmla="*/ 37606 h 75212"/>
                <a:gd name="connsiteX4" fmla="*/ 65132 w 130263"/>
                <a:gd name="connsiteY4" fmla="*/ 75213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65132" y="75213"/>
                  </a:moveTo>
                  <a:cubicBezTo>
                    <a:pt x="101103" y="75213"/>
                    <a:pt x="130264" y="58376"/>
                    <a:pt x="130264" y="37606"/>
                  </a:cubicBezTo>
                  <a:cubicBezTo>
                    <a:pt x="130264" y="16837"/>
                    <a:pt x="101103" y="0"/>
                    <a:pt x="65132" y="0"/>
                  </a:cubicBezTo>
                  <a:cubicBezTo>
                    <a:pt x="29161" y="0"/>
                    <a:pt x="0" y="16837"/>
                    <a:pt x="0" y="37606"/>
                  </a:cubicBezTo>
                  <a:cubicBezTo>
                    <a:pt x="0" y="58376"/>
                    <a:pt x="29161" y="75213"/>
                    <a:pt x="65132" y="75213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15" name="Forma libre: forma 114">
              <a:extLst>
                <a:ext uri="{FF2B5EF4-FFF2-40B4-BE49-F238E27FC236}">
                  <a16:creationId xmlns:a16="http://schemas.microsoft.com/office/drawing/2014/main" xmlns="" id="{8EB7B5AD-4364-412D-B169-6B082F68F243}"/>
                </a:ext>
              </a:extLst>
            </p:cNvPr>
            <p:cNvSpPr/>
            <p:nvPr/>
          </p:nvSpPr>
          <p:spPr>
            <a:xfrm>
              <a:off x="8320665" y="4427055"/>
              <a:ext cx="130263" cy="75212"/>
            </a:xfrm>
            <a:custGeom>
              <a:avLst/>
              <a:gdLst>
                <a:gd name="connsiteX0" fmla="*/ 65132 w 130263"/>
                <a:gd name="connsiteY0" fmla="*/ 75213 h 75212"/>
                <a:gd name="connsiteX1" fmla="*/ 130264 w 130263"/>
                <a:gd name="connsiteY1" fmla="*/ 37606 h 75212"/>
                <a:gd name="connsiteX2" fmla="*/ 65132 w 130263"/>
                <a:gd name="connsiteY2" fmla="*/ 0 h 75212"/>
                <a:gd name="connsiteX3" fmla="*/ 0 w 130263"/>
                <a:gd name="connsiteY3" fmla="*/ 37606 h 75212"/>
                <a:gd name="connsiteX4" fmla="*/ 65132 w 130263"/>
                <a:gd name="connsiteY4" fmla="*/ 75213 h 7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63" h="75212">
                  <a:moveTo>
                    <a:pt x="65132" y="75213"/>
                  </a:moveTo>
                  <a:cubicBezTo>
                    <a:pt x="101103" y="75213"/>
                    <a:pt x="130264" y="58376"/>
                    <a:pt x="130264" y="37606"/>
                  </a:cubicBezTo>
                  <a:cubicBezTo>
                    <a:pt x="130264" y="16837"/>
                    <a:pt x="101103" y="0"/>
                    <a:pt x="65132" y="0"/>
                  </a:cubicBezTo>
                  <a:cubicBezTo>
                    <a:pt x="29161" y="0"/>
                    <a:pt x="0" y="16837"/>
                    <a:pt x="0" y="37606"/>
                  </a:cubicBezTo>
                  <a:cubicBezTo>
                    <a:pt x="0" y="58376"/>
                    <a:pt x="29161" y="75213"/>
                    <a:pt x="65132" y="75213"/>
                  </a:cubicBezTo>
                  <a:close/>
                </a:path>
              </a:pathLst>
            </a:custGeom>
            <a:solidFill>
              <a:srgbClr val="000000"/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  <p:sp>
          <p:nvSpPr>
            <p:cNvPr id="116" name="Forma libre: forma 115">
              <a:extLst>
                <a:ext uri="{FF2B5EF4-FFF2-40B4-BE49-F238E27FC236}">
                  <a16:creationId xmlns:a16="http://schemas.microsoft.com/office/drawing/2014/main" xmlns="" id="{828A21E6-071C-4F2D-8C76-5123CC7173E6}"/>
                </a:ext>
              </a:extLst>
            </p:cNvPr>
            <p:cNvSpPr/>
            <p:nvPr/>
          </p:nvSpPr>
          <p:spPr>
            <a:xfrm>
              <a:off x="8216638" y="4517274"/>
              <a:ext cx="912001" cy="330970"/>
            </a:xfrm>
            <a:custGeom>
              <a:avLst/>
              <a:gdLst>
                <a:gd name="connsiteX0" fmla="*/ 910882 w 912001"/>
                <a:gd name="connsiteY0" fmla="*/ 145346 h 330970"/>
                <a:gd name="connsiteX1" fmla="*/ 860600 w 912001"/>
                <a:gd name="connsiteY1" fmla="*/ 35837 h 330970"/>
                <a:gd name="connsiteX2" fmla="*/ 852784 w 912001"/>
                <a:gd name="connsiteY2" fmla="*/ 27413 h 330970"/>
                <a:gd name="connsiteX3" fmla="*/ 791039 w 912001"/>
                <a:gd name="connsiteY3" fmla="*/ 4699 h 330970"/>
                <a:gd name="connsiteX4" fmla="*/ 742320 w 912001"/>
                <a:gd name="connsiteY4" fmla="*/ 36 h 330970"/>
                <a:gd name="connsiteX5" fmla="*/ 693862 w 912001"/>
                <a:gd name="connsiteY5" fmla="*/ 4699 h 330970"/>
                <a:gd name="connsiteX6" fmla="*/ 631857 w 912001"/>
                <a:gd name="connsiteY6" fmla="*/ 27563 h 330970"/>
                <a:gd name="connsiteX7" fmla="*/ 624562 w 912001"/>
                <a:gd name="connsiteY7" fmla="*/ 35987 h 330970"/>
                <a:gd name="connsiteX8" fmla="*/ 598509 w 912001"/>
                <a:gd name="connsiteY8" fmla="*/ 91945 h 330970"/>
                <a:gd name="connsiteX9" fmla="*/ 572456 w 912001"/>
                <a:gd name="connsiteY9" fmla="*/ 36439 h 330970"/>
                <a:gd name="connsiteX10" fmla="*/ 564901 w 912001"/>
                <a:gd name="connsiteY10" fmla="*/ 28015 h 330970"/>
                <a:gd name="connsiteX11" fmla="*/ 502895 w 912001"/>
                <a:gd name="connsiteY11" fmla="*/ 5301 h 330970"/>
                <a:gd name="connsiteX12" fmla="*/ 455740 w 912001"/>
                <a:gd name="connsiteY12" fmla="*/ 36 h 330970"/>
                <a:gd name="connsiteX13" fmla="*/ 407282 w 912001"/>
                <a:gd name="connsiteY13" fmla="*/ 4699 h 330970"/>
                <a:gd name="connsiteX14" fmla="*/ 345537 w 912001"/>
                <a:gd name="connsiteY14" fmla="*/ 27563 h 330970"/>
                <a:gd name="connsiteX15" fmla="*/ 337981 w 912001"/>
                <a:gd name="connsiteY15" fmla="*/ 35987 h 330970"/>
                <a:gd name="connsiteX16" fmla="*/ 312450 w 912001"/>
                <a:gd name="connsiteY16" fmla="*/ 90291 h 330970"/>
                <a:gd name="connsiteX17" fmla="*/ 286397 w 912001"/>
                <a:gd name="connsiteY17" fmla="*/ 35837 h 330970"/>
                <a:gd name="connsiteX18" fmla="*/ 278581 w 912001"/>
                <a:gd name="connsiteY18" fmla="*/ 27413 h 330970"/>
                <a:gd name="connsiteX19" fmla="*/ 216836 w 912001"/>
                <a:gd name="connsiteY19" fmla="*/ 4699 h 330970"/>
                <a:gd name="connsiteX20" fmla="*/ 169159 w 912001"/>
                <a:gd name="connsiteY20" fmla="*/ 36 h 330970"/>
                <a:gd name="connsiteX21" fmla="*/ 120701 w 912001"/>
                <a:gd name="connsiteY21" fmla="*/ 4699 h 330970"/>
                <a:gd name="connsiteX22" fmla="*/ 58695 w 912001"/>
                <a:gd name="connsiteY22" fmla="*/ 27563 h 330970"/>
                <a:gd name="connsiteX23" fmla="*/ 51401 w 912001"/>
                <a:gd name="connsiteY23" fmla="*/ 35987 h 330970"/>
                <a:gd name="connsiteX24" fmla="*/ 858 w 912001"/>
                <a:gd name="connsiteY24" fmla="*/ 145948 h 330970"/>
                <a:gd name="connsiteX25" fmla="*/ 19356 w 912001"/>
                <a:gd name="connsiteY25" fmla="*/ 164300 h 330970"/>
                <a:gd name="connsiteX26" fmla="*/ 26129 w 912001"/>
                <a:gd name="connsiteY26" fmla="*/ 164300 h 330970"/>
                <a:gd name="connsiteX27" fmla="*/ 52182 w 912001"/>
                <a:gd name="connsiteY27" fmla="*/ 153168 h 330970"/>
                <a:gd name="connsiteX28" fmla="*/ 91001 w 912001"/>
                <a:gd name="connsiteY28" fmla="*/ 66674 h 330970"/>
                <a:gd name="connsiteX29" fmla="*/ 91001 w 912001"/>
                <a:gd name="connsiteY29" fmla="*/ 114058 h 330970"/>
                <a:gd name="connsiteX30" fmla="*/ 46190 w 912001"/>
                <a:gd name="connsiteY30" fmla="*/ 210631 h 330970"/>
                <a:gd name="connsiteX31" fmla="*/ 91001 w 912001"/>
                <a:gd name="connsiteY31" fmla="*/ 210631 h 330970"/>
                <a:gd name="connsiteX32" fmla="*/ 91001 w 912001"/>
                <a:gd name="connsiteY32" fmla="*/ 330971 h 330970"/>
                <a:gd name="connsiteX33" fmla="*/ 143106 w 912001"/>
                <a:gd name="connsiteY33" fmla="*/ 330971 h 330970"/>
                <a:gd name="connsiteX34" fmla="*/ 143106 w 912001"/>
                <a:gd name="connsiteY34" fmla="*/ 210631 h 330970"/>
                <a:gd name="connsiteX35" fmla="*/ 195212 w 912001"/>
                <a:gd name="connsiteY35" fmla="*/ 210631 h 330970"/>
                <a:gd name="connsiteX36" fmla="*/ 195212 w 912001"/>
                <a:gd name="connsiteY36" fmla="*/ 330971 h 330970"/>
                <a:gd name="connsiteX37" fmla="*/ 247318 w 912001"/>
                <a:gd name="connsiteY37" fmla="*/ 330971 h 330970"/>
                <a:gd name="connsiteX38" fmla="*/ 247318 w 912001"/>
                <a:gd name="connsiteY38" fmla="*/ 210631 h 330970"/>
                <a:gd name="connsiteX39" fmla="*/ 292128 w 912001"/>
                <a:gd name="connsiteY39" fmla="*/ 210631 h 330970"/>
                <a:gd name="connsiteX40" fmla="*/ 247318 w 912001"/>
                <a:gd name="connsiteY40" fmla="*/ 114058 h 330970"/>
                <a:gd name="connsiteX41" fmla="*/ 247318 w 912001"/>
                <a:gd name="connsiteY41" fmla="*/ 65771 h 330970"/>
                <a:gd name="connsiteX42" fmla="*/ 287178 w 912001"/>
                <a:gd name="connsiteY42" fmla="*/ 153018 h 330970"/>
                <a:gd name="connsiteX43" fmla="*/ 318783 w 912001"/>
                <a:gd name="connsiteY43" fmla="*/ 163952 h 330970"/>
                <a:gd name="connsiteX44" fmla="*/ 337721 w 912001"/>
                <a:gd name="connsiteY44" fmla="*/ 153018 h 330970"/>
                <a:gd name="connsiteX45" fmla="*/ 377581 w 912001"/>
                <a:gd name="connsiteY45" fmla="*/ 65771 h 330970"/>
                <a:gd name="connsiteX46" fmla="*/ 377581 w 912001"/>
                <a:gd name="connsiteY46" fmla="*/ 330971 h 330970"/>
                <a:gd name="connsiteX47" fmla="*/ 429687 w 912001"/>
                <a:gd name="connsiteY47" fmla="*/ 330971 h 330970"/>
                <a:gd name="connsiteX48" fmla="*/ 429687 w 912001"/>
                <a:gd name="connsiteY48" fmla="*/ 165503 h 330970"/>
                <a:gd name="connsiteX49" fmla="*/ 481793 w 912001"/>
                <a:gd name="connsiteY49" fmla="*/ 165503 h 330970"/>
                <a:gd name="connsiteX50" fmla="*/ 481793 w 912001"/>
                <a:gd name="connsiteY50" fmla="*/ 330971 h 330970"/>
                <a:gd name="connsiteX51" fmla="*/ 533898 w 912001"/>
                <a:gd name="connsiteY51" fmla="*/ 330971 h 330970"/>
                <a:gd name="connsiteX52" fmla="*/ 533898 w 912001"/>
                <a:gd name="connsiteY52" fmla="*/ 66674 h 330970"/>
                <a:gd name="connsiteX53" fmla="*/ 573498 w 912001"/>
                <a:gd name="connsiteY53" fmla="*/ 153018 h 330970"/>
                <a:gd name="connsiteX54" fmla="*/ 599551 w 912001"/>
                <a:gd name="connsiteY54" fmla="*/ 168060 h 330970"/>
                <a:gd name="connsiteX55" fmla="*/ 625604 w 912001"/>
                <a:gd name="connsiteY55" fmla="*/ 153018 h 330970"/>
                <a:gd name="connsiteX56" fmla="*/ 664162 w 912001"/>
                <a:gd name="connsiteY56" fmla="*/ 66674 h 330970"/>
                <a:gd name="connsiteX57" fmla="*/ 664162 w 912001"/>
                <a:gd name="connsiteY57" fmla="*/ 114058 h 330970"/>
                <a:gd name="connsiteX58" fmla="*/ 619351 w 912001"/>
                <a:gd name="connsiteY58" fmla="*/ 210631 h 330970"/>
                <a:gd name="connsiteX59" fmla="*/ 664162 w 912001"/>
                <a:gd name="connsiteY59" fmla="*/ 210631 h 330970"/>
                <a:gd name="connsiteX60" fmla="*/ 664162 w 912001"/>
                <a:gd name="connsiteY60" fmla="*/ 330971 h 330970"/>
                <a:gd name="connsiteX61" fmla="*/ 716268 w 912001"/>
                <a:gd name="connsiteY61" fmla="*/ 330971 h 330970"/>
                <a:gd name="connsiteX62" fmla="*/ 716268 w 912001"/>
                <a:gd name="connsiteY62" fmla="*/ 210631 h 330970"/>
                <a:gd name="connsiteX63" fmla="*/ 768373 w 912001"/>
                <a:gd name="connsiteY63" fmla="*/ 210631 h 330970"/>
                <a:gd name="connsiteX64" fmla="*/ 768373 w 912001"/>
                <a:gd name="connsiteY64" fmla="*/ 330971 h 330970"/>
                <a:gd name="connsiteX65" fmla="*/ 820479 w 912001"/>
                <a:gd name="connsiteY65" fmla="*/ 330971 h 330970"/>
                <a:gd name="connsiteX66" fmla="*/ 820479 w 912001"/>
                <a:gd name="connsiteY66" fmla="*/ 210631 h 330970"/>
                <a:gd name="connsiteX67" fmla="*/ 865290 w 912001"/>
                <a:gd name="connsiteY67" fmla="*/ 210631 h 330970"/>
                <a:gd name="connsiteX68" fmla="*/ 820479 w 912001"/>
                <a:gd name="connsiteY68" fmla="*/ 114058 h 330970"/>
                <a:gd name="connsiteX69" fmla="*/ 820479 w 912001"/>
                <a:gd name="connsiteY69" fmla="*/ 65771 h 330970"/>
                <a:gd name="connsiteX70" fmla="*/ 860340 w 912001"/>
                <a:gd name="connsiteY70" fmla="*/ 153018 h 330970"/>
                <a:gd name="connsiteX71" fmla="*/ 886392 w 912001"/>
                <a:gd name="connsiteY71" fmla="*/ 164149 h 330970"/>
                <a:gd name="connsiteX72" fmla="*/ 893166 w 912001"/>
                <a:gd name="connsiteY72" fmla="*/ 164149 h 330970"/>
                <a:gd name="connsiteX73" fmla="*/ 910973 w 912001"/>
                <a:gd name="connsiteY73" fmla="*/ 145525 h 330970"/>
                <a:gd name="connsiteX74" fmla="*/ 910882 w 912001"/>
                <a:gd name="connsiteY74" fmla="*/ 145346 h 33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912001" h="330970">
                  <a:moveTo>
                    <a:pt x="910882" y="145346"/>
                  </a:moveTo>
                  <a:lnTo>
                    <a:pt x="860600" y="35837"/>
                  </a:lnTo>
                  <a:cubicBezTo>
                    <a:pt x="859058" y="32741"/>
                    <a:pt x="856395" y="29869"/>
                    <a:pt x="852784" y="27413"/>
                  </a:cubicBezTo>
                  <a:cubicBezTo>
                    <a:pt x="835644" y="17100"/>
                    <a:pt x="814471" y="9309"/>
                    <a:pt x="791039" y="4699"/>
                  </a:cubicBezTo>
                  <a:cubicBezTo>
                    <a:pt x="775483" y="1320"/>
                    <a:pt x="758932" y="-263"/>
                    <a:pt x="742320" y="36"/>
                  </a:cubicBezTo>
                  <a:cubicBezTo>
                    <a:pt x="725829" y="17"/>
                    <a:pt x="709450" y="1594"/>
                    <a:pt x="693862" y="4699"/>
                  </a:cubicBezTo>
                  <a:cubicBezTo>
                    <a:pt x="670248" y="9254"/>
                    <a:pt x="648947" y="17109"/>
                    <a:pt x="631857" y="27563"/>
                  </a:cubicBezTo>
                  <a:cubicBezTo>
                    <a:pt x="628610" y="30110"/>
                    <a:pt x="626143" y="32959"/>
                    <a:pt x="624562" y="35987"/>
                  </a:cubicBezTo>
                  <a:lnTo>
                    <a:pt x="598509" y="91945"/>
                  </a:lnTo>
                  <a:lnTo>
                    <a:pt x="572456" y="36439"/>
                  </a:lnTo>
                  <a:cubicBezTo>
                    <a:pt x="571062" y="33340"/>
                    <a:pt x="568481" y="30461"/>
                    <a:pt x="564901" y="28015"/>
                  </a:cubicBezTo>
                  <a:cubicBezTo>
                    <a:pt x="547649" y="17708"/>
                    <a:pt x="526395" y="9922"/>
                    <a:pt x="502895" y="5301"/>
                  </a:cubicBezTo>
                  <a:cubicBezTo>
                    <a:pt x="487912" y="1806"/>
                    <a:pt x="471900" y="19"/>
                    <a:pt x="455740" y="36"/>
                  </a:cubicBezTo>
                  <a:cubicBezTo>
                    <a:pt x="439254" y="43"/>
                    <a:pt x="422882" y="1618"/>
                    <a:pt x="407282" y="4699"/>
                  </a:cubicBezTo>
                  <a:cubicBezTo>
                    <a:pt x="383712" y="9219"/>
                    <a:pt x="362484" y="17080"/>
                    <a:pt x="345537" y="27563"/>
                  </a:cubicBezTo>
                  <a:cubicBezTo>
                    <a:pt x="342108" y="30067"/>
                    <a:pt x="339544" y="32926"/>
                    <a:pt x="337981" y="35987"/>
                  </a:cubicBezTo>
                  <a:lnTo>
                    <a:pt x="312450" y="90291"/>
                  </a:lnTo>
                  <a:lnTo>
                    <a:pt x="286397" y="35837"/>
                  </a:lnTo>
                  <a:cubicBezTo>
                    <a:pt x="284854" y="32741"/>
                    <a:pt x="282192" y="29869"/>
                    <a:pt x="278581" y="27413"/>
                  </a:cubicBezTo>
                  <a:cubicBezTo>
                    <a:pt x="261441" y="17100"/>
                    <a:pt x="240268" y="9309"/>
                    <a:pt x="216836" y="4699"/>
                  </a:cubicBezTo>
                  <a:cubicBezTo>
                    <a:pt x="201608" y="1397"/>
                    <a:pt x="185421" y="-185"/>
                    <a:pt x="169159" y="36"/>
                  </a:cubicBezTo>
                  <a:cubicBezTo>
                    <a:pt x="152668" y="17"/>
                    <a:pt x="136288" y="1594"/>
                    <a:pt x="120701" y="4699"/>
                  </a:cubicBezTo>
                  <a:cubicBezTo>
                    <a:pt x="97087" y="9254"/>
                    <a:pt x="75786" y="17109"/>
                    <a:pt x="58695" y="27563"/>
                  </a:cubicBezTo>
                  <a:cubicBezTo>
                    <a:pt x="55449" y="30110"/>
                    <a:pt x="52982" y="32959"/>
                    <a:pt x="51401" y="35987"/>
                  </a:cubicBezTo>
                  <a:lnTo>
                    <a:pt x="858" y="145948"/>
                  </a:lnTo>
                  <a:cubicBezTo>
                    <a:pt x="-2781" y="153963"/>
                    <a:pt x="5488" y="162168"/>
                    <a:pt x="19356" y="164300"/>
                  </a:cubicBezTo>
                  <a:cubicBezTo>
                    <a:pt x="21607" y="164447"/>
                    <a:pt x="23878" y="164447"/>
                    <a:pt x="26129" y="164300"/>
                  </a:cubicBezTo>
                  <a:cubicBezTo>
                    <a:pt x="38241" y="164539"/>
                    <a:pt x="49038" y="159925"/>
                    <a:pt x="52182" y="153168"/>
                  </a:cubicBezTo>
                  <a:lnTo>
                    <a:pt x="91001" y="66674"/>
                  </a:lnTo>
                  <a:lnTo>
                    <a:pt x="91001" y="114058"/>
                  </a:lnTo>
                  <a:lnTo>
                    <a:pt x="46190" y="210631"/>
                  </a:lnTo>
                  <a:lnTo>
                    <a:pt x="91001" y="210631"/>
                  </a:lnTo>
                  <a:lnTo>
                    <a:pt x="91001" y="330971"/>
                  </a:lnTo>
                  <a:lnTo>
                    <a:pt x="143106" y="330971"/>
                  </a:lnTo>
                  <a:lnTo>
                    <a:pt x="143106" y="210631"/>
                  </a:lnTo>
                  <a:lnTo>
                    <a:pt x="195212" y="210631"/>
                  </a:lnTo>
                  <a:lnTo>
                    <a:pt x="195212" y="330971"/>
                  </a:lnTo>
                  <a:lnTo>
                    <a:pt x="247318" y="330971"/>
                  </a:lnTo>
                  <a:lnTo>
                    <a:pt x="247318" y="210631"/>
                  </a:lnTo>
                  <a:lnTo>
                    <a:pt x="292128" y="210631"/>
                  </a:lnTo>
                  <a:lnTo>
                    <a:pt x="247318" y="114058"/>
                  </a:lnTo>
                  <a:lnTo>
                    <a:pt x="247318" y="65771"/>
                  </a:lnTo>
                  <a:lnTo>
                    <a:pt x="287178" y="153018"/>
                  </a:lnTo>
                  <a:cubicBezTo>
                    <a:pt x="290677" y="161076"/>
                    <a:pt x="304827" y="165973"/>
                    <a:pt x="318783" y="163952"/>
                  </a:cubicBezTo>
                  <a:cubicBezTo>
                    <a:pt x="328105" y="162603"/>
                    <a:pt x="335384" y="158400"/>
                    <a:pt x="337721" y="153018"/>
                  </a:cubicBezTo>
                  <a:lnTo>
                    <a:pt x="377581" y="65771"/>
                  </a:lnTo>
                  <a:lnTo>
                    <a:pt x="377581" y="330971"/>
                  </a:lnTo>
                  <a:lnTo>
                    <a:pt x="429687" y="330971"/>
                  </a:lnTo>
                  <a:lnTo>
                    <a:pt x="429687" y="165503"/>
                  </a:lnTo>
                  <a:lnTo>
                    <a:pt x="481793" y="165503"/>
                  </a:lnTo>
                  <a:lnTo>
                    <a:pt x="481793" y="330971"/>
                  </a:lnTo>
                  <a:lnTo>
                    <a:pt x="533898" y="330971"/>
                  </a:lnTo>
                  <a:lnTo>
                    <a:pt x="533898" y="66674"/>
                  </a:lnTo>
                  <a:lnTo>
                    <a:pt x="573498" y="153018"/>
                  </a:lnTo>
                  <a:cubicBezTo>
                    <a:pt x="573498" y="161326"/>
                    <a:pt x="585162" y="168060"/>
                    <a:pt x="599551" y="168060"/>
                  </a:cubicBezTo>
                  <a:cubicBezTo>
                    <a:pt x="613940" y="168060"/>
                    <a:pt x="625604" y="161326"/>
                    <a:pt x="625604" y="153018"/>
                  </a:cubicBezTo>
                  <a:lnTo>
                    <a:pt x="664162" y="66674"/>
                  </a:lnTo>
                  <a:lnTo>
                    <a:pt x="664162" y="114058"/>
                  </a:lnTo>
                  <a:lnTo>
                    <a:pt x="619351" y="210631"/>
                  </a:lnTo>
                  <a:lnTo>
                    <a:pt x="664162" y="210631"/>
                  </a:lnTo>
                  <a:lnTo>
                    <a:pt x="664162" y="330971"/>
                  </a:lnTo>
                  <a:lnTo>
                    <a:pt x="716268" y="330971"/>
                  </a:lnTo>
                  <a:lnTo>
                    <a:pt x="716268" y="210631"/>
                  </a:lnTo>
                  <a:lnTo>
                    <a:pt x="768373" y="210631"/>
                  </a:lnTo>
                  <a:lnTo>
                    <a:pt x="768373" y="330971"/>
                  </a:lnTo>
                  <a:lnTo>
                    <a:pt x="820479" y="330971"/>
                  </a:lnTo>
                  <a:lnTo>
                    <a:pt x="820479" y="210631"/>
                  </a:lnTo>
                  <a:lnTo>
                    <a:pt x="865290" y="210631"/>
                  </a:lnTo>
                  <a:lnTo>
                    <a:pt x="820479" y="114058"/>
                  </a:lnTo>
                  <a:lnTo>
                    <a:pt x="820479" y="65771"/>
                  </a:lnTo>
                  <a:lnTo>
                    <a:pt x="860340" y="153018"/>
                  </a:lnTo>
                  <a:cubicBezTo>
                    <a:pt x="863484" y="159775"/>
                    <a:pt x="874280" y="164389"/>
                    <a:pt x="886392" y="164149"/>
                  </a:cubicBezTo>
                  <a:lnTo>
                    <a:pt x="893166" y="164149"/>
                  </a:lnTo>
                  <a:cubicBezTo>
                    <a:pt x="906990" y="161846"/>
                    <a:pt x="914964" y="153508"/>
                    <a:pt x="910973" y="145525"/>
                  </a:cubicBezTo>
                  <a:cubicBezTo>
                    <a:pt x="910944" y="145467"/>
                    <a:pt x="910913" y="145406"/>
                    <a:pt x="910882" y="14534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/>
            </a:p>
          </p:txBody>
        </p:sp>
      </p:grpSp>
      <p:grpSp>
        <p:nvGrpSpPr>
          <p:cNvPr id="117" name="Gráfico 19" descr="Mano abierta con planta contorno">
            <a:extLst>
              <a:ext uri="{FF2B5EF4-FFF2-40B4-BE49-F238E27FC236}">
                <a16:creationId xmlns:a16="http://schemas.microsoft.com/office/drawing/2014/main" xmlns="" id="{10B9AFCC-21A7-4A0C-B911-346BF5EAE79D}"/>
              </a:ext>
            </a:extLst>
          </p:cNvPr>
          <p:cNvGrpSpPr/>
          <p:nvPr/>
        </p:nvGrpSpPr>
        <p:grpSpPr>
          <a:xfrm>
            <a:off x="5655188" y="4952385"/>
            <a:ext cx="1681191" cy="1251816"/>
            <a:chOff x="4801784" y="4622228"/>
            <a:chExt cx="1681191" cy="125181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18" name="Forma libre: forma 117">
              <a:extLst>
                <a:ext uri="{FF2B5EF4-FFF2-40B4-BE49-F238E27FC236}">
                  <a16:creationId xmlns:a16="http://schemas.microsoft.com/office/drawing/2014/main" xmlns="" id="{7FCC6663-E318-43D0-84C3-D97CDF03CE14}"/>
                </a:ext>
              </a:extLst>
            </p:cNvPr>
            <p:cNvSpPr/>
            <p:nvPr/>
          </p:nvSpPr>
          <p:spPr>
            <a:xfrm>
              <a:off x="4801784" y="5295671"/>
              <a:ext cx="1177084" cy="316057"/>
            </a:xfrm>
            <a:custGeom>
              <a:avLst/>
              <a:gdLst>
                <a:gd name="connsiteX0" fmla="*/ 635637 w 1177084"/>
                <a:gd name="connsiteY0" fmla="*/ 37341 h 316057"/>
                <a:gd name="connsiteX1" fmla="*/ 1083732 w 1177084"/>
                <a:gd name="connsiteY1" fmla="*/ 37341 h 316057"/>
                <a:gd name="connsiteX2" fmla="*/ 1139744 w 1177084"/>
                <a:gd name="connsiteY2" fmla="*/ 93353 h 316057"/>
                <a:gd name="connsiteX3" fmla="*/ 1083732 w 1177084"/>
                <a:gd name="connsiteY3" fmla="*/ 149365 h 316057"/>
                <a:gd name="connsiteX4" fmla="*/ 747661 w 1177084"/>
                <a:gd name="connsiteY4" fmla="*/ 149365 h 316057"/>
                <a:gd name="connsiteX5" fmla="*/ 728990 w 1177084"/>
                <a:gd name="connsiteY5" fmla="*/ 168035 h 316057"/>
                <a:gd name="connsiteX6" fmla="*/ 747661 w 1177084"/>
                <a:gd name="connsiteY6" fmla="*/ 186706 h 316057"/>
                <a:gd name="connsiteX7" fmla="*/ 1083732 w 1177084"/>
                <a:gd name="connsiteY7" fmla="*/ 186706 h 316057"/>
                <a:gd name="connsiteX8" fmla="*/ 1177085 w 1177084"/>
                <a:gd name="connsiteY8" fmla="*/ 93353 h 316057"/>
                <a:gd name="connsiteX9" fmla="*/ 1083732 w 1177084"/>
                <a:gd name="connsiteY9" fmla="*/ 0 h 316057"/>
                <a:gd name="connsiteX10" fmla="*/ 635637 w 1177084"/>
                <a:gd name="connsiteY10" fmla="*/ 0 h 316057"/>
                <a:gd name="connsiteX11" fmla="*/ 539783 w 1177084"/>
                <a:gd name="connsiteY11" fmla="*/ 26139 h 316057"/>
                <a:gd name="connsiteX12" fmla="*/ 11348 w 1177084"/>
                <a:gd name="connsiteY12" fmla="*/ 280208 h 316057"/>
                <a:gd name="connsiteX13" fmla="*/ 1503 w 1177084"/>
                <a:gd name="connsiteY13" fmla="*/ 304708 h 316057"/>
                <a:gd name="connsiteX14" fmla="*/ 26002 w 1177084"/>
                <a:gd name="connsiteY14" fmla="*/ 314555 h 316057"/>
                <a:gd name="connsiteX15" fmla="*/ 27536 w 1177084"/>
                <a:gd name="connsiteY15" fmla="*/ 313816 h 316057"/>
                <a:gd name="connsiteX16" fmla="*/ 557090 w 1177084"/>
                <a:gd name="connsiteY16" fmla="*/ 59148 h 316057"/>
                <a:gd name="connsiteX17" fmla="*/ 635637 w 1177084"/>
                <a:gd name="connsiteY17" fmla="*/ 37341 h 31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77084" h="316057">
                  <a:moveTo>
                    <a:pt x="635637" y="37341"/>
                  </a:moveTo>
                  <a:lnTo>
                    <a:pt x="1083732" y="37341"/>
                  </a:lnTo>
                  <a:cubicBezTo>
                    <a:pt x="1114667" y="37341"/>
                    <a:pt x="1139744" y="62418"/>
                    <a:pt x="1139744" y="93353"/>
                  </a:cubicBezTo>
                  <a:cubicBezTo>
                    <a:pt x="1139744" y="124288"/>
                    <a:pt x="1114667" y="149365"/>
                    <a:pt x="1083732" y="149365"/>
                  </a:cubicBezTo>
                  <a:lnTo>
                    <a:pt x="747661" y="149365"/>
                  </a:lnTo>
                  <a:cubicBezTo>
                    <a:pt x="737349" y="149365"/>
                    <a:pt x="728990" y="157724"/>
                    <a:pt x="728990" y="168035"/>
                  </a:cubicBezTo>
                  <a:cubicBezTo>
                    <a:pt x="728990" y="178347"/>
                    <a:pt x="737349" y="186706"/>
                    <a:pt x="747661" y="186706"/>
                  </a:cubicBezTo>
                  <a:lnTo>
                    <a:pt x="1083732" y="186706"/>
                  </a:lnTo>
                  <a:cubicBezTo>
                    <a:pt x="1135289" y="186706"/>
                    <a:pt x="1177085" y="144910"/>
                    <a:pt x="1177085" y="93353"/>
                  </a:cubicBezTo>
                  <a:cubicBezTo>
                    <a:pt x="1177085" y="41796"/>
                    <a:pt x="1135289" y="0"/>
                    <a:pt x="1083732" y="0"/>
                  </a:cubicBezTo>
                  <a:lnTo>
                    <a:pt x="635637" y="0"/>
                  </a:lnTo>
                  <a:cubicBezTo>
                    <a:pt x="601963" y="280"/>
                    <a:pt x="568937" y="9287"/>
                    <a:pt x="539783" y="26139"/>
                  </a:cubicBezTo>
                  <a:lnTo>
                    <a:pt x="11348" y="280208"/>
                  </a:lnTo>
                  <a:cubicBezTo>
                    <a:pt x="1864" y="284254"/>
                    <a:pt x="-2544" y="295223"/>
                    <a:pt x="1503" y="304708"/>
                  </a:cubicBezTo>
                  <a:cubicBezTo>
                    <a:pt x="5549" y="314193"/>
                    <a:pt x="16518" y="318601"/>
                    <a:pt x="26002" y="314555"/>
                  </a:cubicBezTo>
                  <a:cubicBezTo>
                    <a:pt x="26524" y="314331"/>
                    <a:pt x="27036" y="314084"/>
                    <a:pt x="27536" y="313816"/>
                  </a:cubicBezTo>
                  <a:lnTo>
                    <a:pt x="557090" y="59148"/>
                  </a:lnTo>
                  <a:cubicBezTo>
                    <a:pt x="580897" y="45095"/>
                    <a:pt x="607992" y="37573"/>
                    <a:pt x="635637" y="3734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86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 dirty="0"/>
            </a:p>
          </p:txBody>
        </p:sp>
        <p:sp>
          <p:nvSpPr>
            <p:cNvPr id="119" name="Forma libre: forma 118">
              <a:extLst>
                <a:ext uri="{FF2B5EF4-FFF2-40B4-BE49-F238E27FC236}">
                  <a16:creationId xmlns:a16="http://schemas.microsoft.com/office/drawing/2014/main" xmlns="" id="{54FEA9A1-DB94-4474-991E-197757CCE2DD}"/>
                </a:ext>
              </a:extLst>
            </p:cNvPr>
            <p:cNvSpPr/>
            <p:nvPr/>
          </p:nvSpPr>
          <p:spPr>
            <a:xfrm>
              <a:off x="5062690" y="5144383"/>
              <a:ext cx="1420285" cy="729662"/>
            </a:xfrm>
            <a:custGeom>
              <a:avLst/>
              <a:gdLst>
                <a:gd name="connsiteX0" fmla="*/ 1326933 w 1420285"/>
                <a:gd name="connsiteY0" fmla="*/ 19 h 729662"/>
                <a:gd name="connsiteX1" fmla="*/ 1278389 w 1420285"/>
                <a:gd name="connsiteY1" fmla="*/ 13686 h 729662"/>
                <a:gd name="connsiteX2" fmla="*/ 959122 w 1420285"/>
                <a:gd name="connsiteY2" fmla="*/ 196658 h 729662"/>
                <a:gd name="connsiteX3" fmla="*/ 952232 w 1420285"/>
                <a:gd name="connsiteY3" fmla="*/ 222218 h 729662"/>
                <a:gd name="connsiteX4" fmla="*/ 977793 w 1420285"/>
                <a:gd name="connsiteY4" fmla="*/ 229108 h 729662"/>
                <a:gd name="connsiteX5" fmla="*/ 1298143 w 1420285"/>
                <a:gd name="connsiteY5" fmla="*/ 45426 h 729662"/>
                <a:gd name="connsiteX6" fmla="*/ 1326933 w 1420285"/>
                <a:gd name="connsiteY6" fmla="*/ 37360 h 729662"/>
                <a:gd name="connsiteX7" fmla="*/ 1382945 w 1420285"/>
                <a:gd name="connsiteY7" fmla="*/ 93372 h 729662"/>
                <a:gd name="connsiteX8" fmla="*/ 1363229 w 1420285"/>
                <a:gd name="connsiteY8" fmla="*/ 137099 h 729662"/>
                <a:gd name="connsiteX9" fmla="*/ 851169 w 1420285"/>
                <a:gd name="connsiteY9" fmla="*/ 511463 h 729662"/>
                <a:gd name="connsiteX10" fmla="*/ 817225 w 1420285"/>
                <a:gd name="connsiteY10" fmla="*/ 522983 h 729662"/>
                <a:gd name="connsiteX11" fmla="*/ 468085 w 1420285"/>
                <a:gd name="connsiteY11" fmla="*/ 522983 h 729662"/>
                <a:gd name="connsiteX12" fmla="*/ 6753 w 1420285"/>
                <a:gd name="connsiteY12" fmla="*/ 696620 h 729662"/>
                <a:gd name="connsiteX13" fmla="*/ 4300 w 1420285"/>
                <a:gd name="connsiteY13" fmla="*/ 722910 h 729662"/>
                <a:gd name="connsiteX14" fmla="*/ 30590 w 1420285"/>
                <a:gd name="connsiteY14" fmla="*/ 725363 h 729662"/>
                <a:gd name="connsiteX15" fmla="*/ 33060 w 1420285"/>
                <a:gd name="connsiteY15" fmla="*/ 722889 h 729662"/>
                <a:gd name="connsiteX16" fmla="*/ 468085 w 1420285"/>
                <a:gd name="connsiteY16" fmla="*/ 560324 h 729662"/>
                <a:gd name="connsiteX17" fmla="*/ 817225 w 1420285"/>
                <a:gd name="connsiteY17" fmla="*/ 560324 h 729662"/>
                <a:gd name="connsiteX18" fmla="*/ 873013 w 1420285"/>
                <a:gd name="connsiteY18" fmla="*/ 541653 h 729662"/>
                <a:gd name="connsiteX19" fmla="*/ 1386473 w 1420285"/>
                <a:gd name="connsiteY19" fmla="*/ 166374 h 729662"/>
                <a:gd name="connsiteX20" fmla="*/ 1388677 w 1420285"/>
                <a:gd name="connsiteY20" fmla="*/ 164507 h 729662"/>
                <a:gd name="connsiteX21" fmla="*/ 1420286 w 1420285"/>
                <a:gd name="connsiteY21" fmla="*/ 93391 h 729662"/>
                <a:gd name="connsiteX22" fmla="*/ 1326933 w 1420285"/>
                <a:gd name="connsiteY22" fmla="*/ 19 h 729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20285" h="729662">
                  <a:moveTo>
                    <a:pt x="1326933" y="19"/>
                  </a:moveTo>
                  <a:cubicBezTo>
                    <a:pt x="1309754" y="-343"/>
                    <a:pt x="1292857" y="4416"/>
                    <a:pt x="1278389" y="13686"/>
                  </a:cubicBezTo>
                  <a:lnTo>
                    <a:pt x="959122" y="196658"/>
                  </a:lnTo>
                  <a:cubicBezTo>
                    <a:pt x="950162" y="201813"/>
                    <a:pt x="947077" y="213258"/>
                    <a:pt x="952232" y="222218"/>
                  </a:cubicBezTo>
                  <a:cubicBezTo>
                    <a:pt x="957387" y="231178"/>
                    <a:pt x="968832" y="234262"/>
                    <a:pt x="977793" y="229108"/>
                  </a:cubicBezTo>
                  <a:lnTo>
                    <a:pt x="1298143" y="45426"/>
                  </a:lnTo>
                  <a:cubicBezTo>
                    <a:pt x="1306703" y="39888"/>
                    <a:pt x="1316741" y="37077"/>
                    <a:pt x="1326933" y="37360"/>
                  </a:cubicBezTo>
                  <a:cubicBezTo>
                    <a:pt x="1357868" y="37360"/>
                    <a:pt x="1382945" y="62437"/>
                    <a:pt x="1382945" y="93372"/>
                  </a:cubicBezTo>
                  <a:cubicBezTo>
                    <a:pt x="1382203" y="109931"/>
                    <a:pt x="1375148" y="125579"/>
                    <a:pt x="1363229" y="137099"/>
                  </a:cubicBezTo>
                  <a:lnTo>
                    <a:pt x="851169" y="511463"/>
                  </a:lnTo>
                  <a:cubicBezTo>
                    <a:pt x="841389" y="518855"/>
                    <a:pt x="829484" y="522895"/>
                    <a:pt x="817225" y="522983"/>
                  </a:cubicBezTo>
                  <a:lnTo>
                    <a:pt x="468085" y="522983"/>
                  </a:lnTo>
                  <a:cubicBezTo>
                    <a:pt x="277122" y="522983"/>
                    <a:pt x="121895" y="581366"/>
                    <a:pt x="6753" y="696620"/>
                  </a:cubicBezTo>
                  <a:cubicBezTo>
                    <a:pt x="-1184" y="703201"/>
                    <a:pt x="-2284" y="714973"/>
                    <a:pt x="4300" y="722910"/>
                  </a:cubicBezTo>
                  <a:cubicBezTo>
                    <a:pt x="10881" y="730846"/>
                    <a:pt x="22651" y="731946"/>
                    <a:pt x="30590" y="725363"/>
                  </a:cubicBezTo>
                  <a:cubicBezTo>
                    <a:pt x="31488" y="724618"/>
                    <a:pt x="32315" y="723789"/>
                    <a:pt x="33060" y="722889"/>
                  </a:cubicBezTo>
                  <a:cubicBezTo>
                    <a:pt x="140995" y="614992"/>
                    <a:pt x="287335" y="560324"/>
                    <a:pt x="468085" y="560324"/>
                  </a:cubicBezTo>
                  <a:lnTo>
                    <a:pt x="817225" y="560324"/>
                  </a:lnTo>
                  <a:cubicBezTo>
                    <a:pt x="837335" y="560206"/>
                    <a:pt x="856882" y="553664"/>
                    <a:pt x="873013" y="541653"/>
                  </a:cubicBezTo>
                  <a:lnTo>
                    <a:pt x="1386473" y="166374"/>
                  </a:lnTo>
                  <a:lnTo>
                    <a:pt x="1388677" y="164507"/>
                  </a:lnTo>
                  <a:cubicBezTo>
                    <a:pt x="1408260" y="145954"/>
                    <a:pt x="1419636" y="120359"/>
                    <a:pt x="1420286" y="93391"/>
                  </a:cubicBezTo>
                  <a:cubicBezTo>
                    <a:pt x="1420234" y="41853"/>
                    <a:pt x="1378471" y="81"/>
                    <a:pt x="1326933" y="1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86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 dirty="0"/>
            </a:p>
          </p:txBody>
        </p:sp>
        <p:sp>
          <p:nvSpPr>
            <p:cNvPr id="120" name="Forma libre: forma 119">
              <a:extLst>
                <a:ext uri="{FF2B5EF4-FFF2-40B4-BE49-F238E27FC236}">
                  <a16:creationId xmlns:a16="http://schemas.microsoft.com/office/drawing/2014/main" xmlns="" id="{531A8DF9-D375-477C-AAA3-5B0F0E71D5C2}"/>
                </a:ext>
              </a:extLst>
            </p:cNvPr>
            <p:cNvSpPr/>
            <p:nvPr/>
          </p:nvSpPr>
          <p:spPr>
            <a:xfrm>
              <a:off x="5269504" y="4622228"/>
              <a:ext cx="941396" cy="639032"/>
            </a:xfrm>
            <a:custGeom>
              <a:avLst/>
              <a:gdLst>
                <a:gd name="connsiteX0" fmla="*/ 303784 w 941396"/>
                <a:gd name="connsiteY0" fmla="*/ 545045 h 639032"/>
                <a:gd name="connsiteX1" fmla="*/ 335879 w 941396"/>
                <a:gd name="connsiteY1" fmla="*/ 544727 h 639032"/>
                <a:gd name="connsiteX2" fmla="*/ 337410 w 941396"/>
                <a:gd name="connsiteY2" fmla="*/ 546594 h 639032"/>
                <a:gd name="connsiteX3" fmla="*/ 373295 w 941396"/>
                <a:gd name="connsiteY3" fmla="*/ 622939 h 639032"/>
                <a:gd name="connsiteX4" fmla="*/ 373967 w 941396"/>
                <a:gd name="connsiteY4" fmla="*/ 624992 h 639032"/>
                <a:gd name="connsiteX5" fmla="*/ 374956 w 941396"/>
                <a:gd name="connsiteY5" fmla="*/ 627980 h 639032"/>
                <a:gd name="connsiteX6" fmla="*/ 376991 w 941396"/>
                <a:gd name="connsiteY6" fmla="*/ 631322 h 639032"/>
                <a:gd name="connsiteX7" fmla="*/ 378858 w 941396"/>
                <a:gd name="connsiteY7" fmla="*/ 633544 h 639032"/>
                <a:gd name="connsiteX8" fmla="*/ 382107 w 941396"/>
                <a:gd name="connsiteY8" fmla="*/ 635971 h 639032"/>
                <a:gd name="connsiteX9" fmla="*/ 384478 w 941396"/>
                <a:gd name="connsiteY9" fmla="*/ 637390 h 639032"/>
                <a:gd name="connsiteX10" fmla="*/ 388922 w 941396"/>
                <a:gd name="connsiteY10" fmla="*/ 638529 h 639032"/>
                <a:gd name="connsiteX11" fmla="*/ 390938 w 941396"/>
                <a:gd name="connsiteY11" fmla="*/ 639033 h 639032"/>
                <a:gd name="connsiteX12" fmla="*/ 391872 w 941396"/>
                <a:gd name="connsiteY12" fmla="*/ 639033 h 639032"/>
                <a:gd name="connsiteX13" fmla="*/ 394392 w 941396"/>
                <a:gd name="connsiteY13" fmla="*/ 638865 h 639032"/>
                <a:gd name="connsiteX14" fmla="*/ 396465 w 941396"/>
                <a:gd name="connsiteY14" fmla="*/ 638136 h 639032"/>
                <a:gd name="connsiteX15" fmla="*/ 400199 w 941396"/>
                <a:gd name="connsiteY15" fmla="*/ 636848 h 639032"/>
                <a:gd name="connsiteX16" fmla="*/ 402962 w 941396"/>
                <a:gd name="connsiteY16" fmla="*/ 634981 h 639032"/>
                <a:gd name="connsiteX17" fmla="*/ 407630 w 941396"/>
                <a:gd name="connsiteY17" fmla="*/ 629847 h 639032"/>
                <a:gd name="connsiteX18" fmla="*/ 409236 w 941396"/>
                <a:gd name="connsiteY18" fmla="*/ 626579 h 639032"/>
                <a:gd name="connsiteX19" fmla="*/ 410057 w 941396"/>
                <a:gd name="connsiteY19" fmla="*/ 623200 h 639032"/>
                <a:gd name="connsiteX20" fmla="*/ 410561 w 941396"/>
                <a:gd name="connsiteY20" fmla="*/ 621165 h 639032"/>
                <a:gd name="connsiteX21" fmla="*/ 506192 w 941396"/>
                <a:gd name="connsiteY21" fmla="*/ 444373 h 639032"/>
                <a:gd name="connsiteX22" fmla="*/ 585337 w 941396"/>
                <a:gd name="connsiteY22" fmla="*/ 447043 h 639032"/>
                <a:gd name="connsiteX23" fmla="*/ 844858 w 941396"/>
                <a:gd name="connsiteY23" fmla="*/ 361681 h 639032"/>
                <a:gd name="connsiteX24" fmla="*/ 938211 w 941396"/>
                <a:gd name="connsiteY24" fmla="*/ 3205 h 639032"/>
                <a:gd name="connsiteX25" fmla="*/ 875982 w 941396"/>
                <a:gd name="connsiteY25" fmla="*/ 13 h 639032"/>
                <a:gd name="connsiteX26" fmla="*/ 583470 w 941396"/>
                <a:gd name="connsiteY26" fmla="*/ 96558 h 639032"/>
                <a:gd name="connsiteX27" fmla="*/ 485822 w 941396"/>
                <a:gd name="connsiteY27" fmla="*/ 413006 h 639032"/>
                <a:gd name="connsiteX28" fmla="*/ 385281 w 941396"/>
                <a:gd name="connsiteY28" fmla="*/ 547267 h 639032"/>
                <a:gd name="connsiteX29" fmla="*/ 366144 w 941396"/>
                <a:gd name="connsiteY29" fmla="*/ 522472 h 639032"/>
                <a:gd name="connsiteX30" fmla="*/ 359646 w 941396"/>
                <a:gd name="connsiteY30" fmla="*/ 514593 h 639032"/>
                <a:gd name="connsiteX31" fmla="*/ 295924 w 941396"/>
                <a:gd name="connsiteY31" fmla="*/ 247790 h 639032"/>
                <a:gd name="connsiteX32" fmla="*/ 70009 w 941396"/>
                <a:gd name="connsiteY32" fmla="*/ 166685 h 639032"/>
                <a:gd name="connsiteX33" fmla="*/ 2795 w 941396"/>
                <a:gd name="connsiteY33" fmla="*/ 171241 h 639032"/>
                <a:gd name="connsiteX34" fmla="*/ 79345 w 941396"/>
                <a:gd name="connsiteY34" fmla="*/ 464369 h 639032"/>
                <a:gd name="connsiteX35" fmla="*/ 303784 w 941396"/>
                <a:gd name="connsiteY35" fmla="*/ 545045 h 639032"/>
                <a:gd name="connsiteX36" fmla="*/ 609739 w 941396"/>
                <a:gd name="connsiteY36" fmla="*/ 123089 h 639032"/>
                <a:gd name="connsiteX37" fmla="*/ 875851 w 941396"/>
                <a:gd name="connsiteY37" fmla="*/ 37484 h 639032"/>
                <a:gd name="connsiteX38" fmla="*/ 903297 w 941396"/>
                <a:gd name="connsiteY38" fmla="*/ 38101 h 639032"/>
                <a:gd name="connsiteX39" fmla="*/ 818290 w 941396"/>
                <a:gd name="connsiteY39" fmla="*/ 335430 h 639032"/>
                <a:gd name="connsiteX40" fmla="*/ 585150 w 941396"/>
                <a:gd name="connsiteY40" fmla="*/ 409832 h 639032"/>
                <a:gd name="connsiteX41" fmla="*/ 551543 w 941396"/>
                <a:gd name="connsiteY41" fmla="*/ 409197 h 639032"/>
                <a:gd name="connsiteX42" fmla="*/ 720717 w 941396"/>
                <a:gd name="connsiteY42" fmla="*/ 255445 h 639032"/>
                <a:gd name="connsiteX43" fmla="*/ 728008 w 941396"/>
                <a:gd name="connsiteY43" fmla="*/ 230062 h 639032"/>
                <a:gd name="connsiteX44" fmla="*/ 702625 w 941396"/>
                <a:gd name="connsiteY44" fmla="*/ 222772 h 639032"/>
                <a:gd name="connsiteX45" fmla="*/ 524097 w 941396"/>
                <a:gd name="connsiteY45" fmla="*/ 383843 h 639032"/>
                <a:gd name="connsiteX46" fmla="*/ 609739 w 941396"/>
                <a:gd name="connsiteY46" fmla="*/ 123070 h 639032"/>
                <a:gd name="connsiteX47" fmla="*/ 37653 w 941396"/>
                <a:gd name="connsiteY47" fmla="*/ 205240 h 639032"/>
                <a:gd name="connsiteX48" fmla="*/ 69879 w 941396"/>
                <a:gd name="connsiteY48" fmla="*/ 204157 h 639032"/>
                <a:gd name="connsiteX49" fmla="*/ 267787 w 941396"/>
                <a:gd name="connsiteY49" fmla="*/ 272547 h 639032"/>
                <a:gd name="connsiteX50" fmla="*/ 324023 w 941396"/>
                <a:gd name="connsiteY50" fmla="*/ 483114 h 639032"/>
                <a:gd name="connsiteX51" fmla="*/ 181790 w 941396"/>
                <a:gd name="connsiteY51" fmla="*/ 330800 h 639032"/>
                <a:gd name="connsiteX52" fmla="*/ 155745 w 941396"/>
                <a:gd name="connsiteY52" fmla="*/ 335150 h 639032"/>
                <a:gd name="connsiteX53" fmla="*/ 160095 w 941396"/>
                <a:gd name="connsiteY53" fmla="*/ 361195 h 639032"/>
                <a:gd name="connsiteX54" fmla="*/ 295308 w 941396"/>
                <a:gd name="connsiteY54" fmla="*/ 507648 h 639032"/>
                <a:gd name="connsiteX55" fmla="*/ 104998 w 941396"/>
                <a:gd name="connsiteY55" fmla="*/ 437427 h 639032"/>
                <a:gd name="connsiteX56" fmla="*/ 37653 w 941396"/>
                <a:gd name="connsiteY56" fmla="*/ 205221 h 639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941396" h="639032">
                  <a:moveTo>
                    <a:pt x="303784" y="545045"/>
                  </a:moveTo>
                  <a:cubicBezTo>
                    <a:pt x="315285" y="545045"/>
                    <a:pt x="325853" y="544858"/>
                    <a:pt x="335879" y="544727"/>
                  </a:cubicBezTo>
                  <a:lnTo>
                    <a:pt x="337410" y="546594"/>
                  </a:lnTo>
                  <a:cubicBezTo>
                    <a:pt x="357660" y="567253"/>
                    <a:pt x="370309" y="594165"/>
                    <a:pt x="373295" y="622939"/>
                  </a:cubicBezTo>
                  <a:cubicBezTo>
                    <a:pt x="373470" y="623639"/>
                    <a:pt x="373696" y="624324"/>
                    <a:pt x="373967" y="624992"/>
                  </a:cubicBezTo>
                  <a:cubicBezTo>
                    <a:pt x="374221" y="626012"/>
                    <a:pt x="374551" y="627011"/>
                    <a:pt x="374956" y="627980"/>
                  </a:cubicBezTo>
                  <a:cubicBezTo>
                    <a:pt x="375515" y="629163"/>
                    <a:pt x="376196" y="630284"/>
                    <a:pt x="376991" y="631322"/>
                  </a:cubicBezTo>
                  <a:cubicBezTo>
                    <a:pt x="377544" y="632117"/>
                    <a:pt x="378170" y="632862"/>
                    <a:pt x="378858" y="633544"/>
                  </a:cubicBezTo>
                  <a:cubicBezTo>
                    <a:pt x="379839" y="634483"/>
                    <a:pt x="380929" y="635299"/>
                    <a:pt x="382107" y="635971"/>
                  </a:cubicBezTo>
                  <a:cubicBezTo>
                    <a:pt x="382858" y="636508"/>
                    <a:pt x="383651" y="636983"/>
                    <a:pt x="384478" y="637390"/>
                  </a:cubicBezTo>
                  <a:cubicBezTo>
                    <a:pt x="385907" y="637950"/>
                    <a:pt x="387400" y="638332"/>
                    <a:pt x="388922" y="638529"/>
                  </a:cubicBezTo>
                  <a:cubicBezTo>
                    <a:pt x="389585" y="638732"/>
                    <a:pt x="390259" y="638900"/>
                    <a:pt x="390938" y="639033"/>
                  </a:cubicBezTo>
                  <a:lnTo>
                    <a:pt x="391872" y="639033"/>
                  </a:lnTo>
                  <a:cubicBezTo>
                    <a:pt x="392714" y="639033"/>
                    <a:pt x="393556" y="638975"/>
                    <a:pt x="394392" y="638865"/>
                  </a:cubicBezTo>
                  <a:cubicBezTo>
                    <a:pt x="395098" y="638665"/>
                    <a:pt x="395789" y="638420"/>
                    <a:pt x="396465" y="638136"/>
                  </a:cubicBezTo>
                  <a:cubicBezTo>
                    <a:pt x="397755" y="637851"/>
                    <a:pt x="399008" y="637418"/>
                    <a:pt x="400199" y="636848"/>
                  </a:cubicBezTo>
                  <a:cubicBezTo>
                    <a:pt x="401175" y="636310"/>
                    <a:pt x="402100" y="635687"/>
                    <a:pt x="402962" y="634981"/>
                  </a:cubicBezTo>
                  <a:cubicBezTo>
                    <a:pt x="404869" y="633626"/>
                    <a:pt x="406461" y="631874"/>
                    <a:pt x="407630" y="629847"/>
                  </a:cubicBezTo>
                  <a:cubicBezTo>
                    <a:pt x="408272" y="628814"/>
                    <a:pt x="408810" y="627718"/>
                    <a:pt x="409236" y="626579"/>
                  </a:cubicBezTo>
                  <a:cubicBezTo>
                    <a:pt x="409622" y="625483"/>
                    <a:pt x="409898" y="624352"/>
                    <a:pt x="410057" y="623200"/>
                  </a:cubicBezTo>
                  <a:cubicBezTo>
                    <a:pt x="410272" y="622533"/>
                    <a:pt x="410440" y="621854"/>
                    <a:pt x="410561" y="621165"/>
                  </a:cubicBezTo>
                  <a:cubicBezTo>
                    <a:pt x="411778" y="550187"/>
                    <a:pt x="447452" y="484236"/>
                    <a:pt x="506192" y="444373"/>
                  </a:cubicBezTo>
                  <a:cubicBezTo>
                    <a:pt x="528335" y="445437"/>
                    <a:pt x="555501" y="447043"/>
                    <a:pt x="585337" y="447043"/>
                  </a:cubicBezTo>
                  <a:cubicBezTo>
                    <a:pt x="668514" y="447043"/>
                    <a:pt x="772286" y="434440"/>
                    <a:pt x="844858" y="361681"/>
                  </a:cubicBezTo>
                  <a:cubicBezTo>
                    <a:pt x="968084" y="234721"/>
                    <a:pt x="938211" y="3205"/>
                    <a:pt x="938211" y="3205"/>
                  </a:cubicBezTo>
                  <a:cubicBezTo>
                    <a:pt x="917548" y="937"/>
                    <a:pt x="896770" y="-129"/>
                    <a:pt x="875982" y="13"/>
                  </a:cubicBezTo>
                  <a:cubicBezTo>
                    <a:pt x="798555" y="13"/>
                    <a:pt x="666460" y="13567"/>
                    <a:pt x="583470" y="96558"/>
                  </a:cubicBezTo>
                  <a:cubicBezTo>
                    <a:pt x="497585" y="184627"/>
                    <a:pt x="486065" y="328839"/>
                    <a:pt x="485822" y="413006"/>
                  </a:cubicBezTo>
                  <a:cubicBezTo>
                    <a:pt x="438589" y="445624"/>
                    <a:pt x="403289" y="492763"/>
                    <a:pt x="385281" y="547267"/>
                  </a:cubicBezTo>
                  <a:cubicBezTo>
                    <a:pt x="379383" y="538641"/>
                    <a:pt x="372994" y="530362"/>
                    <a:pt x="366144" y="522472"/>
                  </a:cubicBezTo>
                  <a:cubicBezTo>
                    <a:pt x="363997" y="519895"/>
                    <a:pt x="361812" y="517263"/>
                    <a:pt x="359646" y="514593"/>
                  </a:cubicBezTo>
                  <a:cubicBezTo>
                    <a:pt x="364239" y="445642"/>
                    <a:pt x="371129" y="333488"/>
                    <a:pt x="295924" y="247790"/>
                  </a:cubicBezTo>
                  <a:cubicBezTo>
                    <a:pt x="235991" y="179456"/>
                    <a:pt x="136234" y="166685"/>
                    <a:pt x="70009" y="166685"/>
                  </a:cubicBezTo>
                  <a:cubicBezTo>
                    <a:pt x="47522" y="166543"/>
                    <a:pt x="25056" y="168067"/>
                    <a:pt x="2795" y="171241"/>
                  </a:cubicBezTo>
                  <a:cubicBezTo>
                    <a:pt x="2795" y="171241"/>
                    <a:pt x="-22541" y="367562"/>
                    <a:pt x="79345" y="464369"/>
                  </a:cubicBezTo>
                  <a:cubicBezTo>
                    <a:pt x="156417" y="537838"/>
                    <a:pt x="240136" y="545045"/>
                    <a:pt x="303784" y="545045"/>
                  </a:cubicBezTo>
                  <a:close/>
                  <a:moveTo>
                    <a:pt x="609739" y="123089"/>
                  </a:moveTo>
                  <a:cubicBezTo>
                    <a:pt x="684216" y="48612"/>
                    <a:pt x="808432" y="37484"/>
                    <a:pt x="875851" y="37484"/>
                  </a:cubicBezTo>
                  <a:cubicBezTo>
                    <a:pt x="886120" y="37484"/>
                    <a:pt x="895381" y="37746"/>
                    <a:pt x="903297" y="38101"/>
                  </a:cubicBezTo>
                  <a:cubicBezTo>
                    <a:pt x="906191" y="101095"/>
                    <a:pt x="902756" y="248406"/>
                    <a:pt x="818290" y="335430"/>
                  </a:cubicBezTo>
                  <a:cubicBezTo>
                    <a:pt x="767618" y="386195"/>
                    <a:pt x="693533" y="409832"/>
                    <a:pt x="585150" y="409832"/>
                  </a:cubicBezTo>
                  <a:cubicBezTo>
                    <a:pt x="573444" y="409832"/>
                    <a:pt x="562241" y="409571"/>
                    <a:pt x="551543" y="409197"/>
                  </a:cubicBezTo>
                  <a:cubicBezTo>
                    <a:pt x="618048" y="331602"/>
                    <a:pt x="672323" y="282237"/>
                    <a:pt x="720717" y="255445"/>
                  </a:cubicBezTo>
                  <a:cubicBezTo>
                    <a:pt x="729739" y="250449"/>
                    <a:pt x="733004" y="239084"/>
                    <a:pt x="728008" y="230062"/>
                  </a:cubicBezTo>
                  <a:cubicBezTo>
                    <a:pt x="723012" y="221039"/>
                    <a:pt x="711649" y="217775"/>
                    <a:pt x="702625" y="222772"/>
                  </a:cubicBezTo>
                  <a:cubicBezTo>
                    <a:pt x="650534" y="251618"/>
                    <a:pt x="593253" y="303335"/>
                    <a:pt x="524097" y="383843"/>
                  </a:cubicBezTo>
                  <a:cubicBezTo>
                    <a:pt x="528597" y="264855"/>
                    <a:pt x="557181" y="176954"/>
                    <a:pt x="609739" y="123070"/>
                  </a:cubicBezTo>
                  <a:close/>
                  <a:moveTo>
                    <a:pt x="37653" y="205240"/>
                  </a:moveTo>
                  <a:cubicBezTo>
                    <a:pt x="46802" y="204605"/>
                    <a:pt x="57743" y="204157"/>
                    <a:pt x="69879" y="204157"/>
                  </a:cubicBezTo>
                  <a:cubicBezTo>
                    <a:pt x="121354" y="204157"/>
                    <a:pt x="215509" y="213025"/>
                    <a:pt x="267787" y="272547"/>
                  </a:cubicBezTo>
                  <a:cubicBezTo>
                    <a:pt x="323799" y="336438"/>
                    <a:pt x="327048" y="419018"/>
                    <a:pt x="324023" y="483114"/>
                  </a:cubicBezTo>
                  <a:cubicBezTo>
                    <a:pt x="287277" y="423340"/>
                    <a:pt x="238911" y="371546"/>
                    <a:pt x="181790" y="330800"/>
                  </a:cubicBezTo>
                  <a:cubicBezTo>
                    <a:pt x="173396" y="324808"/>
                    <a:pt x="161736" y="326756"/>
                    <a:pt x="155745" y="335150"/>
                  </a:cubicBezTo>
                  <a:cubicBezTo>
                    <a:pt x="149753" y="343544"/>
                    <a:pt x="151701" y="355204"/>
                    <a:pt x="160095" y="361195"/>
                  </a:cubicBezTo>
                  <a:cubicBezTo>
                    <a:pt x="214669" y="400295"/>
                    <a:pt x="260681" y="450131"/>
                    <a:pt x="295308" y="507648"/>
                  </a:cubicBezTo>
                  <a:cubicBezTo>
                    <a:pt x="232948" y="506863"/>
                    <a:pt x="167171" y="496445"/>
                    <a:pt x="104998" y="437427"/>
                  </a:cubicBezTo>
                  <a:cubicBezTo>
                    <a:pt x="39558" y="375273"/>
                    <a:pt x="35562" y="259254"/>
                    <a:pt x="37653" y="205221"/>
                  </a:cubicBezTo>
                  <a:close/>
                </a:path>
              </a:pathLst>
            </a:custGeom>
            <a:solidFill>
              <a:srgbClr val="00B050"/>
            </a:solidFill>
            <a:ln w="186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x-none" dirty="0"/>
            </a:p>
          </p:txBody>
        </p:sp>
      </p:grpSp>
      <p:sp>
        <p:nvSpPr>
          <p:cNvPr id="40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4821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INCLUSIÓN SOCIAL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0717" y="4075460"/>
            <a:ext cx="2359452" cy="2525403"/>
            <a:chOff x="1140717" y="4075460"/>
            <a:chExt cx="2359452" cy="2525403"/>
          </a:xfrm>
        </p:grpSpPr>
        <p:sp>
          <p:nvSpPr>
            <p:cNvPr id="88" name="CuadroTexto 87">
              <a:extLst>
                <a:ext uri="{FF2B5EF4-FFF2-40B4-BE49-F238E27FC236}">
                  <a16:creationId xmlns:a16="http://schemas.microsoft.com/office/drawing/2014/main" xmlns="" id="{2561FB5F-74D2-4734-8817-5330483FADFC}"/>
                </a:ext>
              </a:extLst>
            </p:cNvPr>
            <p:cNvSpPr txBox="1"/>
            <p:nvPr/>
          </p:nvSpPr>
          <p:spPr>
            <a:xfrm>
              <a:off x="1193468" y="4075460"/>
              <a:ext cx="23067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x-none" sz="2400" b="1" dirty="0">
                  <a:latin typeface="Arial"/>
                  <a:cs typeface="Arial"/>
                </a:rPr>
                <a:t>GENERO</a:t>
              </a:r>
            </a:p>
          </p:txBody>
        </p:sp>
        <p:grpSp>
          <p:nvGrpSpPr>
            <p:cNvPr id="89" name="Marcador de contenido 6" descr="Mujer con relleno sólido">
              <a:extLst>
                <a:ext uri="{FF2B5EF4-FFF2-40B4-BE49-F238E27FC236}">
                  <a16:creationId xmlns:a16="http://schemas.microsoft.com/office/drawing/2014/main" xmlns="" id="{958EE074-233E-4555-AF5F-076D779D4213}"/>
                </a:ext>
              </a:extLst>
            </p:cNvPr>
            <p:cNvGrpSpPr/>
            <p:nvPr/>
          </p:nvGrpSpPr>
          <p:grpSpPr>
            <a:xfrm>
              <a:off x="1193469" y="4607911"/>
              <a:ext cx="732697" cy="1267309"/>
              <a:chOff x="1166757" y="4667158"/>
              <a:chExt cx="732697" cy="1267309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90" name="Forma libre: forma 89">
                <a:extLst>
                  <a:ext uri="{FF2B5EF4-FFF2-40B4-BE49-F238E27FC236}">
                    <a16:creationId xmlns:a16="http://schemas.microsoft.com/office/drawing/2014/main" xmlns="" id="{40507C06-C817-4276-8281-F69EC5D942D4}"/>
                  </a:ext>
                </a:extLst>
              </p:cNvPr>
              <p:cNvSpPr/>
              <p:nvPr/>
            </p:nvSpPr>
            <p:spPr>
              <a:xfrm>
                <a:off x="1401870" y="4667158"/>
                <a:ext cx="265777" cy="225299"/>
              </a:xfrm>
              <a:custGeom>
                <a:avLst/>
                <a:gdLst>
                  <a:gd name="connsiteX0" fmla="*/ 265778 w 265777"/>
                  <a:gd name="connsiteY0" fmla="*/ 112650 h 225299"/>
                  <a:gd name="connsiteX1" fmla="*/ 132889 w 265777"/>
                  <a:gd name="connsiteY1" fmla="*/ 225300 h 225299"/>
                  <a:gd name="connsiteX2" fmla="*/ 0 w 265777"/>
                  <a:gd name="connsiteY2" fmla="*/ 112650 h 225299"/>
                  <a:gd name="connsiteX3" fmla="*/ 132889 w 265777"/>
                  <a:gd name="connsiteY3" fmla="*/ 0 h 225299"/>
                  <a:gd name="connsiteX4" fmla="*/ 265778 w 265777"/>
                  <a:gd name="connsiteY4" fmla="*/ 112650 h 225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5777" h="225299">
                    <a:moveTo>
                      <a:pt x="265778" y="112650"/>
                    </a:moveTo>
                    <a:cubicBezTo>
                      <a:pt x="265778" y="174864"/>
                      <a:pt x="206281" y="225300"/>
                      <a:pt x="132889" y="225300"/>
                    </a:cubicBezTo>
                    <a:cubicBezTo>
                      <a:pt x="59496" y="225300"/>
                      <a:pt x="0" y="174864"/>
                      <a:pt x="0" y="112650"/>
                    </a:cubicBezTo>
                    <a:cubicBezTo>
                      <a:pt x="0" y="50435"/>
                      <a:pt x="59496" y="0"/>
                      <a:pt x="132889" y="0"/>
                    </a:cubicBezTo>
                    <a:cubicBezTo>
                      <a:pt x="206281" y="0"/>
                      <a:pt x="265778" y="50435"/>
                      <a:pt x="265778" y="112650"/>
                    </a:cubicBezTo>
                    <a:close/>
                  </a:path>
                </a:pathLst>
              </a:custGeom>
              <a:grpFill/>
              <a:ln w="165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x-none">
                  <a:latin typeface="Arial"/>
                  <a:cs typeface="Arial"/>
                </a:endParaRPr>
              </a:p>
            </p:txBody>
          </p:sp>
          <p:sp>
            <p:nvSpPr>
              <p:cNvPr id="91" name="Forma libre: forma 90">
                <a:extLst>
                  <a:ext uri="{FF2B5EF4-FFF2-40B4-BE49-F238E27FC236}">
                    <a16:creationId xmlns:a16="http://schemas.microsoft.com/office/drawing/2014/main" xmlns="" id="{0707AC32-51F0-4E16-ABB4-E3F143395C9D}"/>
                  </a:ext>
                </a:extLst>
              </p:cNvPr>
              <p:cNvSpPr/>
              <p:nvPr/>
            </p:nvSpPr>
            <p:spPr>
              <a:xfrm>
                <a:off x="1166757" y="4920620"/>
                <a:ext cx="732697" cy="1013847"/>
              </a:xfrm>
              <a:custGeom>
                <a:avLst/>
                <a:gdLst>
                  <a:gd name="connsiteX0" fmla="*/ 730123 w 732697"/>
                  <a:gd name="connsiteY0" fmla="*/ 433702 h 1013847"/>
                  <a:gd name="connsiteX1" fmla="*/ 610523 w 732697"/>
                  <a:gd name="connsiteY1" fmla="*/ 84487 h 1013847"/>
                  <a:gd name="connsiteX2" fmla="*/ 583946 w 732697"/>
                  <a:gd name="connsiteY2" fmla="*/ 53509 h 1013847"/>
                  <a:gd name="connsiteX3" fmla="*/ 444412 w 732697"/>
                  <a:gd name="connsiteY3" fmla="*/ 5632 h 1013847"/>
                  <a:gd name="connsiteX4" fmla="*/ 368001 w 732697"/>
                  <a:gd name="connsiteY4" fmla="*/ 0 h 1013847"/>
                  <a:gd name="connsiteX5" fmla="*/ 291590 w 732697"/>
                  <a:gd name="connsiteY5" fmla="*/ 5632 h 1013847"/>
                  <a:gd name="connsiteX6" fmla="*/ 152057 w 732697"/>
                  <a:gd name="connsiteY6" fmla="*/ 53509 h 1013847"/>
                  <a:gd name="connsiteX7" fmla="*/ 125479 w 732697"/>
                  <a:gd name="connsiteY7" fmla="*/ 84487 h 1013847"/>
                  <a:gd name="connsiteX8" fmla="*/ 2557 w 732697"/>
                  <a:gd name="connsiteY8" fmla="*/ 433702 h 1013847"/>
                  <a:gd name="connsiteX9" fmla="*/ 49068 w 732697"/>
                  <a:gd name="connsiteY9" fmla="*/ 504108 h 1013847"/>
                  <a:gd name="connsiteX10" fmla="*/ 69001 w 732697"/>
                  <a:gd name="connsiteY10" fmla="*/ 506924 h 1013847"/>
                  <a:gd name="connsiteX11" fmla="*/ 132124 w 732697"/>
                  <a:gd name="connsiteY11" fmla="*/ 467496 h 1013847"/>
                  <a:gd name="connsiteX12" fmla="*/ 235112 w 732697"/>
                  <a:gd name="connsiteY12" fmla="*/ 171791 h 1013847"/>
                  <a:gd name="connsiteX13" fmla="*/ 235112 w 732697"/>
                  <a:gd name="connsiteY13" fmla="*/ 270359 h 1013847"/>
                  <a:gd name="connsiteX14" fmla="*/ 112190 w 732697"/>
                  <a:gd name="connsiteY14" fmla="*/ 619574 h 1013847"/>
                  <a:gd name="connsiteX15" fmla="*/ 201890 w 732697"/>
                  <a:gd name="connsiteY15" fmla="*/ 619574 h 1013847"/>
                  <a:gd name="connsiteX16" fmla="*/ 201890 w 732697"/>
                  <a:gd name="connsiteY16" fmla="*/ 1013848 h 1013847"/>
                  <a:gd name="connsiteX17" fmla="*/ 334779 w 732697"/>
                  <a:gd name="connsiteY17" fmla="*/ 1013848 h 1013847"/>
                  <a:gd name="connsiteX18" fmla="*/ 334779 w 732697"/>
                  <a:gd name="connsiteY18" fmla="*/ 619574 h 1013847"/>
                  <a:gd name="connsiteX19" fmla="*/ 401223 w 732697"/>
                  <a:gd name="connsiteY19" fmla="*/ 619574 h 1013847"/>
                  <a:gd name="connsiteX20" fmla="*/ 401223 w 732697"/>
                  <a:gd name="connsiteY20" fmla="*/ 1013848 h 1013847"/>
                  <a:gd name="connsiteX21" fmla="*/ 534112 w 732697"/>
                  <a:gd name="connsiteY21" fmla="*/ 1013848 h 1013847"/>
                  <a:gd name="connsiteX22" fmla="*/ 534112 w 732697"/>
                  <a:gd name="connsiteY22" fmla="*/ 619574 h 1013847"/>
                  <a:gd name="connsiteX23" fmla="*/ 623812 w 732697"/>
                  <a:gd name="connsiteY23" fmla="*/ 619574 h 1013847"/>
                  <a:gd name="connsiteX24" fmla="*/ 500890 w 732697"/>
                  <a:gd name="connsiteY24" fmla="*/ 270359 h 1013847"/>
                  <a:gd name="connsiteX25" fmla="*/ 500890 w 732697"/>
                  <a:gd name="connsiteY25" fmla="*/ 171791 h 1013847"/>
                  <a:gd name="connsiteX26" fmla="*/ 603879 w 732697"/>
                  <a:gd name="connsiteY26" fmla="*/ 467496 h 1013847"/>
                  <a:gd name="connsiteX27" fmla="*/ 667001 w 732697"/>
                  <a:gd name="connsiteY27" fmla="*/ 506924 h 1013847"/>
                  <a:gd name="connsiteX28" fmla="*/ 686934 w 732697"/>
                  <a:gd name="connsiteY28" fmla="*/ 504108 h 1013847"/>
                  <a:gd name="connsiteX29" fmla="*/ 730123 w 732697"/>
                  <a:gd name="connsiteY29" fmla="*/ 433702 h 101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32697" h="1013847">
                    <a:moveTo>
                      <a:pt x="730123" y="433702"/>
                    </a:moveTo>
                    <a:lnTo>
                      <a:pt x="610523" y="84487"/>
                    </a:lnTo>
                    <a:cubicBezTo>
                      <a:pt x="607201" y="70406"/>
                      <a:pt x="597234" y="59141"/>
                      <a:pt x="583946" y="53509"/>
                    </a:cubicBezTo>
                    <a:cubicBezTo>
                      <a:pt x="544079" y="30979"/>
                      <a:pt x="497568" y="16897"/>
                      <a:pt x="444412" y="5632"/>
                    </a:cubicBezTo>
                    <a:cubicBezTo>
                      <a:pt x="417834" y="2816"/>
                      <a:pt x="394579" y="0"/>
                      <a:pt x="368001" y="0"/>
                    </a:cubicBezTo>
                    <a:cubicBezTo>
                      <a:pt x="341423" y="0"/>
                      <a:pt x="318168" y="2816"/>
                      <a:pt x="291590" y="5632"/>
                    </a:cubicBezTo>
                    <a:cubicBezTo>
                      <a:pt x="238435" y="14081"/>
                      <a:pt x="191923" y="30979"/>
                      <a:pt x="152057" y="53509"/>
                    </a:cubicBezTo>
                    <a:cubicBezTo>
                      <a:pt x="138768" y="61957"/>
                      <a:pt x="128801" y="70406"/>
                      <a:pt x="125479" y="84487"/>
                    </a:cubicBezTo>
                    <a:lnTo>
                      <a:pt x="2557" y="433702"/>
                    </a:lnTo>
                    <a:cubicBezTo>
                      <a:pt x="-7410" y="464680"/>
                      <a:pt x="12524" y="495659"/>
                      <a:pt x="49068" y="504108"/>
                    </a:cubicBezTo>
                    <a:cubicBezTo>
                      <a:pt x="55712" y="506924"/>
                      <a:pt x="62357" y="506924"/>
                      <a:pt x="69001" y="506924"/>
                    </a:cubicBezTo>
                    <a:cubicBezTo>
                      <a:pt x="98901" y="506924"/>
                      <a:pt x="125479" y="490026"/>
                      <a:pt x="132124" y="467496"/>
                    </a:cubicBezTo>
                    <a:lnTo>
                      <a:pt x="235112" y="171791"/>
                    </a:lnTo>
                    <a:lnTo>
                      <a:pt x="235112" y="270359"/>
                    </a:lnTo>
                    <a:lnTo>
                      <a:pt x="112190" y="619574"/>
                    </a:lnTo>
                    <a:lnTo>
                      <a:pt x="201890" y="619574"/>
                    </a:lnTo>
                    <a:lnTo>
                      <a:pt x="201890" y="1013848"/>
                    </a:lnTo>
                    <a:lnTo>
                      <a:pt x="334779" y="1013848"/>
                    </a:lnTo>
                    <a:lnTo>
                      <a:pt x="334779" y="619574"/>
                    </a:lnTo>
                    <a:lnTo>
                      <a:pt x="401223" y="619574"/>
                    </a:lnTo>
                    <a:lnTo>
                      <a:pt x="401223" y="1013848"/>
                    </a:lnTo>
                    <a:lnTo>
                      <a:pt x="534112" y="1013848"/>
                    </a:lnTo>
                    <a:lnTo>
                      <a:pt x="534112" y="619574"/>
                    </a:lnTo>
                    <a:lnTo>
                      <a:pt x="623812" y="619574"/>
                    </a:lnTo>
                    <a:lnTo>
                      <a:pt x="500890" y="270359"/>
                    </a:lnTo>
                    <a:lnTo>
                      <a:pt x="500890" y="171791"/>
                    </a:lnTo>
                    <a:lnTo>
                      <a:pt x="603879" y="467496"/>
                    </a:lnTo>
                    <a:cubicBezTo>
                      <a:pt x="613846" y="492843"/>
                      <a:pt x="640423" y="506924"/>
                      <a:pt x="667001" y="506924"/>
                    </a:cubicBezTo>
                    <a:cubicBezTo>
                      <a:pt x="673646" y="506924"/>
                      <a:pt x="680290" y="506924"/>
                      <a:pt x="686934" y="504108"/>
                    </a:cubicBezTo>
                    <a:cubicBezTo>
                      <a:pt x="720157" y="495659"/>
                      <a:pt x="740090" y="464680"/>
                      <a:pt x="730123" y="433702"/>
                    </a:cubicBezTo>
                    <a:close/>
                  </a:path>
                </a:pathLst>
              </a:custGeom>
              <a:grpFill/>
              <a:ln w="165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x-none">
                  <a:latin typeface="Arial"/>
                  <a:cs typeface="Arial"/>
                </a:endParaRPr>
              </a:p>
            </p:txBody>
          </p:sp>
        </p:grpSp>
        <p:grpSp>
          <p:nvGrpSpPr>
            <p:cNvPr id="92" name="Gráfico 12" descr="Hombre con relleno sólido">
              <a:extLst>
                <a:ext uri="{FF2B5EF4-FFF2-40B4-BE49-F238E27FC236}">
                  <a16:creationId xmlns:a16="http://schemas.microsoft.com/office/drawing/2014/main" xmlns="" id="{1D8C21C4-5197-49DD-AA63-2E844EA59FD5}"/>
                </a:ext>
              </a:extLst>
            </p:cNvPr>
            <p:cNvGrpSpPr/>
            <p:nvPr/>
          </p:nvGrpSpPr>
          <p:grpSpPr>
            <a:xfrm>
              <a:off x="2685965" y="4618893"/>
              <a:ext cx="730888" cy="1285670"/>
              <a:chOff x="2727028" y="4687425"/>
              <a:chExt cx="730888" cy="1285670"/>
            </a:xfrm>
            <a:solidFill>
              <a:schemeClr val="accent4">
                <a:lumMod val="50000"/>
              </a:schemeClr>
            </a:solidFill>
          </p:grpSpPr>
          <p:sp>
            <p:nvSpPr>
              <p:cNvPr id="93" name="Forma libre: forma 92">
                <a:extLst>
                  <a:ext uri="{FF2B5EF4-FFF2-40B4-BE49-F238E27FC236}">
                    <a16:creationId xmlns:a16="http://schemas.microsoft.com/office/drawing/2014/main" xmlns="" id="{50682429-1A2D-4A94-9AC3-6AEDA05E8C9E}"/>
                  </a:ext>
                </a:extLst>
              </p:cNvPr>
              <p:cNvSpPr/>
              <p:nvPr/>
            </p:nvSpPr>
            <p:spPr>
              <a:xfrm>
                <a:off x="2959584" y="4687425"/>
                <a:ext cx="265777" cy="228563"/>
              </a:xfrm>
              <a:custGeom>
                <a:avLst/>
                <a:gdLst>
                  <a:gd name="connsiteX0" fmla="*/ 265778 w 265777"/>
                  <a:gd name="connsiteY0" fmla="*/ 114282 h 228563"/>
                  <a:gd name="connsiteX1" fmla="*/ 132889 w 265777"/>
                  <a:gd name="connsiteY1" fmla="*/ 228564 h 228563"/>
                  <a:gd name="connsiteX2" fmla="*/ 0 w 265777"/>
                  <a:gd name="connsiteY2" fmla="*/ 114282 h 228563"/>
                  <a:gd name="connsiteX3" fmla="*/ 132889 w 265777"/>
                  <a:gd name="connsiteY3" fmla="*/ 0 h 228563"/>
                  <a:gd name="connsiteX4" fmla="*/ 265778 w 265777"/>
                  <a:gd name="connsiteY4" fmla="*/ 114282 h 228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5777" h="228563">
                    <a:moveTo>
                      <a:pt x="265778" y="114282"/>
                    </a:moveTo>
                    <a:cubicBezTo>
                      <a:pt x="265778" y="177398"/>
                      <a:pt x="206281" y="228564"/>
                      <a:pt x="132889" y="228564"/>
                    </a:cubicBezTo>
                    <a:cubicBezTo>
                      <a:pt x="59496" y="228564"/>
                      <a:pt x="0" y="177398"/>
                      <a:pt x="0" y="114282"/>
                    </a:cubicBezTo>
                    <a:cubicBezTo>
                      <a:pt x="0" y="51166"/>
                      <a:pt x="59496" y="0"/>
                      <a:pt x="132889" y="0"/>
                    </a:cubicBezTo>
                    <a:cubicBezTo>
                      <a:pt x="206281" y="0"/>
                      <a:pt x="265778" y="51166"/>
                      <a:pt x="265778" y="114282"/>
                    </a:cubicBezTo>
                    <a:close/>
                  </a:path>
                </a:pathLst>
              </a:custGeom>
              <a:grpFill/>
              <a:ln w="165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x-none">
                  <a:latin typeface="Arial"/>
                  <a:cs typeface="Arial"/>
                </a:endParaRPr>
              </a:p>
            </p:txBody>
          </p:sp>
          <p:sp>
            <p:nvSpPr>
              <p:cNvPr id="94" name="Forma libre: forma 93">
                <a:extLst>
                  <a:ext uri="{FF2B5EF4-FFF2-40B4-BE49-F238E27FC236}">
                    <a16:creationId xmlns:a16="http://schemas.microsoft.com/office/drawing/2014/main" xmlns="" id="{5BDA8CC1-DAEA-45F1-BDA8-78551DF45262}"/>
                  </a:ext>
                </a:extLst>
              </p:cNvPr>
              <p:cNvSpPr/>
              <p:nvPr/>
            </p:nvSpPr>
            <p:spPr>
              <a:xfrm>
                <a:off x="2727028" y="4944559"/>
                <a:ext cx="730888" cy="1028536"/>
              </a:xfrm>
              <a:custGeom>
                <a:avLst/>
                <a:gdLst>
                  <a:gd name="connsiteX0" fmla="*/ 727566 w 730888"/>
                  <a:gd name="connsiteY0" fmla="*/ 445699 h 1028536"/>
                  <a:gd name="connsiteX1" fmla="*/ 634544 w 730888"/>
                  <a:gd name="connsiteY1" fmla="*/ 105711 h 1028536"/>
                  <a:gd name="connsiteX2" fmla="*/ 614611 w 730888"/>
                  <a:gd name="connsiteY2" fmla="*/ 74283 h 1028536"/>
                  <a:gd name="connsiteX3" fmla="*/ 475078 w 730888"/>
                  <a:gd name="connsiteY3" fmla="*/ 11428 h 1028536"/>
                  <a:gd name="connsiteX4" fmla="*/ 365444 w 730888"/>
                  <a:gd name="connsiteY4" fmla="*/ 0 h 1028536"/>
                  <a:gd name="connsiteX5" fmla="*/ 255811 w 730888"/>
                  <a:gd name="connsiteY5" fmla="*/ 14285 h 1028536"/>
                  <a:gd name="connsiteX6" fmla="*/ 116278 w 730888"/>
                  <a:gd name="connsiteY6" fmla="*/ 77140 h 1028536"/>
                  <a:gd name="connsiteX7" fmla="*/ 96344 w 730888"/>
                  <a:gd name="connsiteY7" fmla="*/ 108568 h 1028536"/>
                  <a:gd name="connsiteX8" fmla="*/ 3322 w 730888"/>
                  <a:gd name="connsiteY8" fmla="*/ 448556 h 1028536"/>
                  <a:gd name="connsiteX9" fmla="*/ 0 w 730888"/>
                  <a:gd name="connsiteY9" fmla="*/ 462841 h 1028536"/>
                  <a:gd name="connsiteX10" fmla="*/ 66444 w 730888"/>
                  <a:gd name="connsiteY10" fmla="*/ 519982 h 1028536"/>
                  <a:gd name="connsiteX11" fmla="*/ 129567 w 730888"/>
                  <a:gd name="connsiteY11" fmla="*/ 477127 h 1028536"/>
                  <a:gd name="connsiteX12" fmla="*/ 199333 w 730888"/>
                  <a:gd name="connsiteY12" fmla="*/ 228564 h 1028536"/>
                  <a:gd name="connsiteX13" fmla="*/ 199333 w 730888"/>
                  <a:gd name="connsiteY13" fmla="*/ 1028537 h 1028536"/>
                  <a:gd name="connsiteX14" fmla="*/ 332222 w 730888"/>
                  <a:gd name="connsiteY14" fmla="*/ 1028537 h 1028536"/>
                  <a:gd name="connsiteX15" fmla="*/ 332222 w 730888"/>
                  <a:gd name="connsiteY15" fmla="*/ 514268 h 1028536"/>
                  <a:gd name="connsiteX16" fmla="*/ 398667 w 730888"/>
                  <a:gd name="connsiteY16" fmla="*/ 514268 h 1028536"/>
                  <a:gd name="connsiteX17" fmla="*/ 398667 w 730888"/>
                  <a:gd name="connsiteY17" fmla="*/ 1028537 h 1028536"/>
                  <a:gd name="connsiteX18" fmla="*/ 531555 w 730888"/>
                  <a:gd name="connsiteY18" fmla="*/ 1028537 h 1028536"/>
                  <a:gd name="connsiteX19" fmla="*/ 531555 w 730888"/>
                  <a:gd name="connsiteY19" fmla="*/ 225707 h 1028536"/>
                  <a:gd name="connsiteX20" fmla="*/ 601322 w 730888"/>
                  <a:gd name="connsiteY20" fmla="*/ 474270 h 1028536"/>
                  <a:gd name="connsiteX21" fmla="*/ 664444 w 730888"/>
                  <a:gd name="connsiteY21" fmla="*/ 517125 h 1028536"/>
                  <a:gd name="connsiteX22" fmla="*/ 730889 w 730888"/>
                  <a:gd name="connsiteY22" fmla="*/ 459984 h 1028536"/>
                  <a:gd name="connsiteX23" fmla="*/ 727566 w 730888"/>
                  <a:gd name="connsiteY23" fmla="*/ 445699 h 1028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0888" h="1028536">
                    <a:moveTo>
                      <a:pt x="727566" y="445699"/>
                    </a:moveTo>
                    <a:lnTo>
                      <a:pt x="634544" y="105711"/>
                    </a:lnTo>
                    <a:cubicBezTo>
                      <a:pt x="631222" y="94283"/>
                      <a:pt x="624578" y="82854"/>
                      <a:pt x="614611" y="74283"/>
                    </a:cubicBezTo>
                    <a:cubicBezTo>
                      <a:pt x="574744" y="45713"/>
                      <a:pt x="528233" y="25713"/>
                      <a:pt x="475078" y="11428"/>
                    </a:cubicBezTo>
                    <a:cubicBezTo>
                      <a:pt x="438533" y="5714"/>
                      <a:pt x="401989" y="0"/>
                      <a:pt x="365444" y="0"/>
                    </a:cubicBezTo>
                    <a:cubicBezTo>
                      <a:pt x="328900" y="0"/>
                      <a:pt x="292355" y="5714"/>
                      <a:pt x="255811" y="14285"/>
                    </a:cubicBezTo>
                    <a:cubicBezTo>
                      <a:pt x="202655" y="25713"/>
                      <a:pt x="156144" y="48570"/>
                      <a:pt x="116278" y="77140"/>
                    </a:cubicBezTo>
                    <a:cubicBezTo>
                      <a:pt x="106311" y="85711"/>
                      <a:pt x="99667" y="97140"/>
                      <a:pt x="96344" y="108568"/>
                    </a:cubicBezTo>
                    <a:lnTo>
                      <a:pt x="3322" y="448556"/>
                    </a:lnTo>
                    <a:cubicBezTo>
                      <a:pt x="3322" y="451413"/>
                      <a:pt x="0" y="457127"/>
                      <a:pt x="0" y="462841"/>
                    </a:cubicBezTo>
                    <a:cubicBezTo>
                      <a:pt x="0" y="494269"/>
                      <a:pt x="29900" y="519982"/>
                      <a:pt x="66444" y="519982"/>
                    </a:cubicBezTo>
                    <a:cubicBezTo>
                      <a:pt x="96344" y="519982"/>
                      <a:pt x="122922" y="499983"/>
                      <a:pt x="129567" y="477127"/>
                    </a:cubicBezTo>
                    <a:lnTo>
                      <a:pt x="199333" y="228564"/>
                    </a:lnTo>
                    <a:lnTo>
                      <a:pt x="199333" y="1028537"/>
                    </a:lnTo>
                    <a:lnTo>
                      <a:pt x="332222" y="1028537"/>
                    </a:lnTo>
                    <a:lnTo>
                      <a:pt x="332222" y="514268"/>
                    </a:lnTo>
                    <a:lnTo>
                      <a:pt x="398667" y="514268"/>
                    </a:lnTo>
                    <a:lnTo>
                      <a:pt x="398667" y="1028537"/>
                    </a:lnTo>
                    <a:lnTo>
                      <a:pt x="531555" y="1028537"/>
                    </a:lnTo>
                    <a:lnTo>
                      <a:pt x="531555" y="225707"/>
                    </a:lnTo>
                    <a:lnTo>
                      <a:pt x="601322" y="474270"/>
                    </a:lnTo>
                    <a:cubicBezTo>
                      <a:pt x="607966" y="497126"/>
                      <a:pt x="634544" y="517125"/>
                      <a:pt x="664444" y="517125"/>
                    </a:cubicBezTo>
                    <a:cubicBezTo>
                      <a:pt x="700989" y="517125"/>
                      <a:pt x="730889" y="491412"/>
                      <a:pt x="730889" y="459984"/>
                    </a:cubicBezTo>
                    <a:cubicBezTo>
                      <a:pt x="730889" y="454270"/>
                      <a:pt x="727566" y="448556"/>
                      <a:pt x="727566" y="445699"/>
                    </a:cubicBezTo>
                    <a:close/>
                  </a:path>
                </a:pathLst>
              </a:custGeom>
              <a:grpFill/>
              <a:ln w="165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x-none">
                  <a:latin typeface="Arial"/>
                  <a:cs typeface="Arial"/>
                </a:endParaRPr>
              </a:p>
            </p:txBody>
          </p:sp>
        </p:grpSp>
        <p:sp>
          <p:nvSpPr>
            <p:cNvPr id="95" name="CuadroTexto 94">
              <a:extLst>
                <a:ext uri="{FF2B5EF4-FFF2-40B4-BE49-F238E27FC236}">
                  <a16:creationId xmlns:a16="http://schemas.microsoft.com/office/drawing/2014/main" xmlns="" id="{F7660F9F-9120-47FA-B70A-7AF135E22C2B}"/>
                </a:ext>
              </a:extLst>
            </p:cNvPr>
            <p:cNvSpPr txBox="1"/>
            <p:nvPr/>
          </p:nvSpPr>
          <p:spPr>
            <a:xfrm>
              <a:off x="1140717" y="5954532"/>
              <a:ext cx="838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x-none" sz="3600" dirty="0">
                  <a:latin typeface="Arial"/>
                  <a:cs typeface="Arial"/>
                </a:rPr>
                <a:t>32</a:t>
              </a:r>
            </a:p>
          </p:txBody>
        </p:sp>
        <p:sp>
          <p:nvSpPr>
            <p:cNvPr id="96" name="CuadroTexto 95">
              <a:extLst>
                <a:ext uri="{FF2B5EF4-FFF2-40B4-BE49-F238E27FC236}">
                  <a16:creationId xmlns:a16="http://schemas.microsoft.com/office/drawing/2014/main" xmlns="" id="{5B444139-2BB7-4BE0-9AEB-22CCD811FA1E}"/>
                </a:ext>
              </a:extLst>
            </p:cNvPr>
            <p:cNvSpPr txBox="1"/>
            <p:nvPr/>
          </p:nvSpPr>
          <p:spPr>
            <a:xfrm>
              <a:off x="2602650" y="5954532"/>
              <a:ext cx="897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x-none" sz="3600" dirty="0">
                  <a:latin typeface="Arial"/>
                  <a:cs typeface="Arial"/>
                </a:rPr>
                <a:t>65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6776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38187" y="191987"/>
            <a:ext cx="2096914" cy="1092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3699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6">
            <a:extLst>
              <a:ext uri="{FF2B5EF4-FFF2-40B4-BE49-F238E27FC236}">
                <a16:creationId xmlns:a16="http://schemas.microsoft.com/office/drawing/2014/main" xmlns="" id="{9C185FF9-BDA9-4F3D-A32C-5917F46AB2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4003843"/>
              </p:ext>
            </p:extLst>
          </p:nvPr>
        </p:nvGraphicFramePr>
        <p:xfrm>
          <a:off x="206739" y="1043001"/>
          <a:ext cx="11828362" cy="5637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4318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21">
            <a:extLst>
              <a:ext uri="{FF2B5EF4-FFF2-40B4-BE49-F238E27FC236}">
                <a16:creationId xmlns:a16="http://schemas.microsoft.com/office/drawing/2014/main" xmlns="" id="{ED642D01-41BE-40A2-8265-F2F6D1AE2AB1}"/>
              </a:ext>
            </a:extLst>
          </p:cNvPr>
          <p:cNvSpPr/>
          <p:nvPr/>
        </p:nvSpPr>
        <p:spPr>
          <a:xfrm>
            <a:off x="134624" y="4010012"/>
            <a:ext cx="3500942" cy="80767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200" b="1" dirty="0" smtClean="0">
                <a:latin typeface="Arial" charset="0"/>
                <a:ea typeface="Arial" charset="0"/>
                <a:cs typeface="Arial" charset="0"/>
              </a:rPr>
              <a:t>Registro </a:t>
            </a:r>
            <a:r>
              <a:rPr lang="es-EC" sz="2200" b="1" dirty="0">
                <a:latin typeface="Arial" charset="0"/>
                <a:ea typeface="Arial" charset="0"/>
                <a:cs typeface="Arial" charset="0"/>
              </a:rPr>
              <a:t>de Insumos Agropecuarios</a:t>
            </a:r>
          </a:p>
        </p:txBody>
      </p:sp>
      <p:sp>
        <p:nvSpPr>
          <p:cNvPr id="7" name="Rectángulo redondeado 22">
            <a:extLst>
              <a:ext uri="{FF2B5EF4-FFF2-40B4-BE49-F238E27FC236}">
                <a16:creationId xmlns:a16="http://schemas.microsoft.com/office/drawing/2014/main" xmlns="" id="{B31481A2-F1A1-4979-9B0B-C62BE539F689}"/>
              </a:ext>
            </a:extLst>
          </p:cNvPr>
          <p:cNvSpPr/>
          <p:nvPr/>
        </p:nvSpPr>
        <p:spPr>
          <a:xfrm>
            <a:off x="134625" y="1386508"/>
            <a:ext cx="3500941" cy="56043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b="1" dirty="0">
                <a:latin typeface="Arial" charset="0"/>
                <a:ea typeface="Arial" charset="0"/>
                <a:cs typeface="Arial" charset="0"/>
              </a:rPr>
              <a:t>Sanidad Animal</a:t>
            </a:r>
          </a:p>
        </p:txBody>
      </p:sp>
      <p:sp>
        <p:nvSpPr>
          <p:cNvPr id="8" name="Rectángulo redondeado 23">
            <a:extLst>
              <a:ext uri="{FF2B5EF4-FFF2-40B4-BE49-F238E27FC236}">
                <a16:creationId xmlns:a16="http://schemas.microsoft.com/office/drawing/2014/main" xmlns="" id="{CF5A2F69-6B30-4A82-8625-E757A9BB7C6A}"/>
              </a:ext>
            </a:extLst>
          </p:cNvPr>
          <p:cNvSpPr/>
          <p:nvPr/>
        </p:nvSpPr>
        <p:spPr>
          <a:xfrm>
            <a:off x="116631" y="2192664"/>
            <a:ext cx="3500941" cy="56043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b="1" dirty="0">
                <a:latin typeface="Arial" charset="0"/>
                <a:ea typeface="Arial" charset="0"/>
                <a:cs typeface="Arial" charset="0"/>
              </a:rPr>
              <a:t>Sanidad Vegetal</a:t>
            </a:r>
          </a:p>
        </p:txBody>
      </p:sp>
      <p:sp>
        <p:nvSpPr>
          <p:cNvPr id="9" name="Rectángulo redondeado 24">
            <a:extLst>
              <a:ext uri="{FF2B5EF4-FFF2-40B4-BE49-F238E27FC236}">
                <a16:creationId xmlns:a16="http://schemas.microsoft.com/office/drawing/2014/main" xmlns="" id="{855E85D8-1E7E-4832-95A5-29E577352740}"/>
              </a:ext>
            </a:extLst>
          </p:cNvPr>
          <p:cNvSpPr/>
          <p:nvPr/>
        </p:nvSpPr>
        <p:spPr>
          <a:xfrm>
            <a:off x="134624" y="3025843"/>
            <a:ext cx="3500941" cy="72607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b="1" dirty="0">
                <a:latin typeface="Arial" charset="0"/>
                <a:ea typeface="Arial" charset="0"/>
                <a:cs typeface="Arial" charset="0"/>
              </a:rPr>
              <a:t>Inocuidad de Alimentos</a:t>
            </a:r>
          </a:p>
        </p:txBody>
      </p:sp>
      <p:sp>
        <p:nvSpPr>
          <p:cNvPr id="10" name="Rectángulo redondeado 32">
            <a:extLst>
              <a:ext uri="{FF2B5EF4-FFF2-40B4-BE49-F238E27FC236}">
                <a16:creationId xmlns:a16="http://schemas.microsoft.com/office/drawing/2014/main" xmlns="" id="{C3D61F73-BC88-49C7-8C53-3D9717476A36}"/>
              </a:ext>
            </a:extLst>
          </p:cNvPr>
          <p:cNvSpPr/>
          <p:nvPr/>
        </p:nvSpPr>
        <p:spPr>
          <a:xfrm>
            <a:off x="134624" y="5068310"/>
            <a:ext cx="3500942" cy="560439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b="1" dirty="0">
                <a:latin typeface="Arial" charset="0"/>
                <a:ea typeface="Arial" charset="0"/>
                <a:cs typeface="Arial" charset="0"/>
              </a:rPr>
              <a:t>Laboratorios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154D1360-1860-4793-8EA4-250D1AF7A10A}"/>
              </a:ext>
            </a:extLst>
          </p:cNvPr>
          <p:cNvGrpSpPr/>
          <p:nvPr/>
        </p:nvGrpSpPr>
        <p:grpSpPr>
          <a:xfrm>
            <a:off x="3787989" y="1365707"/>
            <a:ext cx="8169806" cy="602041"/>
            <a:chOff x="5637478" y="699193"/>
            <a:chExt cx="6371856" cy="1206057"/>
          </a:xfrm>
        </p:grpSpPr>
        <p:sp>
          <p:nvSpPr>
            <p:cNvPr id="12" name="Rectángulo redondeado 29">
              <a:extLst>
                <a:ext uri="{FF2B5EF4-FFF2-40B4-BE49-F238E27FC236}">
                  <a16:creationId xmlns:a16="http://schemas.microsoft.com/office/drawing/2014/main" xmlns="" id="{1FEC15C2-F35C-4850-A6F9-04319D179C25}"/>
                </a:ext>
              </a:extLst>
            </p:cNvPr>
            <p:cNvSpPr/>
            <p:nvPr/>
          </p:nvSpPr>
          <p:spPr>
            <a:xfrm>
              <a:off x="5637478" y="699193"/>
              <a:ext cx="6371856" cy="1206057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xmlns="" id="{6308D07A-9BC7-494C-BE60-0006DA1E28B9}"/>
                </a:ext>
              </a:extLst>
            </p:cNvPr>
            <p:cNvSpPr/>
            <p:nvPr/>
          </p:nvSpPr>
          <p:spPr>
            <a:xfrm>
              <a:off x="5731994" y="751903"/>
              <a:ext cx="6230670" cy="1065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EC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Atender procesos de regulación, control y certificación en temas de Sanidad Animal, con la finalidad de incrementar los niveles zoosanitarios garantizar las soberanía alimentaria.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xmlns="" id="{6DD6D606-B7B0-4DEA-B874-3F780308CE7A}"/>
              </a:ext>
            </a:extLst>
          </p:cNvPr>
          <p:cNvGrpSpPr/>
          <p:nvPr/>
        </p:nvGrpSpPr>
        <p:grpSpPr>
          <a:xfrm>
            <a:off x="3787989" y="2182346"/>
            <a:ext cx="8169806" cy="581075"/>
            <a:chOff x="-694221" y="3061039"/>
            <a:chExt cx="6954431" cy="1106077"/>
          </a:xfrm>
        </p:grpSpPr>
        <p:sp>
          <p:nvSpPr>
            <p:cNvPr id="16" name="Rectángulo redondeado 33">
              <a:extLst>
                <a:ext uri="{FF2B5EF4-FFF2-40B4-BE49-F238E27FC236}">
                  <a16:creationId xmlns:a16="http://schemas.microsoft.com/office/drawing/2014/main" xmlns="" id="{3E7EC968-56F5-4C17-AA88-0AEFD6524887}"/>
                </a:ext>
              </a:extLst>
            </p:cNvPr>
            <p:cNvSpPr/>
            <p:nvPr/>
          </p:nvSpPr>
          <p:spPr>
            <a:xfrm>
              <a:off x="-694221" y="3095517"/>
              <a:ext cx="6954431" cy="1071599"/>
            </a:xfrm>
            <a:prstGeom prst="round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xmlns="" id="{069E83C8-A108-466F-B4CA-D4337719DA7D}"/>
                </a:ext>
              </a:extLst>
            </p:cNvPr>
            <p:cNvSpPr/>
            <p:nvPr/>
          </p:nvSpPr>
          <p:spPr>
            <a:xfrm>
              <a:off x="-585197" y="3061039"/>
              <a:ext cx="6705162" cy="995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EC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Mantener y/o mejorar el estatus fitosanitario a través de la prevención de ingreso y apoyo al manejo de plagas, así como contribuir a la producción agrícola.</a:t>
              </a:r>
            </a:p>
          </p:txBody>
        </p:sp>
      </p:grpSp>
      <p:sp>
        <p:nvSpPr>
          <p:cNvPr id="20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3699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 TÉCNICAS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787989" y="3055416"/>
            <a:ext cx="8169806" cy="666925"/>
            <a:chOff x="3787989" y="3291740"/>
            <a:chExt cx="8169806" cy="666925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xmlns="" id="{8C8796CE-5D8E-490E-BC06-C2C7E4359179}"/>
                </a:ext>
              </a:extLst>
            </p:cNvPr>
            <p:cNvSpPr/>
            <p:nvPr/>
          </p:nvSpPr>
          <p:spPr>
            <a:xfrm>
              <a:off x="3848582" y="3363592"/>
              <a:ext cx="8048621" cy="52322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s-EC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Garantizar la calidad de los alimentos en su fase primaria de producción, a través de la implementación de buenas prácticas de producción y control de contaminantes.</a:t>
              </a:r>
            </a:p>
          </p:txBody>
        </p:sp>
        <p:sp>
          <p:nvSpPr>
            <p:cNvPr id="2" name="Rounded Rectangle 1"/>
            <p:cNvSpPr/>
            <p:nvPr/>
          </p:nvSpPr>
          <p:spPr>
            <a:xfrm>
              <a:off x="3787989" y="3291740"/>
              <a:ext cx="8169806" cy="666925"/>
            </a:xfrm>
            <a:prstGeom prst="round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848582" y="4010012"/>
            <a:ext cx="8109213" cy="807678"/>
            <a:chOff x="3848582" y="4010012"/>
            <a:chExt cx="8109213" cy="807678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xmlns="" id="{64CA168B-AE9F-409B-B6E9-8BD888AD2055}"/>
                </a:ext>
              </a:extLst>
            </p:cNvPr>
            <p:cNvSpPr/>
            <p:nvPr/>
          </p:nvSpPr>
          <p:spPr>
            <a:xfrm>
              <a:off x="3942540" y="4152241"/>
              <a:ext cx="79818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EC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Atender los procesos de registros de insumos agropecuarios para garantizar y controlar su eficiencia, proveyendo al sector agropecuario insumos de calidad.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848582" y="4010012"/>
              <a:ext cx="8109213" cy="807678"/>
            </a:xfrm>
            <a:prstGeom prst="roundRect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848582" y="5068310"/>
            <a:ext cx="8109213" cy="560439"/>
            <a:chOff x="3848582" y="5097846"/>
            <a:chExt cx="8109213" cy="560439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xmlns="" id="{9AE2A5CC-65A1-4F0A-BC25-9305601AE960}"/>
                </a:ext>
              </a:extLst>
            </p:cNvPr>
            <p:cNvSpPr/>
            <p:nvPr/>
          </p:nvSpPr>
          <p:spPr>
            <a:xfrm>
              <a:off x="3955655" y="5116455"/>
              <a:ext cx="79137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C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Atender los procesos de análisis y diagnóstico de muestras para la detección oportuna de enfermedades veterinarias, plagas y contaminantes en productos agropecuarios.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3848582" y="5097846"/>
              <a:ext cx="8109213" cy="560439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0978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4">
            <a:extLst>
              <a:ext uri="{FF2B5EF4-FFF2-40B4-BE49-F238E27FC236}">
                <a16:creationId xmlns:a16="http://schemas.microsoft.com/office/drawing/2014/main" xmlns="" id="{3B5D3337-018E-466E-869B-57EB72BA34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9394258"/>
              </p:ext>
            </p:extLst>
          </p:nvPr>
        </p:nvGraphicFramePr>
        <p:xfrm>
          <a:off x="376235" y="1432523"/>
          <a:ext cx="11393059" cy="42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6770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 DURANTE LA PANDEMIA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038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8166148" y="1"/>
            <a:ext cx="4025852" cy="155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1">
            <a:extLst>
              <a:ext uri="{FF2B5EF4-FFF2-40B4-BE49-F238E27FC236}">
                <a16:creationId xmlns:a16="http://schemas.microsoft.com/office/drawing/2014/main" xmlns="" id="{09791E0B-BBF7-408B-B4F5-3AB12EC4239C}"/>
              </a:ext>
            </a:extLst>
          </p:cNvPr>
          <p:cNvSpPr txBox="1"/>
          <p:nvPr/>
        </p:nvSpPr>
        <p:spPr>
          <a:xfrm>
            <a:off x="6332796" y="1848487"/>
            <a:ext cx="2550495" cy="642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1600" dirty="0"/>
              <a:t>Resultado  2019: 346.834 Resultado 2020: 265.191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93DE6C99-BE99-4463-9A82-DA7EFE0B10CE}"/>
              </a:ext>
            </a:extLst>
          </p:cNvPr>
          <p:cNvSpPr txBox="1"/>
          <p:nvPr/>
        </p:nvSpPr>
        <p:spPr>
          <a:xfrm>
            <a:off x="6095043" y="1095651"/>
            <a:ext cx="5432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400" b="1" dirty="0"/>
              <a:t>Proyecto Peste Porcina Clásica (PPC)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57D7CB52-CC1E-4FEF-B964-CA4134C7C9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418746"/>
              </p:ext>
            </p:extLst>
          </p:nvPr>
        </p:nvGraphicFramePr>
        <p:xfrm>
          <a:off x="376236" y="1624507"/>
          <a:ext cx="4992230" cy="3197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xmlns="" id="{82475684-604F-4C2C-8089-3CD9D5CC04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9633321"/>
              </p:ext>
            </p:extLst>
          </p:nvPr>
        </p:nvGraphicFramePr>
        <p:xfrm>
          <a:off x="6095043" y="1624506"/>
          <a:ext cx="5432477" cy="2912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3980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ANIMAL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6">
            <a:extLst>
              <a:ext uri="{FF2B5EF4-FFF2-40B4-BE49-F238E27FC236}">
                <a16:creationId xmlns:a16="http://schemas.microsoft.com/office/drawing/2014/main" xmlns="" id="{93DE6C99-BE99-4463-9A82-DA7EFE0B10CE}"/>
              </a:ext>
            </a:extLst>
          </p:cNvPr>
          <p:cNvSpPr txBox="1"/>
          <p:nvPr/>
        </p:nvSpPr>
        <p:spPr>
          <a:xfrm>
            <a:off x="545717" y="1095651"/>
            <a:ext cx="482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400" b="1" dirty="0"/>
              <a:t>Proyecto </a:t>
            </a:r>
            <a:r>
              <a:rPr lang="es-ES_tradnl" sz="2400" b="1" dirty="0" smtClean="0"/>
              <a:t>de Aftosa</a:t>
            </a:r>
            <a:endParaRPr lang="x-none" sz="2400" b="1" dirty="0"/>
          </a:p>
        </p:txBody>
      </p:sp>
      <p:pic>
        <p:nvPicPr>
          <p:cNvPr id="2" name="Picture 1" descr="Captura de pantalla 2021-03-26 a la(s) 19.48.1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16" y="4652830"/>
            <a:ext cx="2304313" cy="2097516"/>
          </a:xfrm>
          <a:prstGeom prst="rect">
            <a:avLst/>
          </a:prstGeom>
        </p:spPr>
      </p:pic>
      <p:pic>
        <p:nvPicPr>
          <p:cNvPr id="3" name="Picture 2" descr="Captura de pantalla 2021-03-26 a la(s) 19.48.2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740" y="4652830"/>
            <a:ext cx="2332056" cy="2068050"/>
          </a:xfrm>
          <a:prstGeom prst="rect">
            <a:avLst/>
          </a:prstGeom>
        </p:spPr>
      </p:pic>
      <p:pic>
        <p:nvPicPr>
          <p:cNvPr id="4" name="Picture 3" descr="Captura de pantalla 2021-03-26 a la(s) 19.48.2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43" y="4650598"/>
            <a:ext cx="2591472" cy="2070282"/>
          </a:xfrm>
          <a:prstGeom prst="rect">
            <a:avLst/>
          </a:prstGeom>
        </p:spPr>
      </p:pic>
      <p:pic>
        <p:nvPicPr>
          <p:cNvPr id="5" name="Picture 4" descr="Captura de pantalla 2021-03-26 a la(s) 19.48.3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290" y="4650598"/>
            <a:ext cx="2661791" cy="207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EF921D66-AB2B-4BC0-8F6C-CFD383E2E5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0371860"/>
              </p:ext>
            </p:extLst>
          </p:nvPr>
        </p:nvGraphicFramePr>
        <p:xfrm>
          <a:off x="266555" y="1557317"/>
          <a:ext cx="3545762" cy="3002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2814F323-64F3-4086-9A95-8546286C8C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496738"/>
              </p:ext>
            </p:extLst>
          </p:nvPr>
        </p:nvGraphicFramePr>
        <p:xfrm>
          <a:off x="8211198" y="1557317"/>
          <a:ext cx="3545762" cy="3002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xmlns="" id="{981ED980-B1B0-498F-885C-E046BE8A68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0040123"/>
              </p:ext>
            </p:extLst>
          </p:nvPr>
        </p:nvGraphicFramePr>
        <p:xfrm>
          <a:off x="4238877" y="1557317"/>
          <a:ext cx="3545762" cy="3002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3980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ANIMAL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Captura de pantalla 2021-04-23 a la(s) 11.06.3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50" y="4668778"/>
            <a:ext cx="2608903" cy="1979377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4" name="Picture 3" descr="Captura de pantalla 2021-04-23 a la(s) 11.06.5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273" y="4668777"/>
            <a:ext cx="2608903" cy="1979378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5" name="Picture 4" descr="Captura de pantalla 2021-04-23 a la(s) 11.07.0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993" y="4655276"/>
            <a:ext cx="2608902" cy="1992879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105928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166148" y="1"/>
            <a:ext cx="4025852" cy="155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xmlns:mc="http://schemas.openxmlformats.org/markup-compatibility/2006" xmlns="" id="{80C126D5-8FD7-4ACC-98BF-914DB73C431F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574" y="750964"/>
            <a:ext cx="4436010" cy="2945322"/>
          </a:xfrm>
          <a:prstGeom prst="rect">
            <a:avLst/>
          </a:prstGeom>
          <a:ln>
            <a:solidFill>
              <a:srgbClr val="5B9BD5"/>
            </a:solidFill>
          </a:ln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7B9B010E-08CC-43CF-8E5F-B7D6F5CD07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9281763"/>
              </p:ext>
            </p:extLst>
          </p:nvPr>
        </p:nvGraphicFramePr>
        <p:xfrm>
          <a:off x="306646" y="1314373"/>
          <a:ext cx="5275384" cy="4557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A5FAA15-4D7E-4616-B944-922C2E5F8819}"/>
              </a:ext>
            </a:extLst>
          </p:cNvPr>
          <p:cNvSpPr txBox="1"/>
          <p:nvPr/>
        </p:nvSpPr>
        <p:spPr>
          <a:xfrm>
            <a:off x="376236" y="6025347"/>
            <a:ext cx="5035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1400" dirty="0">
                <a:latin typeface="Arial"/>
                <a:cs typeface="Arial"/>
              </a:rPr>
              <a:t>Chimborazo: Durante el 2020 se realizaron 6 exportaciones de Quinua y Tara hacia Reino Unido y Perú respectivamente</a:t>
            </a:r>
            <a:endParaRPr lang="x-none" sz="1400" dirty="0">
              <a:latin typeface="Arial"/>
              <a:cs typeface="Arial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006DCB87-FE68-4057-8289-FBD9ADE634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4122686"/>
              </p:ext>
            </p:extLst>
          </p:nvPr>
        </p:nvGraphicFramePr>
        <p:xfrm>
          <a:off x="6215574" y="3870146"/>
          <a:ext cx="4436010" cy="27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B4348E92-C431-4B89-90E1-367AEC446441}"/>
              </a:ext>
            </a:extLst>
          </p:cNvPr>
          <p:cNvSpPr txBox="1"/>
          <p:nvPr/>
        </p:nvSpPr>
        <p:spPr>
          <a:xfrm>
            <a:off x="568207" y="2437231"/>
            <a:ext cx="2672861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sz="1400" dirty="0">
                <a:latin typeface="Arial"/>
                <a:cs typeface="Arial"/>
              </a:rPr>
              <a:t>Tomate de Árbol, Mora, Uvilla. </a:t>
            </a:r>
            <a:r>
              <a:rPr lang="x-none" sz="1400" dirty="0" err="1">
                <a:latin typeface="Arial"/>
                <a:cs typeface="Arial"/>
              </a:rPr>
              <a:t>Pitahajaya</a:t>
            </a:r>
            <a:r>
              <a:rPr lang="x-none" sz="1400" dirty="0">
                <a:latin typeface="Arial"/>
                <a:cs typeface="Arial"/>
              </a:rPr>
              <a:t>, pepino dulce, mora, Naranjilla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8626CA0A-7BDD-4FBD-AD93-7FAC5FFE5A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215" t="6075" r="17696"/>
          <a:stretch/>
        </p:blipFill>
        <p:spPr>
          <a:xfrm>
            <a:off x="568207" y="3324882"/>
            <a:ext cx="684127" cy="542451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/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2F120588-B07B-4B1B-8936-CFFD702E03B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922" t="18251" r="24848"/>
          <a:stretch/>
        </p:blipFill>
        <p:spPr>
          <a:xfrm>
            <a:off x="1514180" y="3324882"/>
            <a:ext cx="653002" cy="570574"/>
          </a:xfrm>
          <a:prstGeom prst="rect">
            <a:avLst/>
          </a:prstGeom>
          <a:scene3d>
            <a:camera prst="orthographicFront"/>
            <a:lightRig rig="flat" dir="t"/>
          </a:scene3d>
          <a:sp3d prstMaterial="dkEdge"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A519CED0-7E16-4916-9120-20D551B7AD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5369" y="3259244"/>
            <a:ext cx="805699" cy="62708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8128541-F4A3-4FB0-B90E-E142E1DCFD64}"/>
              </a:ext>
            </a:extLst>
          </p:cNvPr>
          <p:cNvSpPr txBox="1"/>
          <p:nvPr/>
        </p:nvSpPr>
        <p:spPr>
          <a:xfrm>
            <a:off x="9051266" y="1264929"/>
            <a:ext cx="1483620" cy="5847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1600" b="1" dirty="0">
                <a:latin typeface="Arial"/>
                <a:cs typeface="Arial"/>
              </a:rPr>
              <a:t>224.038 HECTAREAS</a:t>
            </a:r>
            <a:endParaRPr lang="es-ES" sz="1600" b="1" dirty="0">
              <a:latin typeface="Arial"/>
              <a:cs typeface="Arial"/>
            </a:endParaRPr>
          </a:p>
        </p:txBody>
      </p:sp>
      <p:sp>
        <p:nvSpPr>
          <p:cNvPr id="16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3980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SANIDAD VEGETAL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872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ptura de pantalla 2021-04-23 a la(s) 11.38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65" y="637003"/>
            <a:ext cx="9701573" cy="555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12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8166148" y="1"/>
            <a:ext cx="4025852" cy="155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587BAAAD-0D31-4947-9843-68EF21719D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9754425"/>
              </p:ext>
            </p:extLst>
          </p:nvPr>
        </p:nvGraphicFramePr>
        <p:xfrm>
          <a:off x="410574" y="1240532"/>
          <a:ext cx="3941308" cy="3018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CA84C650-96DA-4F5C-BE64-2E6C993F3F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7579953"/>
              </p:ext>
            </p:extLst>
          </p:nvPr>
        </p:nvGraphicFramePr>
        <p:xfrm>
          <a:off x="4580609" y="1240532"/>
          <a:ext cx="7232987" cy="3017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C96F76C5-F68B-4984-8CFF-F02A107443C1}"/>
              </a:ext>
            </a:extLst>
          </p:cNvPr>
          <p:cNvSpPr txBox="1"/>
          <p:nvPr/>
        </p:nvSpPr>
        <p:spPr>
          <a:xfrm>
            <a:off x="5215590" y="1739581"/>
            <a:ext cx="982977" cy="2769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sz="1200" b="1" dirty="0">
                <a:latin typeface="Arial"/>
                <a:cs typeface="Arial"/>
              </a:rPr>
              <a:t>1.107.021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29DC1EFE-A5B3-46A5-9B6F-578A16BF07AB}"/>
              </a:ext>
            </a:extLst>
          </p:cNvPr>
          <p:cNvSpPr txBox="1"/>
          <p:nvPr/>
        </p:nvSpPr>
        <p:spPr>
          <a:xfrm>
            <a:off x="7555635" y="1710045"/>
            <a:ext cx="929098" cy="276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sz="1200" b="1" dirty="0">
                <a:latin typeface="Arial"/>
                <a:cs typeface="Arial"/>
              </a:rPr>
              <a:t>1.143.941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5F0D61D7-C854-48B6-84B4-D7C9806FE8D8}"/>
              </a:ext>
            </a:extLst>
          </p:cNvPr>
          <p:cNvSpPr txBox="1"/>
          <p:nvPr/>
        </p:nvSpPr>
        <p:spPr>
          <a:xfrm>
            <a:off x="6331127" y="2017822"/>
            <a:ext cx="799705" cy="276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sz="1200" b="1" dirty="0">
                <a:latin typeface="Arial"/>
                <a:cs typeface="Arial"/>
              </a:rPr>
              <a:t>936.071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A6A65EB6-E247-4194-A113-884769E5DC94}"/>
              </a:ext>
            </a:extLst>
          </p:cNvPr>
          <p:cNvSpPr txBox="1"/>
          <p:nvPr/>
        </p:nvSpPr>
        <p:spPr>
          <a:xfrm>
            <a:off x="8484733" y="1921105"/>
            <a:ext cx="841051" cy="276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sz="1200" b="1" dirty="0">
                <a:latin typeface="Arial"/>
                <a:cs typeface="Arial"/>
              </a:rPr>
              <a:t>978.499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63A1F966-4B3F-45C5-82E4-610B20558340}"/>
              </a:ext>
            </a:extLst>
          </p:cNvPr>
          <p:cNvSpPr txBox="1"/>
          <p:nvPr/>
        </p:nvSpPr>
        <p:spPr>
          <a:xfrm>
            <a:off x="410574" y="4257885"/>
            <a:ext cx="3941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200" b="1" dirty="0">
                <a:latin typeface="Arial"/>
                <a:cs typeface="Arial"/>
              </a:rPr>
              <a:t>Productos: </a:t>
            </a:r>
            <a:r>
              <a:rPr lang="x-none" sz="1200" dirty="0">
                <a:latin typeface="Arial"/>
                <a:cs typeface="Arial"/>
              </a:rPr>
              <a:t>Tomate de Árbol, Hortalizas y verduras, Mora, Alfalfa, Cuyes, Producción de leche.</a:t>
            </a: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xmlns="" id="{212B40F7-C587-45D8-9B5B-8397B375CA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4438094"/>
              </p:ext>
            </p:extLst>
          </p:nvPr>
        </p:nvGraphicFramePr>
        <p:xfrm>
          <a:off x="5290603" y="4722032"/>
          <a:ext cx="3871180" cy="1872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0D1EF055-EC48-49EC-9A59-C3781D864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5784" y="4722033"/>
            <a:ext cx="1928511" cy="1840658"/>
          </a:xfrm>
          <a:prstGeom prst="rect">
            <a:avLst/>
          </a:prstGeom>
        </p:spPr>
      </p:pic>
      <p:pic>
        <p:nvPicPr>
          <p:cNvPr id="17" name="Imagen 16" descr="Imagen que contiene persona, interior, parado, hombre&#10;&#10;Descripción generada automáticamente">
            <a:extLst>
              <a:ext uri="{FF2B5EF4-FFF2-40B4-BE49-F238E27FC236}">
                <a16:creationId xmlns:a16="http://schemas.microsoft.com/office/drawing/2014/main" xmlns="" id="{A68E6CE3-209F-413A-9C97-C3DE80850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87" y="1422555"/>
            <a:ext cx="1690394" cy="1611420"/>
          </a:xfrm>
          <a:prstGeom prst="rect">
            <a:avLst/>
          </a:prstGeom>
        </p:spPr>
      </p:pic>
      <p:sp>
        <p:nvSpPr>
          <p:cNvPr id="18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4991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INOCUIDAD DE ALIMENTOS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Captura de pantalla 2021-03-26 a la(s) 19.51.3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74" y="4845667"/>
            <a:ext cx="3941308" cy="188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13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xmlns="" id="{6F31E972-D2ED-48D4-89D8-354F1440C0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7778615"/>
              </p:ext>
            </p:extLst>
          </p:nvPr>
        </p:nvGraphicFramePr>
        <p:xfrm>
          <a:off x="321349" y="4213947"/>
          <a:ext cx="5241759" cy="243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1B17417A-9136-4FC6-93F1-4CFB718FF8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8375260"/>
              </p:ext>
            </p:extLst>
          </p:nvPr>
        </p:nvGraphicFramePr>
        <p:xfrm>
          <a:off x="321349" y="1605050"/>
          <a:ext cx="5241759" cy="2436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4991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INOCUIDAD DE ALIMENTOS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Captura de pantalla 2021-03-26 a la(s) 19.52.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269" y="1605049"/>
            <a:ext cx="5722053" cy="504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94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9D522635-D131-4EFF-9280-503D53006A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7968739"/>
              </p:ext>
            </p:extLst>
          </p:nvPr>
        </p:nvGraphicFramePr>
        <p:xfrm>
          <a:off x="465145" y="3943119"/>
          <a:ext cx="3156946" cy="2753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xmlns="" id="{67F99F69-C82B-4176-AB08-48621818C7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4390052"/>
              </p:ext>
            </p:extLst>
          </p:nvPr>
        </p:nvGraphicFramePr>
        <p:xfrm>
          <a:off x="4003735" y="3943119"/>
          <a:ext cx="3852306" cy="2753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8F662ED2-8899-4CDA-9339-FC0E0D44BE2E}"/>
              </a:ext>
            </a:extLst>
          </p:cNvPr>
          <p:cNvSpPr txBox="1"/>
          <p:nvPr/>
        </p:nvSpPr>
        <p:spPr>
          <a:xfrm>
            <a:off x="640756" y="3103378"/>
            <a:ext cx="283028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b="1" dirty="0">
                <a:latin typeface="Arial"/>
                <a:cs typeface="Arial"/>
              </a:rPr>
              <a:t>1.174 Almacenistas Capacitados</a:t>
            </a:r>
          </a:p>
        </p:txBody>
      </p:sp>
      <p:grpSp>
        <p:nvGrpSpPr>
          <p:cNvPr id="20" name="Marcador de contenido 4" descr="Aula de clases con relleno sólido">
            <a:extLst>
              <a:ext uri="{FF2B5EF4-FFF2-40B4-BE49-F238E27FC236}">
                <a16:creationId xmlns:a16="http://schemas.microsoft.com/office/drawing/2014/main" xmlns="" id="{F4E0BE4A-3100-4EB6-8430-F1F42B4FCB4A}"/>
              </a:ext>
            </a:extLst>
          </p:cNvPr>
          <p:cNvGrpSpPr/>
          <p:nvPr/>
        </p:nvGrpSpPr>
        <p:grpSpPr>
          <a:xfrm>
            <a:off x="963116" y="1380973"/>
            <a:ext cx="2180542" cy="1826807"/>
            <a:chOff x="5283201" y="3574571"/>
            <a:chExt cx="2325913" cy="1477849"/>
          </a:xfrm>
          <a:solidFill>
            <a:srgbClr val="A5A5A5"/>
          </a:solidFill>
        </p:grpSpPr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xmlns="" id="{EE6E4E35-EF99-4D4E-AF65-CB91052BA160}"/>
                </a:ext>
              </a:extLst>
            </p:cNvPr>
            <p:cNvSpPr/>
            <p:nvPr/>
          </p:nvSpPr>
          <p:spPr>
            <a:xfrm>
              <a:off x="6168259" y="4553645"/>
              <a:ext cx="219992" cy="139779"/>
            </a:xfrm>
            <a:custGeom>
              <a:avLst/>
              <a:gdLst>
                <a:gd name="connsiteX0" fmla="*/ 219993 w 219992"/>
                <a:gd name="connsiteY0" fmla="*/ 69890 h 139779"/>
                <a:gd name="connsiteX1" fmla="*/ 109996 w 219992"/>
                <a:gd name="connsiteY1" fmla="*/ 139780 h 139779"/>
                <a:gd name="connsiteX2" fmla="*/ 0 w 219992"/>
                <a:gd name="connsiteY2" fmla="*/ 69890 h 139779"/>
                <a:gd name="connsiteX3" fmla="*/ 109996 w 219992"/>
                <a:gd name="connsiteY3" fmla="*/ 0 h 139779"/>
                <a:gd name="connsiteX4" fmla="*/ 219993 w 219992"/>
                <a:gd name="connsiteY4" fmla="*/ 69890 h 13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992" h="139779">
                  <a:moveTo>
                    <a:pt x="219993" y="69890"/>
                  </a:moveTo>
                  <a:cubicBezTo>
                    <a:pt x="219993" y="108489"/>
                    <a:pt x="170746" y="139780"/>
                    <a:pt x="109996" y="139780"/>
                  </a:cubicBezTo>
                  <a:cubicBezTo>
                    <a:pt x="49247" y="139780"/>
                    <a:pt x="0" y="108489"/>
                    <a:pt x="0" y="69890"/>
                  </a:cubicBezTo>
                  <a:cubicBezTo>
                    <a:pt x="0" y="31291"/>
                    <a:pt x="49247" y="0"/>
                    <a:pt x="109996" y="0"/>
                  </a:cubicBezTo>
                  <a:cubicBezTo>
                    <a:pt x="170746" y="0"/>
                    <a:pt x="219993" y="31291"/>
                    <a:pt x="219993" y="698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x-none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xmlns="" id="{B268AE58-EC28-4ED5-AAC9-C2DB4B1B70C2}"/>
                </a:ext>
              </a:extLst>
            </p:cNvPr>
            <p:cNvSpPr/>
            <p:nvPr/>
          </p:nvSpPr>
          <p:spPr>
            <a:xfrm>
              <a:off x="6058505" y="4712668"/>
              <a:ext cx="436108" cy="139625"/>
            </a:xfrm>
            <a:custGeom>
              <a:avLst/>
              <a:gdLst>
                <a:gd name="connsiteX0" fmla="*/ 436109 w 436108"/>
                <a:gd name="connsiteY0" fmla="*/ 139626 h 139625"/>
                <a:gd name="connsiteX1" fmla="*/ 436109 w 436108"/>
                <a:gd name="connsiteY1" fmla="*/ 69736 h 139625"/>
                <a:gd name="connsiteX2" fmla="*/ 414303 w 436108"/>
                <a:gd name="connsiteY2" fmla="*/ 41872 h 139625"/>
                <a:gd name="connsiteX3" fmla="*/ 307941 w 436108"/>
                <a:gd name="connsiteY3" fmla="*/ 8621 h 139625"/>
                <a:gd name="connsiteX4" fmla="*/ 218054 w 436108"/>
                <a:gd name="connsiteY4" fmla="*/ 0 h 139625"/>
                <a:gd name="connsiteX5" fmla="*/ 128168 w 436108"/>
                <a:gd name="connsiteY5" fmla="*/ 8621 h 139625"/>
                <a:gd name="connsiteX6" fmla="*/ 21805 w 436108"/>
                <a:gd name="connsiteY6" fmla="*/ 41872 h 139625"/>
                <a:gd name="connsiteX7" fmla="*/ 0 w 436108"/>
                <a:gd name="connsiteY7" fmla="*/ 69736 h 139625"/>
                <a:gd name="connsiteX8" fmla="*/ 0 w 436108"/>
                <a:gd name="connsiteY8" fmla="*/ 139626 h 13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108" h="139625">
                  <a:moveTo>
                    <a:pt x="436109" y="139626"/>
                  </a:moveTo>
                  <a:lnTo>
                    <a:pt x="436109" y="69736"/>
                  </a:lnTo>
                  <a:cubicBezTo>
                    <a:pt x="435750" y="58846"/>
                    <a:pt x="427755" y="48626"/>
                    <a:pt x="414303" y="41872"/>
                  </a:cubicBezTo>
                  <a:cubicBezTo>
                    <a:pt x="382695" y="26392"/>
                    <a:pt x="346530" y="15086"/>
                    <a:pt x="307941" y="8621"/>
                  </a:cubicBezTo>
                  <a:cubicBezTo>
                    <a:pt x="278814" y="2940"/>
                    <a:pt x="248521" y="34"/>
                    <a:pt x="218054" y="0"/>
                  </a:cubicBezTo>
                  <a:cubicBezTo>
                    <a:pt x="187619" y="299"/>
                    <a:pt x="157384" y="3197"/>
                    <a:pt x="128168" y="8621"/>
                  </a:cubicBezTo>
                  <a:cubicBezTo>
                    <a:pt x="90008" y="15799"/>
                    <a:pt x="54041" y="27043"/>
                    <a:pt x="21805" y="41872"/>
                  </a:cubicBezTo>
                  <a:cubicBezTo>
                    <a:pt x="8354" y="48626"/>
                    <a:pt x="359" y="58846"/>
                    <a:pt x="0" y="69736"/>
                  </a:cubicBezTo>
                  <a:lnTo>
                    <a:pt x="0" y="1396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x-none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xmlns="" id="{3D370D7A-993B-4759-B92C-1A6D3352818D}"/>
                </a:ext>
              </a:extLst>
            </p:cNvPr>
            <p:cNvSpPr/>
            <p:nvPr/>
          </p:nvSpPr>
          <p:spPr>
            <a:xfrm>
              <a:off x="6649432" y="4553645"/>
              <a:ext cx="219992" cy="139779"/>
            </a:xfrm>
            <a:custGeom>
              <a:avLst/>
              <a:gdLst>
                <a:gd name="connsiteX0" fmla="*/ 219993 w 219992"/>
                <a:gd name="connsiteY0" fmla="*/ 69890 h 139779"/>
                <a:gd name="connsiteX1" fmla="*/ 109996 w 219992"/>
                <a:gd name="connsiteY1" fmla="*/ 139780 h 139779"/>
                <a:gd name="connsiteX2" fmla="*/ 0 w 219992"/>
                <a:gd name="connsiteY2" fmla="*/ 69890 h 139779"/>
                <a:gd name="connsiteX3" fmla="*/ 109996 w 219992"/>
                <a:gd name="connsiteY3" fmla="*/ 0 h 139779"/>
                <a:gd name="connsiteX4" fmla="*/ 219993 w 219992"/>
                <a:gd name="connsiteY4" fmla="*/ 69890 h 13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992" h="139779">
                  <a:moveTo>
                    <a:pt x="219993" y="69890"/>
                  </a:moveTo>
                  <a:cubicBezTo>
                    <a:pt x="219993" y="108489"/>
                    <a:pt x="170746" y="139780"/>
                    <a:pt x="109996" y="139780"/>
                  </a:cubicBezTo>
                  <a:cubicBezTo>
                    <a:pt x="49247" y="139780"/>
                    <a:pt x="0" y="108489"/>
                    <a:pt x="0" y="69890"/>
                  </a:cubicBezTo>
                  <a:cubicBezTo>
                    <a:pt x="0" y="31291"/>
                    <a:pt x="49247" y="0"/>
                    <a:pt x="109996" y="0"/>
                  </a:cubicBezTo>
                  <a:cubicBezTo>
                    <a:pt x="170746" y="0"/>
                    <a:pt x="219993" y="31291"/>
                    <a:pt x="219993" y="698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x-none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xmlns="" id="{E0B20102-F96E-4013-BA43-ECC6363E8FD5}"/>
                </a:ext>
              </a:extLst>
            </p:cNvPr>
            <p:cNvSpPr/>
            <p:nvPr/>
          </p:nvSpPr>
          <p:spPr>
            <a:xfrm>
              <a:off x="6543070" y="4712668"/>
              <a:ext cx="436108" cy="139625"/>
            </a:xfrm>
            <a:custGeom>
              <a:avLst/>
              <a:gdLst>
                <a:gd name="connsiteX0" fmla="*/ 436109 w 436108"/>
                <a:gd name="connsiteY0" fmla="*/ 139626 h 139625"/>
                <a:gd name="connsiteX1" fmla="*/ 436109 w 436108"/>
                <a:gd name="connsiteY1" fmla="*/ 69736 h 139625"/>
                <a:gd name="connsiteX2" fmla="*/ 414303 w 436108"/>
                <a:gd name="connsiteY2" fmla="*/ 41872 h 139625"/>
                <a:gd name="connsiteX3" fmla="*/ 307941 w 436108"/>
                <a:gd name="connsiteY3" fmla="*/ 8621 h 139625"/>
                <a:gd name="connsiteX4" fmla="*/ 218054 w 436108"/>
                <a:gd name="connsiteY4" fmla="*/ 0 h 139625"/>
                <a:gd name="connsiteX5" fmla="*/ 128168 w 436108"/>
                <a:gd name="connsiteY5" fmla="*/ 8621 h 139625"/>
                <a:gd name="connsiteX6" fmla="*/ 21805 w 436108"/>
                <a:gd name="connsiteY6" fmla="*/ 41872 h 139625"/>
                <a:gd name="connsiteX7" fmla="*/ 0 w 436108"/>
                <a:gd name="connsiteY7" fmla="*/ 69736 h 139625"/>
                <a:gd name="connsiteX8" fmla="*/ 0 w 436108"/>
                <a:gd name="connsiteY8" fmla="*/ 139626 h 13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108" h="139625">
                  <a:moveTo>
                    <a:pt x="436109" y="139626"/>
                  </a:moveTo>
                  <a:lnTo>
                    <a:pt x="436109" y="69736"/>
                  </a:lnTo>
                  <a:cubicBezTo>
                    <a:pt x="435750" y="58846"/>
                    <a:pt x="427755" y="48626"/>
                    <a:pt x="414303" y="41872"/>
                  </a:cubicBezTo>
                  <a:cubicBezTo>
                    <a:pt x="382695" y="26392"/>
                    <a:pt x="346529" y="15086"/>
                    <a:pt x="307941" y="8621"/>
                  </a:cubicBezTo>
                  <a:cubicBezTo>
                    <a:pt x="278814" y="2940"/>
                    <a:pt x="248521" y="34"/>
                    <a:pt x="218054" y="0"/>
                  </a:cubicBezTo>
                  <a:cubicBezTo>
                    <a:pt x="187619" y="299"/>
                    <a:pt x="157384" y="3197"/>
                    <a:pt x="128168" y="8621"/>
                  </a:cubicBezTo>
                  <a:cubicBezTo>
                    <a:pt x="90008" y="15799"/>
                    <a:pt x="54041" y="27043"/>
                    <a:pt x="21805" y="41872"/>
                  </a:cubicBezTo>
                  <a:cubicBezTo>
                    <a:pt x="8354" y="48626"/>
                    <a:pt x="359" y="58846"/>
                    <a:pt x="0" y="69736"/>
                  </a:cubicBezTo>
                  <a:lnTo>
                    <a:pt x="0" y="1396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x-none"/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xmlns="" id="{69E0E841-05F6-47C0-A16F-CAC4352B8229}"/>
                </a:ext>
              </a:extLst>
            </p:cNvPr>
            <p:cNvSpPr/>
            <p:nvPr/>
          </p:nvSpPr>
          <p:spPr>
            <a:xfrm>
              <a:off x="7133997" y="4553645"/>
              <a:ext cx="219992" cy="139779"/>
            </a:xfrm>
            <a:custGeom>
              <a:avLst/>
              <a:gdLst>
                <a:gd name="connsiteX0" fmla="*/ 219993 w 219992"/>
                <a:gd name="connsiteY0" fmla="*/ 69890 h 139779"/>
                <a:gd name="connsiteX1" fmla="*/ 109996 w 219992"/>
                <a:gd name="connsiteY1" fmla="*/ 139780 h 139779"/>
                <a:gd name="connsiteX2" fmla="*/ 0 w 219992"/>
                <a:gd name="connsiteY2" fmla="*/ 69890 h 139779"/>
                <a:gd name="connsiteX3" fmla="*/ 109996 w 219992"/>
                <a:gd name="connsiteY3" fmla="*/ 0 h 139779"/>
                <a:gd name="connsiteX4" fmla="*/ 219993 w 219992"/>
                <a:gd name="connsiteY4" fmla="*/ 69890 h 13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992" h="139779">
                  <a:moveTo>
                    <a:pt x="219993" y="69890"/>
                  </a:moveTo>
                  <a:cubicBezTo>
                    <a:pt x="219993" y="108489"/>
                    <a:pt x="170746" y="139780"/>
                    <a:pt x="109996" y="139780"/>
                  </a:cubicBezTo>
                  <a:cubicBezTo>
                    <a:pt x="49247" y="139780"/>
                    <a:pt x="0" y="108489"/>
                    <a:pt x="0" y="69890"/>
                  </a:cubicBezTo>
                  <a:cubicBezTo>
                    <a:pt x="0" y="31291"/>
                    <a:pt x="49247" y="0"/>
                    <a:pt x="109996" y="0"/>
                  </a:cubicBezTo>
                  <a:cubicBezTo>
                    <a:pt x="170746" y="0"/>
                    <a:pt x="219993" y="31291"/>
                    <a:pt x="219993" y="698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x-none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xmlns="" id="{46A909D2-E96E-42EC-B72C-247583579FC0}"/>
                </a:ext>
              </a:extLst>
            </p:cNvPr>
            <p:cNvSpPr/>
            <p:nvPr/>
          </p:nvSpPr>
          <p:spPr>
            <a:xfrm>
              <a:off x="7027635" y="4712668"/>
              <a:ext cx="436108" cy="139625"/>
            </a:xfrm>
            <a:custGeom>
              <a:avLst/>
              <a:gdLst>
                <a:gd name="connsiteX0" fmla="*/ 436109 w 436108"/>
                <a:gd name="connsiteY0" fmla="*/ 139626 h 139625"/>
                <a:gd name="connsiteX1" fmla="*/ 436109 w 436108"/>
                <a:gd name="connsiteY1" fmla="*/ 69736 h 139625"/>
                <a:gd name="connsiteX2" fmla="*/ 414303 w 436108"/>
                <a:gd name="connsiteY2" fmla="*/ 41872 h 139625"/>
                <a:gd name="connsiteX3" fmla="*/ 307941 w 436108"/>
                <a:gd name="connsiteY3" fmla="*/ 8621 h 139625"/>
                <a:gd name="connsiteX4" fmla="*/ 218054 w 436108"/>
                <a:gd name="connsiteY4" fmla="*/ 0 h 139625"/>
                <a:gd name="connsiteX5" fmla="*/ 128168 w 436108"/>
                <a:gd name="connsiteY5" fmla="*/ 8621 h 139625"/>
                <a:gd name="connsiteX6" fmla="*/ 21805 w 436108"/>
                <a:gd name="connsiteY6" fmla="*/ 41872 h 139625"/>
                <a:gd name="connsiteX7" fmla="*/ 0 w 436108"/>
                <a:gd name="connsiteY7" fmla="*/ 69736 h 139625"/>
                <a:gd name="connsiteX8" fmla="*/ 0 w 436108"/>
                <a:gd name="connsiteY8" fmla="*/ 139626 h 13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108" h="139625">
                  <a:moveTo>
                    <a:pt x="436109" y="139626"/>
                  </a:moveTo>
                  <a:lnTo>
                    <a:pt x="436109" y="69736"/>
                  </a:lnTo>
                  <a:cubicBezTo>
                    <a:pt x="435750" y="58846"/>
                    <a:pt x="427755" y="48626"/>
                    <a:pt x="414303" y="41872"/>
                  </a:cubicBezTo>
                  <a:cubicBezTo>
                    <a:pt x="382695" y="26392"/>
                    <a:pt x="346529" y="15086"/>
                    <a:pt x="307941" y="8621"/>
                  </a:cubicBezTo>
                  <a:cubicBezTo>
                    <a:pt x="278814" y="2940"/>
                    <a:pt x="248521" y="34"/>
                    <a:pt x="218054" y="0"/>
                  </a:cubicBezTo>
                  <a:cubicBezTo>
                    <a:pt x="187619" y="299"/>
                    <a:pt x="157384" y="3197"/>
                    <a:pt x="128168" y="8621"/>
                  </a:cubicBezTo>
                  <a:cubicBezTo>
                    <a:pt x="90008" y="15799"/>
                    <a:pt x="54041" y="27043"/>
                    <a:pt x="21805" y="41872"/>
                  </a:cubicBezTo>
                  <a:cubicBezTo>
                    <a:pt x="8354" y="48626"/>
                    <a:pt x="359" y="58846"/>
                    <a:pt x="0" y="69736"/>
                  </a:cubicBezTo>
                  <a:lnTo>
                    <a:pt x="0" y="1396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x-none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xmlns="" id="{5F079DB5-2C72-4300-8290-88CC3ED0B9A6}"/>
                </a:ext>
              </a:extLst>
            </p:cNvPr>
            <p:cNvSpPr/>
            <p:nvPr/>
          </p:nvSpPr>
          <p:spPr>
            <a:xfrm>
              <a:off x="5659708" y="3885842"/>
              <a:ext cx="287831" cy="182883"/>
            </a:xfrm>
            <a:custGeom>
              <a:avLst/>
              <a:gdLst>
                <a:gd name="connsiteX0" fmla="*/ 287832 w 287831"/>
                <a:gd name="connsiteY0" fmla="*/ 91442 h 182883"/>
                <a:gd name="connsiteX1" fmla="*/ 143916 w 287831"/>
                <a:gd name="connsiteY1" fmla="*/ 182884 h 182883"/>
                <a:gd name="connsiteX2" fmla="*/ 0 w 287831"/>
                <a:gd name="connsiteY2" fmla="*/ 91442 h 182883"/>
                <a:gd name="connsiteX3" fmla="*/ 143916 w 287831"/>
                <a:gd name="connsiteY3" fmla="*/ 0 h 182883"/>
                <a:gd name="connsiteX4" fmla="*/ 287832 w 287831"/>
                <a:gd name="connsiteY4" fmla="*/ 91442 h 182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831" h="182883">
                  <a:moveTo>
                    <a:pt x="287832" y="91442"/>
                  </a:moveTo>
                  <a:cubicBezTo>
                    <a:pt x="287832" y="141944"/>
                    <a:pt x="223398" y="182884"/>
                    <a:pt x="143916" y="182884"/>
                  </a:cubicBezTo>
                  <a:cubicBezTo>
                    <a:pt x="64433" y="182884"/>
                    <a:pt x="0" y="141944"/>
                    <a:pt x="0" y="91442"/>
                  </a:cubicBezTo>
                  <a:cubicBezTo>
                    <a:pt x="0" y="40940"/>
                    <a:pt x="64433" y="0"/>
                    <a:pt x="143916" y="0"/>
                  </a:cubicBezTo>
                  <a:cubicBezTo>
                    <a:pt x="223398" y="0"/>
                    <a:pt x="287832" y="40940"/>
                    <a:pt x="287832" y="914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x-none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xmlns="" id="{EA25E403-E3C6-4399-8752-F3D931414AA6}"/>
                </a:ext>
              </a:extLst>
            </p:cNvPr>
            <p:cNvSpPr/>
            <p:nvPr/>
          </p:nvSpPr>
          <p:spPr>
            <a:xfrm>
              <a:off x="5407976" y="3935341"/>
              <a:ext cx="1254891" cy="978530"/>
            </a:xfrm>
            <a:custGeom>
              <a:avLst/>
              <a:gdLst>
                <a:gd name="connsiteX0" fmla="*/ 1244363 w 1254891"/>
                <a:gd name="connsiteY0" fmla="*/ 6691 h 978530"/>
                <a:gd name="connsiteX1" fmla="*/ 1193000 w 1254891"/>
                <a:gd name="connsiteY1" fmla="*/ 6691 h 978530"/>
                <a:gd name="connsiteX2" fmla="*/ 879970 w 1254891"/>
                <a:gd name="connsiteY2" fmla="*/ 205585 h 978530"/>
                <a:gd name="connsiteX3" fmla="*/ 809466 w 1254891"/>
                <a:gd name="connsiteY3" fmla="*/ 216976 h 978530"/>
                <a:gd name="connsiteX4" fmla="*/ 714007 w 1254891"/>
                <a:gd name="connsiteY4" fmla="*/ 314114 h 978530"/>
                <a:gd name="connsiteX5" fmla="*/ 686871 w 1254891"/>
                <a:gd name="connsiteY5" fmla="*/ 240683 h 978530"/>
                <a:gd name="connsiteX6" fmla="*/ 665308 w 1254891"/>
                <a:gd name="connsiteY6" fmla="*/ 215437 h 978530"/>
                <a:gd name="connsiteX7" fmla="*/ 514124 w 1254891"/>
                <a:gd name="connsiteY7" fmla="*/ 165252 h 978530"/>
                <a:gd name="connsiteX8" fmla="*/ 395647 w 1254891"/>
                <a:gd name="connsiteY8" fmla="*/ 156169 h 978530"/>
                <a:gd name="connsiteX9" fmla="*/ 276929 w 1254891"/>
                <a:gd name="connsiteY9" fmla="*/ 167561 h 978530"/>
                <a:gd name="connsiteX10" fmla="*/ 125987 w 1254891"/>
                <a:gd name="connsiteY10" fmla="*/ 217746 h 978530"/>
                <a:gd name="connsiteX11" fmla="*/ 104424 w 1254891"/>
                <a:gd name="connsiteY11" fmla="*/ 242993 h 978530"/>
                <a:gd name="connsiteX12" fmla="*/ 0 w 1254891"/>
                <a:gd name="connsiteY12" fmla="*/ 526247 h 978530"/>
                <a:gd name="connsiteX13" fmla="*/ 72685 w 1254891"/>
                <a:gd name="connsiteY13" fmla="*/ 572430 h 978530"/>
                <a:gd name="connsiteX14" fmla="*/ 141008 w 1254891"/>
                <a:gd name="connsiteY14" fmla="*/ 538255 h 978530"/>
                <a:gd name="connsiteX15" fmla="*/ 216601 w 1254891"/>
                <a:gd name="connsiteY15" fmla="*/ 339515 h 978530"/>
                <a:gd name="connsiteX16" fmla="*/ 216601 w 1254891"/>
                <a:gd name="connsiteY16" fmla="*/ 978530 h 978530"/>
                <a:gd name="connsiteX17" fmla="*/ 359790 w 1254891"/>
                <a:gd name="connsiteY17" fmla="*/ 978530 h 978530"/>
                <a:gd name="connsiteX18" fmla="*/ 359790 w 1254891"/>
                <a:gd name="connsiteY18" fmla="*/ 567350 h 978530"/>
                <a:gd name="connsiteX19" fmla="*/ 432474 w 1254891"/>
                <a:gd name="connsiteY19" fmla="*/ 567350 h 978530"/>
                <a:gd name="connsiteX20" fmla="*/ 432474 w 1254891"/>
                <a:gd name="connsiteY20" fmla="*/ 978530 h 978530"/>
                <a:gd name="connsiteX21" fmla="*/ 575421 w 1254891"/>
                <a:gd name="connsiteY21" fmla="*/ 978530 h 978530"/>
                <a:gd name="connsiteX22" fmla="*/ 575421 w 1254891"/>
                <a:gd name="connsiteY22" fmla="*/ 336590 h 978530"/>
                <a:gd name="connsiteX23" fmla="*/ 602072 w 1254891"/>
                <a:gd name="connsiteY23" fmla="*/ 408943 h 978530"/>
                <a:gd name="connsiteX24" fmla="*/ 616367 w 1254891"/>
                <a:gd name="connsiteY24" fmla="*/ 420488 h 978530"/>
                <a:gd name="connsiteX25" fmla="*/ 713280 w 1254891"/>
                <a:gd name="connsiteY25" fmla="*/ 442194 h 978530"/>
                <a:gd name="connsiteX26" fmla="*/ 771428 w 1254891"/>
                <a:gd name="connsiteY26" fmla="*/ 425415 h 978530"/>
                <a:gd name="connsiteX27" fmla="*/ 919220 w 1254891"/>
                <a:gd name="connsiteY27" fmla="*/ 271472 h 978530"/>
                <a:gd name="connsiteX28" fmla="*/ 929154 w 1254891"/>
                <a:gd name="connsiteY28" fmla="*/ 239606 h 978530"/>
                <a:gd name="connsiteX29" fmla="*/ 1244121 w 1254891"/>
                <a:gd name="connsiteY29" fmla="*/ 39480 h 978530"/>
                <a:gd name="connsiteX30" fmla="*/ 1244363 w 1254891"/>
                <a:gd name="connsiteY30" fmla="*/ 6691 h 978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54891" h="978530">
                  <a:moveTo>
                    <a:pt x="1244363" y="6691"/>
                  </a:moveTo>
                  <a:cubicBezTo>
                    <a:pt x="1230120" y="-2230"/>
                    <a:pt x="1207243" y="-2230"/>
                    <a:pt x="1193000" y="6691"/>
                  </a:cubicBezTo>
                  <a:lnTo>
                    <a:pt x="879970" y="205585"/>
                  </a:lnTo>
                  <a:cubicBezTo>
                    <a:pt x="854955" y="201099"/>
                    <a:pt x="828071" y="205441"/>
                    <a:pt x="809466" y="216976"/>
                  </a:cubicBezTo>
                  <a:cubicBezTo>
                    <a:pt x="804378" y="220209"/>
                    <a:pt x="714007" y="314114"/>
                    <a:pt x="714007" y="314114"/>
                  </a:cubicBezTo>
                  <a:lnTo>
                    <a:pt x="686871" y="240683"/>
                  </a:lnTo>
                  <a:cubicBezTo>
                    <a:pt x="683278" y="231216"/>
                    <a:pt x="675845" y="222511"/>
                    <a:pt x="665308" y="215437"/>
                  </a:cubicBezTo>
                  <a:cubicBezTo>
                    <a:pt x="620653" y="192501"/>
                    <a:pt x="569260" y="175441"/>
                    <a:pt x="514124" y="165252"/>
                  </a:cubicBezTo>
                  <a:cubicBezTo>
                    <a:pt x="475145" y="159954"/>
                    <a:pt x="435491" y="156914"/>
                    <a:pt x="395647" y="156169"/>
                  </a:cubicBezTo>
                  <a:cubicBezTo>
                    <a:pt x="355450" y="156563"/>
                    <a:pt x="315517" y="160395"/>
                    <a:pt x="276929" y="167561"/>
                  </a:cubicBezTo>
                  <a:cubicBezTo>
                    <a:pt x="221294" y="176828"/>
                    <a:pt x="169687" y="193987"/>
                    <a:pt x="125987" y="217746"/>
                  </a:cubicBezTo>
                  <a:cubicBezTo>
                    <a:pt x="115356" y="224777"/>
                    <a:pt x="107906" y="233497"/>
                    <a:pt x="104424" y="242993"/>
                  </a:cubicBezTo>
                  <a:cubicBezTo>
                    <a:pt x="104424" y="242993"/>
                    <a:pt x="0" y="521629"/>
                    <a:pt x="0" y="526247"/>
                  </a:cubicBezTo>
                  <a:cubicBezTo>
                    <a:pt x="0" y="551754"/>
                    <a:pt x="32542" y="572430"/>
                    <a:pt x="72685" y="572430"/>
                  </a:cubicBezTo>
                  <a:cubicBezTo>
                    <a:pt x="104855" y="571905"/>
                    <a:pt x="132652" y="558001"/>
                    <a:pt x="141008" y="538255"/>
                  </a:cubicBezTo>
                  <a:lnTo>
                    <a:pt x="216601" y="339515"/>
                  </a:lnTo>
                  <a:lnTo>
                    <a:pt x="216601" y="978530"/>
                  </a:lnTo>
                  <a:lnTo>
                    <a:pt x="359790" y="978530"/>
                  </a:lnTo>
                  <a:lnTo>
                    <a:pt x="359790" y="567350"/>
                  </a:lnTo>
                  <a:lnTo>
                    <a:pt x="432474" y="567350"/>
                  </a:lnTo>
                  <a:lnTo>
                    <a:pt x="432474" y="978530"/>
                  </a:lnTo>
                  <a:lnTo>
                    <a:pt x="575421" y="978530"/>
                  </a:lnTo>
                  <a:lnTo>
                    <a:pt x="575421" y="336590"/>
                  </a:lnTo>
                  <a:lnTo>
                    <a:pt x="602072" y="408943"/>
                  </a:lnTo>
                  <a:cubicBezTo>
                    <a:pt x="603921" y="413944"/>
                    <a:pt x="609152" y="418170"/>
                    <a:pt x="616367" y="420488"/>
                  </a:cubicBezTo>
                  <a:cubicBezTo>
                    <a:pt x="644227" y="434075"/>
                    <a:pt x="678168" y="441677"/>
                    <a:pt x="713280" y="442194"/>
                  </a:cubicBezTo>
                  <a:cubicBezTo>
                    <a:pt x="736142" y="444228"/>
                    <a:pt x="758795" y="437690"/>
                    <a:pt x="771428" y="425415"/>
                  </a:cubicBezTo>
                  <a:lnTo>
                    <a:pt x="919220" y="271472"/>
                  </a:lnTo>
                  <a:cubicBezTo>
                    <a:pt x="928667" y="262008"/>
                    <a:pt x="932211" y="250644"/>
                    <a:pt x="929154" y="239606"/>
                  </a:cubicBezTo>
                  <a:lnTo>
                    <a:pt x="1244121" y="39480"/>
                  </a:lnTo>
                  <a:cubicBezTo>
                    <a:pt x="1258387" y="30455"/>
                    <a:pt x="1258496" y="15801"/>
                    <a:pt x="1244363" y="66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x-none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xmlns="" id="{41431CC3-A55A-44EF-A846-BAD49F770BBD}"/>
                </a:ext>
              </a:extLst>
            </p:cNvPr>
            <p:cNvSpPr/>
            <p:nvPr/>
          </p:nvSpPr>
          <p:spPr>
            <a:xfrm>
              <a:off x="5864679" y="3728513"/>
              <a:ext cx="1381010" cy="631164"/>
            </a:xfrm>
            <a:custGeom>
              <a:avLst/>
              <a:gdLst>
                <a:gd name="connsiteX0" fmla="*/ 1284098 w 1381010"/>
                <a:gd name="connsiteY0" fmla="*/ 0 h 631164"/>
                <a:gd name="connsiteX1" fmla="*/ 96913 w 1381010"/>
                <a:gd name="connsiteY1" fmla="*/ 0 h 631164"/>
                <a:gd name="connsiteX2" fmla="*/ 0 w 1381010"/>
                <a:gd name="connsiteY2" fmla="*/ 61577 h 631164"/>
                <a:gd name="connsiteX3" fmla="*/ 0 w 1381010"/>
                <a:gd name="connsiteY3" fmla="*/ 116996 h 631164"/>
                <a:gd name="connsiteX4" fmla="*/ 96913 w 1381010"/>
                <a:gd name="connsiteY4" fmla="*/ 153943 h 631164"/>
                <a:gd name="connsiteX5" fmla="*/ 96913 w 1381010"/>
                <a:gd name="connsiteY5" fmla="*/ 61577 h 631164"/>
                <a:gd name="connsiteX6" fmla="*/ 1284098 w 1381010"/>
                <a:gd name="connsiteY6" fmla="*/ 61577 h 631164"/>
                <a:gd name="connsiteX7" fmla="*/ 1284098 w 1381010"/>
                <a:gd name="connsiteY7" fmla="*/ 569588 h 631164"/>
                <a:gd name="connsiteX8" fmla="*/ 457187 w 1381010"/>
                <a:gd name="connsiteY8" fmla="*/ 569588 h 631164"/>
                <a:gd name="connsiteX9" fmla="*/ 398070 w 1381010"/>
                <a:gd name="connsiteY9" fmla="*/ 631165 h 631164"/>
                <a:gd name="connsiteX10" fmla="*/ 1284098 w 1381010"/>
                <a:gd name="connsiteY10" fmla="*/ 631165 h 631164"/>
                <a:gd name="connsiteX11" fmla="*/ 1381011 w 1381010"/>
                <a:gd name="connsiteY11" fmla="*/ 569588 h 631164"/>
                <a:gd name="connsiteX12" fmla="*/ 1381011 w 1381010"/>
                <a:gd name="connsiteY12" fmla="*/ 61577 h 631164"/>
                <a:gd name="connsiteX13" fmla="*/ 1284098 w 1381010"/>
                <a:gd name="connsiteY13" fmla="*/ 0 h 63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81010" h="631164">
                  <a:moveTo>
                    <a:pt x="1284098" y="0"/>
                  </a:moveTo>
                  <a:lnTo>
                    <a:pt x="96913" y="0"/>
                  </a:lnTo>
                  <a:cubicBezTo>
                    <a:pt x="43390" y="0"/>
                    <a:pt x="0" y="27570"/>
                    <a:pt x="0" y="61577"/>
                  </a:cubicBezTo>
                  <a:lnTo>
                    <a:pt x="0" y="116996"/>
                  </a:lnTo>
                  <a:cubicBezTo>
                    <a:pt x="37045" y="123403"/>
                    <a:pt x="70582" y="136190"/>
                    <a:pt x="96913" y="153943"/>
                  </a:cubicBezTo>
                  <a:lnTo>
                    <a:pt x="96913" y="61577"/>
                  </a:lnTo>
                  <a:lnTo>
                    <a:pt x="1284098" y="61577"/>
                  </a:lnTo>
                  <a:lnTo>
                    <a:pt x="1284098" y="569588"/>
                  </a:lnTo>
                  <a:lnTo>
                    <a:pt x="457187" y="569588"/>
                  </a:lnTo>
                  <a:lnTo>
                    <a:pt x="398070" y="631165"/>
                  </a:lnTo>
                  <a:lnTo>
                    <a:pt x="1284098" y="631165"/>
                  </a:lnTo>
                  <a:cubicBezTo>
                    <a:pt x="1337620" y="631165"/>
                    <a:pt x="1381011" y="603595"/>
                    <a:pt x="1381011" y="569588"/>
                  </a:cubicBezTo>
                  <a:lnTo>
                    <a:pt x="1381011" y="61577"/>
                  </a:lnTo>
                  <a:cubicBezTo>
                    <a:pt x="1381011" y="27570"/>
                    <a:pt x="1337620" y="0"/>
                    <a:pt x="128409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x-none"/>
            </a:p>
          </p:txBody>
        </p:sp>
      </p:grpSp>
      <p:graphicFrame>
        <p:nvGraphicFramePr>
          <p:cNvPr id="30" name="Gráfico 29">
            <a:extLst>
              <a:ext uri="{FF2B5EF4-FFF2-40B4-BE49-F238E27FC236}">
                <a16:creationId xmlns:a16="http://schemas.microsoft.com/office/drawing/2014/main" xmlns="" id="{ABCA5F22-4C6B-4877-A21C-9A4377A81B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4048262"/>
              </p:ext>
            </p:extLst>
          </p:nvPr>
        </p:nvGraphicFramePr>
        <p:xfrm>
          <a:off x="4003735" y="1447403"/>
          <a:ext cx="7969234" cy="2287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xmlns="" id="{514644EF-D84A-4FC7-85F6-447ED4B74C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8812825"/>
              </p:ext>
            </p:extLst>
          </p:nvPr>
        </p:nvGraphicFramePr>
        <p:xfrm>
          <a:off x="8232937" y="3943119"/>
          <a:ext cx="3740032" cy="2240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" name="CuadroTexto 31">
            <a:extLst>
              <a:ext uri="{FF2B5EF4-FFF2-40B4-BE49-F238E27FC236}">
                <a16:creationId xmlns:a16="http://schemas.microsoft.com/office/drawing/2014/main" xmlns="" id="{B51FD861-8503-4061-AB21-E0F60F983D84}"/>
              </a:ext>
            </a:extLst>
          </p:cNvPr>
          <p:cNvSpPr txBox="1"/>
          <p:nvPr/>
        </p:nvSpPr>
        <p:spPr>
          <a:xfrm>
            <a:off x="8232937" y="6362397"/>
            <a:ext cx="3740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b="1" dirty="0">
                <a:latin typeface="Arial"/>
                <a:cs typeface="Arial"/>
              </a:rPr>
              <a:t>Productos Inspeccionados 7.619</a:t>
            </a:r>
          </a:p>
        </p:txBody>
      </p:sp>
      <p:sp>
        <p:nvSpPr>
          <p:cNvPr id="33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7658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DE INSUMOS AGROPECUARIOS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547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Captura de pantalla 2021-03-26 a la(s) 19.52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2" y="657879"/>
            <a:ext cx="9642805" cy="559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63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0" y="5658467"/>
            <a:ext cx="12192000" cy="119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1958" y="1810373"/>
            <a:ext cx="11999524" cy="4703710"/>
            <a:chOff x="63216" y="1192550"/>
            <a:chExt cx="11999524" cy="4703710"/>
          </a:xfrm>
        </p:grpSpPr>
        <p:sp>
          <p:nvSpPr>
            <p:cNvPr id="7" name="Diagonal Stripe 4">
              <a:extLst>
                <a:ext uri="{FF2B5EF4-FFF2-40B4-BE49-F238E27FC236}">
                  <a16:creationId xmlns:a16="http://schemas.microsoft.com/office/drawing/2014/main" xmlns="" id="{184CEA5D-FBE4-4B4C-A1D0-21975FDD82D2}"/>
                </a:ext>
              </a:extLst>
            </p:cNvPr>
            <p:cNvSpPr/>
            <p:nvPr/>
          </p:nvSpPr>
          <p:spPr>
            <a:xfrm rot="2699999">
              <a:off x="9864668" y="2975589"/>
              <a:ext cx="1882779" cy="1882780"/>
            </a:xfrm>
            <a:prstGeom prst="diagStripe">
              <a:avLst>
                <a:gd name="adj" fmla="val 634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8" name="Diagonal Stripe 5">
              <a:extLst>
                <a:ext uri="{FF2B5EF4-FFF2-40B4-BE49-F238E27FC236}">
                  <a16:creationId xmlns:a16="http://schemas.microsoft.com/office/drawing/2014/main" xmlns="" id="{E58436E6-D256-452C-987E-654AACEA21C4}"/>
                </a:ext>
              </a:extLst>
            </p:cNvPr>
            <p:cNvSpPr/>
            <p:nvPr/>
          </p:nvSpPr>
          <p:spPr>
            <a:xfrm rot="2699999">
              <a:off x="727830" y="2943425"/>
              <a:ext cx="1947369" cy="2021956"/>
            </a:xfrm>
            <a:prstGeom prst="diagStripe">
              <a:avLst>
                <a:gd name="adj" fmla="val 63445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" name="Diagonal Stripe 6">
              <a:extLst>
                <a:ext uri="{FF2B5EF4-FFF2-40B4-BE49-F238E27FC236}">
                  <a16:creationId xmlns:a16="http://schemas.microsoft.com/office/drawing/2014/main" xmlns="" id="{6B348B6E-1FDC-4803-B7C6-838BC2F137DD}"/>
                </a:ext>
              </a:extLst>
            </p:cNvPr>
            <p:cNvSpPr/>
            <p:nvPr/>
          </p:nvSpPr>
          <p:spPr>
            <a:xfrm rot="2699999">
              <a:off x="5343408" y="2961685"/>
              <a:ext cx="1926467" cy="1926468"/>
            </a:xfrm>
            <a:prstGeom prst="diagStripe">
              <a:avLst>
                <a:gd name="adj" fmla="val 6344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0" name="Diagonal Stripe 7">
              <a:extLst>
                <a:ext uri="{FF2B5EF4-FFF2-40B4-BE49-F238E27FC236}">
                  <a16:creationId xmlns:a16="http://schemas.microsoft.com/office/drawing/2014/main" xmlns="" id="{E90E8509-D27C-4F71-9E63-9923E5FFFFF9}"/>
                </a:ext>
              </a:extLst>
            </p:cNvPr>
            <p:cNvSpPr/>
            <p:nvPr/>
          </p:nvSpPr>
          <p:spPr>
            <a:xfrm rot="13499999">
              <a:off x="3047144" y="2464523"/>
              <a:ext cx="1934934" cy="1934936"/>
            </a:xfrm>
            <a:prstGeom prst="diagStripe">
              <a:avLst>
                <a:gd name="adj" fmla="val 6399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" name="Diagonal Stripe 8">
              <a:extLst>
                <a:ext uri="{FF2B5EF4-FFF2-40B4-BE49-F238E27FC236}">
                  <a16:creationId xmlns:a16="http://schemas.microsoft.com/office/drawing/2014/main" xmlns="" id="{C910365A-2FE6-47F8-BDE0-0409437AAA32}"/>
                </a:ext>
              </a:extLst>
            </p:cNvPr>
            <p:cNvSpPr/>
            <p:nvPr/>
          </p:nvSpPr>
          <p:spPr>
            <a:xfrm rot="13499999">
              <a:off x="7616345" y="2488881"/>
              <a:ext cx="1884045" cy="1884046"/>
            </a:xfrm>
            <a:prstGeom prst="diagStripe">
              <a:avLst>
                <a:gd name="adj" fmla="val 634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0022D400-3369-42B3-93C7-958F9EF94C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1173" y="2297818"/>
              <a:ext cx="0" cy="1025518"/>
            </a:xfrm>
            <a:prstGeom prst="line">
              <a:avLst/>
            </a:prstGeom>
            <a:ln w="28575">
              <a:solidFill>
                <a:schemeClr val="accent3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3B39F753-D90F-481B-85F2-89AADDDF67DC}"/>
                </a:ext>
              </a:extLst>
            </p:cNvPr>
            <p:cNvSpPr txBox="1"/>
            <p:nvPr/>
          </p:nvSpPr>
          <p:spPr>
            <a:xfrm>
              <a:off x="7608609" y="3524844"/>
              <a:ext cx="1888915" cy="32316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CAPACITACIONES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3C9102DB-199C-46C7-83E1-3F81B5304C05}"/>
                </a:ext>
              </a:extLst>
            </p:cNvPr>
            <p:cNvSpPr txBox="1"/>
            <p:nvPr/>
          </p:nvSpPr>
          <p:spPr>
            <a:xfrm>
              <a:off x="702957" y="3581784"/>
              <a:ext cx="2064989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ANÁLISIS DE MUESTRAS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3D8325A8-594C-4821-86FA-40E8A2E33563}"/>
                </a:ext>
              </a:extLst>
            </p:cNvPr>
            <p:cNvSpPr txBox="1"/>
            <p:nvPr/>
          </p:nvSpPr>
          <p:spPr>
            <a:xfrm>
              <a:off x="3134826" y="3440023"/>
              <a:ext cx="1795941" cy="46166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MUESTRAS 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POR LABORATORIOS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2C1C0868-3405-4E6A-BD29-3A9A4499F9E2}"/>
                </a:ext>
              </a:extLst>
            </p:cNvPr>
            <p:cNvSpPr txBox="1"/>
            <p:nvPr/>
          </p:nvSpPr>
          <p:spPr>
            <a:xfrm>
              <a:off x="5600153" y="3533986"/>
              <a:ext cx="1388265" cy="32316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PROYECTOS</a:t>
              </a:r>
            </a:p>
          </p:txBody>
        </p:sp>
        <p:sp>
          <p:nvSpPr>
            <p:cNvPr id="17" name="Subtitle 2">
              <a:extLst>
                <a:ext uri="{FF2B5EF4-FFF2-40B4-BE49-F238E27FC236}">
                  <a16:creationId xmlns:a16="http://schemas.microsoft.com/office/drawing/2014/main" xmlns="" id="{013F8A45-F74E-4052-8DE6-2975646AA693}"/>
                </a:ext>
              </a:extLst>
            </p:cNvPr>
            <p:cNvSpPr txBox="1">
              <a:spLocks/>
            </p:cNvSpPr>
            <p:nvPr/>
          </p:nvSpPr>
          <p:spPr>
            <a:xfrm>
              <a:off x="4409746" y="1192550"/>
              <a:ext cx="3175374" cy="1595792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ts val="2150"/>
                </a:lnSpc>
                <a:buFontTx/>
                <a:buChar char="-"/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Fortalecimiento de Norma de Calidad ISO IEC/17025</a:t>
              </a:r>
            </a:p>
            <a:p>
              <a:pPr marL="171450" indent="-171450">
                <a:lnSpc>
                  <a:spcPts val="2150"/>
                </a:lnSpc>
                <a:buFontTx/>
                <a:buChar char="-"/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Determinación de Sacarosa en Leche</a:t>
              </a:r>
            </a:p>
            <a:p>
              <a:pPr marL="171450" indent="-171450">
                <a:lnSpc>
                  <a:spcPts val="2150"/>
                </a:lnSpc>
                <a:buFontTx/>
                <a:buChar char="-"/>
              </a:pPr>
              <a:endParaRPr lang="es-ES_tradnl" sz="12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171450" indent="-171450">
                <a:lnSpc>
                  <a:spcPts val="2150"/>
                </a:lnSpc>
                <a:buFontTx/>
                <a:buChar char="-"/>
              </a:pPr>
              <a:endParaRPr lang="en-US" sz="12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xmlns="" id="{F60EC5FC-7722-4FA8-A29F-5AD97C13002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61876" y="2500375"/>
              <a:ext cx="13126" cy="814077"/>
            </a:xfrm>
            <a:prstGeom prst="line">
              <a:avLst/>
            </a:prstGeom>
            <a:ln w="28575">
              <a:solidFill>
                <a:schemeClr val="accent4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xmlns="" id="{30F41767-3699-4F50-BFBE-3B1A2E72FD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32413" y="2500375"/>
              <a:ext cx="630" cy="810509"/>
            </a:xfrm>
            <a:prstGeom prst="line">
              <a:avLst/>
            </a:prstGeom>
            <a:ln w="28575">
              <a:solidFill>
                <a:schemeClr val="accent5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xmlns="" id="{657C0D84-0B07-4C0B-907A-8288D8EB822B}"/>
                </a:ext>
              </a:extLst>
            </p:cNvPr>
            <p:cNvSpPr txBox="1">
              <a:spLocks/>
            </p:cNvSpPr>
            <p:nvPr/>
          </p:nvSpPr>
          <p:spPr>
            <a:xfrm>
              <a:off x="7183663" y="1694874"/>
              <a:ext cx="2967295" cy="1003642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50"/>
                </a:lnSpc>
              </a:pPr>
              <a:r>
                <a:rPr lang="es-ES_tradnl" sz="1300" b="1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Tema:</a:t>
              </a:r>
              <a:r>
                <a:rPr lang="es-ES_tradnl" sz="13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 Servicios LDR-Tungurahua</a:t>
              </a:r>
            </a:p>
            <a:p>
              <a:pPr>
                <a:lnSpc>
                  <a:spcPts val="2150"/>
                </a:lnSpc>
              </a:pPr>
              <a:r>
                <a:rPr lang="es-ES_tradnl" sz="13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Capacitados: 87 personas</a:t>
              </a:r>
              <a:endParaRPr lang="en-US" sz="13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>
                <a:lnSpc>
                  <a:spcPts val="2150"/>
                </a:lnSpc>
              </a:pPr>
              <a:endParaRPr lang="en-US" sz="13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21" name="Straight Connector 27">
              <a:extLst>
                <a:ext uri="{FF2B5EF4-FFF2-40B4-BE49-F238E27FC236}">
                  <a16:creationId xmlns:a16="http://schemas.microsoft.com/office/drawing/2014/main" xmlns="" id="{35571851-C016-4B8C-95ED-AE53A21A1336}"/>
                </a:ext>
              </a:extLst>
            </p:cNvPr>
            <p:cNvCxnSpPr>
              <a:cxnSpLocks/>
            </p:cNvCxnSpPr>
            <p:nvPr/>
          </p:nvCxnSpPr>
          <p:spPr>
            <a:xfrm>
              <a:off x="1668831" y="4047662"/>
              <a:ext cx="0" cy="470554"/>
            </a:xfrm>
            <a:prstGeom prst="line">
              <a:avLst/>
            </a:prstGeom>
            <a:ln w="28575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xmlns="" id="{8E8AB557-1532-4743-B0F7-711D65AE58DD}"/>
                </a:ext>
              </a:extLst>
            </p:cNvPr>
            <p:cNvSpPr txBox="1">
              <a:spLocks/>
            </p:cNvSpPr>
            <p:nvPr/>
          </p:nvSpPr>
          <p:spPr>
            <a:xfrm>
              <a:off x="564159" y="4530920"/>
              <a:ext cx="2264617" cy="368084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50"/>
                </a:lnSpc>
              </a:pPr>
              <a:r>
                <a:rPr lang="es-ES_tradnl" sz="1600" b="1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2.964</a:t>
              </a:r>
            </a:p>
          </p:txBody>
        </p:sp>
        <p:cxnSp>
          <p:nvCxnSpPr>
            <p:cNvPr id="23" name="Straight Connector 27">
              <a:extLst>
                <a:ext uri="{FF2B5EF4-FFF2-40B4-BE49-F238E27FC236}">
                  <a16:creationId xmlns:a16="http://schemas.microsoft.com/office/drawing/2014/main" xmlns="" id="{E18990C2-E7DE-4043-9040-5D3B9AE0A0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19973" y="2551034"/>
              <a:ext cx="0" cy="752789"/>
            </a:xfrm>
            <a:prstGeom prst="line">
              <a:avLst/>
            </a:prstGeom>
            <a:ln w="28575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Subtitle 2">
              <a:extLst>
                <a:ext uri="{FF2B5EF4-FFF2-40B4-BE49-F238E27FC236}">
                  <a16:creationId xmlns:a16="http://schemas.microsoft.com/office/drawing/2014/main" xmlns="" id="{27964BF1-182F-433A-A99A-16BCB09BF362}"/>
                </a:ext>
              </a:extLst>
            </p:cNvPr>
            <p:cNvSpPr txBox="1">
              <a:spLocks/>
            </p:cNvSpPr>
            <p:nvPr/>
          </p:nvSpPr>
          <p:spPr>
            <a:xfrm>
              <a:off x="2392578" y="4609463"/>
              <a:ext cx="2656067" cy="994602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50"/>
                </a:lnSpc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- Diagnóstico Animal: 1499</a:t>
              </a:r>
            </a:p>
            <a:p>
              <a:pPr marL="171450" indent="-171450">
                <a:lnSpc>
                  <a:spcPts val="2150"/>
                </a:lnSpc>
                <a:buFontTx/>
                <a:buChar char="-"/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Calidad de Leche: 236</a:t>
              </a:r>
            </a:p>
            <a:p>
              <a:pPr marL="171450" indent="-171450">
                <a:lnSpc>
                  <a:spcPts val="2150"/>
                </a:lnSpc>
                <a:buFontTx/>
                <a:buChar char="-"/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Entomología: 1229</a:t>
              </a:r>
              <a:endParaRPr lang="en-US" sz="12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25" name="Straight Connector 27">
              <a:extLst>
                <a:ext uri="{FF2B5EF4-FFF2-40B4-BE49-F238E27FC236}">
                  <a16:creationId xmlns:a16="http://schemas.microsoft.com/office/drawing/2014/main" xmlns="" id="{E5732859-5DFB-4FF0-95D4-93A786C33D75}"/>
                </a:ext>
              </a:extLst>
            </p:cNvPr>
            <p:cNvCxnSpPr/>
            <p:nvPr/>
          </p:nvCxnSpPr>
          <p:spPr>
            <a:xfrm flipV="1">
              <a:off x="1675014" y="2580451"/>
              <a:ext cx="0" cy="742884"/>
            </a:xfrm>
            <a:prstGeom prst="line">
              <a:avLst/>
            </a:prstGeom>
            <a:ln w="28575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11">
              <a:extLst>
                <a:ext uri="{FF2B5EF4-FFF2-40B4-BE49-F238E27FC236}">
                  <a16:creationId xmlns:a16="http://schemas.microsoft.com/office/drawing/2014/main" xmlns="" id="{75E27D9A-0BBE-43F5-9BBB-C2F8501CD061}"/>
                </a:ext>
              </a:extLst>
            </p:cNvPr>
            <p:cNvCxnSpPr>
              <a:cxnSpLocks/>
            </p:cNvCxnSpPr>
            <p:nvPr/>
          </p:nvCxnSpPr>
          <p:spPr>
            <a:xfrm>
              <a:off x="6106791" y="4084003"/>
              <a:ext cx="1" cy="770499"/>
            </a:xfrm>
            <a:prstGeom prst="line">
              <a:avLst/>
            </a:prstGeom>
            <a:ln w="28575">
              <a:solidFill>
                <a:schemeClr val="accent3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52 Rectángulo">
              <a:extLst>
                <a:ext uri="{FF2B5EF4-FFF2-40B4-BE49-F238E27FC236}">
                  <a16:creationId xmlns:a16="http://schemas.microsoft.com/office/drawing/2014/main" xmlns="" id="{7164D70D-EB08-48E4-9AA8-EDB57E017C06}"/>
                </a:ext>
              </a:extLst>
            </p:cNvPr>
            <p:cNvSpPr/>
            <p:nvPr/>
          </p:nvSpPr>
          <p:spPr>
            <a:xfrm>
              <a:off x="7967058" y="4528511"/>
              <a:ext cx="1413657" cy="5899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2150"/>
                </a:lnSpc>
              </a:pPr>
              <a:r>
                <a:rPr lang="es-ES_tradnl" sz="14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- 119 personas </a:t>
              </a:r>
              <a:endParaRPr lang="en-US" sz="14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ctr"/>
              <a:endParaRPr lang="es-EC" sz="1400" dirty="0"/>
            </a:p>
          </p:txBody>
        </p:sp>
        <p:cxnSp>
          <p:nvCxnSpPr>
            <p:cNvPr id="28" name="Straight Connector 20">
              <a:extLst>
                <a:ext uri="{FF2B5EF4-FFF2-40B4-BE49-F238E27FC236}">
                  <a16:creationId xmlns:a16="http://schemas.microsoft.com/office/drawing/2014/main" xmlns="" id="{EC9B7394-D64E-44FC-B363-D242CAE37F0B}"/>
                </a:ext>
              </a:extLst>
            </p:cNvPr>
            <p:cNvCxnSpPr>
              <a:cxnSpLocks/>
            </p:cNvCxnSpPr>
            <p:nvPr/>
          </p:nvCxnSpPr>
          <p:spPr>
            <a:xfrm>
              <a:off x="8675001" y="4047662"/>
              <a:ext cx="1" cy="436094"/>
            </a:xfrm>
            <a:prstGeom prst="line">
              <a:avLst/>
            </a:prstGeom>
            <a:ln w="28575">
              <a:solidFill>
                <a:schemeClr val="accent4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xmlns="" id="{1E734E90-5819-40C7-A1E0-4784CD2D98A4}"/>
                </a:ext>
              </a:extLst>
            </p:cNvPr>
            <p:cNvSpPr txBox="1"/>
            <p:nvPr/>
          </p:nvSpPr>
          <p:spPr>
            <a:xfrm>
              <a:off x="9671146" y="3533986"/>
              <a:ext cx="2294539" cy="32316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ATENCIÒN A USUARIO</a:t>
              </a:r>
            </a:p>
          </p:txBody>
        </p:sp>
        <p:sp>
          <p:nvSpPr>
            <p:cNvPr id="30" name="Subtitle 2">
              <a:extLst>
                <a:ext uri="{FF2B5EF4-FFF2-40B4-BE49-F238E27FC236}">
                  <a16:creationId xmlns:a16="http://schemas.microsoft.com/office/drawing/2014/main" xmlns="" id="{F84496A9-DEE5-4DDC-B177-0A2D916CA7E5}"/>
                </a:ext>
              </a:extLst>
            </p:cNvPr>
            <p:cNvSpPr txBox="1">
              <a:spLocks/>
            </p:cNvSpPr>
            <p:nvPr/>
          </p:nvSpPr>
          <p:spPr>
            <a:xfrm>
              <a:off x="9876731" y="1749147"/>
              <a:ext cx="2186009" cy="687467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50"/>
                </a:lnSpc>
              </a:pPr>
              <a:r>
                <a:rPr lang="es-ES_tradnl" sz="1200" b="1" u="sng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Cliente Interno y Externo:</a:t>
              </a:r>
              <a:endParaRPr lang="es-ES_tradnl" sz="1200" b="1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>
                <a:lnSpc>
                  <a:spcPts val="2150"/>
                </a:lnSpc>
              </a:pP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- 662 atenciones.</a:t>
              </a:r>
            </a:p>
          </p:txBody>
        </p:sp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xmlns="" id="{85749616-C901-4B22-A26F-F5E6E351760B}"/>
                </a:ext>
              </a:extLst>
            </p:cNvPr>
            <p:cNvCxnSpPr>
              <a:cxnSpLocks/>
            </p:cNvCxnSpPr>
            <p:nvPr/>
          </p:nvCxnSpPr>
          <p:spPr>
            <a:xfrm>
              <a:off x="10933043" y="4072323"/>
              <a:ext cx="0" cy="456188"/>
            </a:xfrm>
            <a:prstGeom prst="line">
              <a:avLst/>
            </a:prstGeom>
            <a:ln w="28575">
              <a:solidFill>
                <a:schemeClr val="accent5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7">
              <a:extLst>
                <a:ext uri="{FF2B5EF4-FFF2-40B4-BE49-F238E27FC236}">
                  <a16:creationId xmlns:a16="http://schemas.microsoft.com/office/drawing/2014/main" xmlns="" id="{42C3BB93-F313-4F90-B2F5-0E3615494BDF}"/>
                </a:ext>
              </a:extLst>
            </p:cNvPr>
            <p:cNvCxnSpPr>
              <a:cxnSpLocks/>
            </p:cNvCxnSpPr>
            <p:nvPr/>
          </p:nvCxnSpPr>
          <p:spPr>
            <a:xfrm>
              <a:off x="3719973" y="3999350"/>
              <a:ext cx="0" cy="484406"/>
            </a:xfrm>
            <a:prstGeom prst="line">
              <a:avLst/>
            </a:prstGeom>
            <a:ln w="28575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ubtitle 2">
              <a:extLst>
                <a:ext uri="{FF2B5EF4-FFF2-40B4-BE49-F238E27FC236}">
                  <a16:creationId xmlns:a16="http://schemas.microsoft.com/office/drawing/2014/main" xmlns="" id="{8DDCC051-DEAC-48D2-995F-DD0C9929604F}"/>
                </a:ext>
              </a:extLst>
            </p:cNvPr>
            <p:cNvSpPr txBox="1">
              <a:spLocks/>
            </p:cNvSpPr>
            <p:nvPr/>
          </p:nvSpPr>
          <p:spPr>
            <a:xfrm>
              <a:off x="63216" y="4132692"/>
              <a:ext cx="1199934" cy="391936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50"/>
                </a:lnSpc>
              </a:pPr>
              <a:r>
                <a:rPr lang="es-ES_tradnl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Arial" charset="0"/>
                  <a:cs typeface="Arial" charset="0"/>
                </a:rPr>
                <a:t>2019</a:t>
              </a:r>
              <a:endPara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" name="Subtitle 2">
              <a:extLst>
                <a:ext uri="{FF2B5EF4-FFF2-40B4-BE49-F238E27FC236}">
                  <a16:creationId xmlns:a16="http://schemas.microsoft.com/office/drawing/2014/main" xmlns="" id="{E60F1720-F43D-489D-9DDA-3280A1775A3D}"/>
                </a:ext>
              </a:extLst>
            </p:cNvPr>
            <p:cNvSpPr txBox="1">
              <a:spLocks/>
            </p:cNvSpPr>
            <p:nvPr/>
          </p:nvSpPr>
          <p:spPr>
            <a:xfrm>
              <a:off x="158573" y="2780858"/>
              <a:ext cx="982379" cy="391936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50"/>
                </a:lnSpc>
              </a:pPr>
              <a:r>
                <a:rPr lang="es-ES_tradnl" sz="2000" b="1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Arial" charset="0"/>
                  <a:cs typeface="Arial" charset="0"/>
                </a:rPr>
                <a:t>2020</a:t>
              </a:r>
              <a:endParaRPr lang="en-US" sz="2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" name="Subtitle 2">
              <a:extLst>
                <a:ext uri="{FF2B5EF4-FFF2-40B4-BE49-F238E27FC236}">
                  <a16:creationId xmlns:a16="http://schemas.microsoft.com/office/drawing/2014/main" xmlns="" id="{4FA61A70-E67D-4C1F-B3C7-75FA0FF8F25E}"/>
                </a:ext>
              </a:extLst>
            </p:cNvPr>
            <p:cNvSpPr txBox="1">
              <a:spLocks/>
            </p:cNvSpPr>
            <p:nvPr/>
          </p:nvSpPr>
          <p:spPr>
            <a:xfrm>
              <a:off x="2238322" y="1467890"/>
              <a:ext cx="2766096" cy="994602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50"/>
                </a:lnSpc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- Diagnóstico Animal: 1414</a:t>
              </a:r>
            </a:p>
            <a:p>
              <a:pPr marL="171450" indent="-171450">
                <a:lnSpc>
                  <a:spcPts val="2150"/>
                </a:lnSpc>
                <a:buFontTx/>
                <a:buChar char="-"/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Calidad de Leche: 226</a:t>
              </a:r>
            </a:p>
            <a:p>
              <a:pPr marL="171450" indent="-171450">
                <a:lnSpc>
                  <a:spcPts val="2150"/>
                </a:lnSpc>
                <a:buFontTx/>
                <a:buChar char="-"/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Entomología: 756</a:t>
              </a:r>
              <a:endParaRPr lang="en-US" sz="12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" name="Subtitle 2">
              <a:extLst>
                <a:ext uri="{FF2B5EF4-FFF2-40B4-BE49-F238E27FC236}">
                  <a16:creationId xmlns:a16="http://schemas.microsoft.com/office/drawing/2014/main" xmlns="" id="{B9AF9004-AEB9-4058-921D-3CE50B70C580}"/>
                </a:ext>
              </a:extLst>
            </p:cNvPr>
            <p:cNvSpPr txBox="1">
              <a:spLocks/>
            </p:cNvSpPr>
            <p:nvPr/>
          </p:nvSpPr>
          <p:spPr>
            <a:xfrm>
              <a:off x="536523" y="1910514"/>
              <a:ext cx="2264617" cy="368084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50"/>
                </a:lnSpc>
              </a:pPr>
              <a:r>
                <a:rPr lang="es-ES_tradnl" sz="1600" b="1" dirty="0">
                  <a:solidFill>
                    <a:schemeClr val="tx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Arial" charset="0"/>
                  <a:cs typeface="Arial" charset="0"/>
                </a:rPr>
                <a:t>TOTAL: 2396</a:t>
              </a:r>
            </a:p>
          </p:txBody>
        </p:sp>
        <p:sp>
          <p:nvSpPr>
            <p:cNvPr id="37" name="Subtitle 2">
              <a:extLst>
                <a:ext uri="{FF2B5EF4-FFF2-40B4-BE49-F238E27FC236}">
                  <a16:creationId xmlns:a16="http://schemas.microsoft.com/office/drawing/2014/main" xmlns="" id="{F0315111-557A-4747-81F8-5A9F5B1DF0BF}"/>
                </a:ext>
              </a:extLst>
            </p:cNvPr>
            <p:cNvSpPr txBox="1">
              <a:spLocks/>
            </p:cNvSpPr>
            <p:nvPr/>
          </p:nvSpPr>
          <p:spPr>
            <a:xfrm>
              <a:off x="4409746" y="4901658"/>
              <a:ext cx="3557312" cy="994602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ts val="2150"/>
                </a:lnSpc>
                <a:buFontTx/>
                <a:buChar char="-"/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Determinación de Gusano Barrenador</a:t>
              </a:r>
            </a:p>
            <a:p>
              <a:pPr marL="171450" indent="-171450">
                <a:lnSpc>
                  <a:spcPts val="2150"/>
                </a:lnSpc>
                <a:buFontTx/>
                <a:buChar char="-"/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Determinación Suero de Quesería en Leche</a:t>
              </a:r>
            </a:p>
            <a:p>
              <a:pPr marL="171450" indent="-171450">
                <a:lnSpc>
                  <a:spcPts val="2150"/>
                </a:lnSpc>
                <a:buFontTx/>
                <a:buChar char="-"/>
              </a:pPr>
              <a:r>
                <a:rPr lang="es-ES_tradnl" sz="12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Determinación de Varroasis</a:t>
              </a:r>
              <a:endParaRPr lang="en-US" sz="12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" name="Subtitle 2">
              <a:extLst>
                <a:ext uri="{FF2B5EF4-FFF2-40B4-BE49-F238E27FC236}">
                  <a16:creationId xmlns:a16="http://schemas.microsoft.com/office/drawing/2014/main" xmlns="" id="{97D7751D-0B42-41D5-A25C-F14DD33DFFA5}"/>
                </a:ext>
              </a:extLst>
            </p:cNvPr>
            <p:cNvSpPr txBox="1">
              <a:spLocks/>
            </p:cNvSpPr>
            <p:nvPr/>
          </p:nvSpPr>
          <p:spPr>
            <a:xfrm>
              <a:off x="9799422" y="4609463"/>
              <a:ext cx="2186009" cy="362249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50"/>
                </a:lnSpc>
              </a:pPr>
              <a:r>
                <a:rPr lang="en-US" sz="1400" dirty="0">
                  <a:solidFill>
                    <a:schemeClr val="tx1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- 965 atenciones </a:t>
              </a:r>
            </a:p>
          </p:txBody>
        </p:sp>
      </p:grpSp>
      <p:sp>
        <p:nvSpPr>
          <p:cNvPr id="39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6" y="505013"/>
            <a:ext cx="7775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LABORATORIO DE DIAGNÓSTICO RÁPIDO - TUNGURAHUA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818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600D576B-754D-4E79-AF5A-7095799934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5762492"/>
              </p:ext>
            </p:extLst>
          </p:nvPr>
        </p:nvGraphicFramePr>
        <p:xfrm>
          <a:off x="376237" y="1240531"/>
          <a:ext cx="11247555" cy="469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3">
            <a:extLst>
              <a:ext uri="{FF2B5EF4-FFF2-40B4-BE49-F238E27FC236}">
                <a16:creationId xmlns:a16="http://schemas.microsoft.com/office/drawing/2014/main" xmlns="" id="{110E2C5B-5099-5C4C-96C7-99C8F4B16240}"/>
              </a:ext>
            </a:extLst>
          </p:cNvPr>
          <p:cNvSpPr txBox="1"/>
          <p:nvPr/>
        </p:nvSpPr>
        <p:spPr>
          <a:xfrm>
            <a:off x="376237" y="505013"/>
            <a:ext cx="5176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PESTE PORCINA AFRICANA</a:t>
            </a:r>
            <a:endParaRPr lang="es-EC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205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60606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881</Words>
  <Application>Microsoft Macintosh PowerPoint</Application>
  <PresentationFormat>Custom</PresentationFormat>
  <Paragraphs>161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Gabriela M. Suasnavas G.</cp:lastModifiedBy>
  <cp:revision>111</cp:revision>
  <dcterms:created xsi:type="dcterms:W3CDTF">2020-09-29T16:04:55Z</dcterms:created>
  <dcterms:modified xsi:type="dcterms:W3CDTF">2021-04-23T16:38:51Z</dcterms:modified>
</cp:coreProperties>
</file>