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19" r:id="rId3"/>
    <p:sldId id="278" r:id="rId4"/>
    <p:sldId id="320" r:id="rId5"/>
    <p:sldId id="290" r:id="rId6"/>
    <p:sldId id="292" r:id="rId7"/>
    <p:sldId id="293" r:id="rId8"/>
    <p:sldId id="282" r:id="rId9"/>
    <p:sldId id="283" r:id="rId10"/>
    <p:sldId id="286" r:id="rId11"/>
    <p:sldId id="294" r:id="rId12"/>
    <p:sldId id="295" r:id="rId13"/>
    <p:sldId id="298" r:id="rId14"/>
    <p:sldId id="299" r:id="rId15"/>
    <p:sldId id="301" r:id="rId16"/>
  </p:sldIdLst>
  <p:sldSz cx="9906000" cy="6858000" type="A4"/>
  <p:notesSz cx="10691813" cy="7559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FD96"/>
    <a:srgbClr val="EBE600"/>
    <a:srgbClr val="FFFF71"/>
    <a:srgbClr val="28D61A"/>
    <a:srgbClr val="9CFD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4" autoAdjust="0"/>
    <p:restoredTop sz="94610"/>
  </p:normalViewPr>
  <p:slideViewPr>
    <p:cSldViewPr snapToGrid="0" snapToObjects="1">
      <p:cViewPr>
        <p:scale>
          <a:sx n="130" d="100"/>
          <a:sy n="130" d="100"/>
        </p:scale>
        <p:origin x="936" y="504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microsoft.com/office/2011/relationships/chartStyle" Target="style13.xml"/><Relationship Id="rId2" Type="http://schemas.microsoft.com/office/2011/relationships/chartColorStyle" Target="colors13.xml"/><Relationship Id="rId3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microsoft.com/office/2011/relationships/chartStyle" Target="style14.xml"/><Relationship Id="rId2" Type="http://schemas.microsoft.com/office/2011/relationships/chartColorStyle" Target="colors14.xml"/><Relationship Id="rId3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5.xml"/><Relationship Id="rId2" Type="http://schemas.microsoft.com/office/2011/relationships/chartColorStyle" Target="colors15.xml"/><Relationship Id="rId3" Type="http://schemas.openxmlformats.org/officeDocument/2006/relationships/package" Target="../embeddings/Hoja_de_c_lculo_de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800" b="1" dirty="0"/>
              <a:t>GRANJAS</a:t>
            </a:r>
            <a:r>
              <a:rPr lang="es-EC" sz="1800" b="1" baseline="0" dirty="0"/>
              <a:t> AVÍCOLAS REGISTRADAS</a:t>
            </a:r>
            <a:endParaRPr lang="es-ES" sz="18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650840905536335"/>
          <c:y val="0.149487939918184"/>
          <c:w val="0.934915909446366"/>
          <c:h val="0.711063958752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PLANIFICADO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190.0</c:v>
                </c:pt>
                <c:pt idx="1">
                  <c:v>35.0</c:v>
                </c:pt>
                <c:pt idx="2">
                  <c:v>94.0</c:v>
                </c:pt>
                <c:pt idx="3">
                  <c:v>75.0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39-4E65-8FDB-408C85CF33B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EJECUTADO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639-4E65-8FDB-408C85CF33B2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39-4E65-8FDB-408C85CF33B2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639-4E65-8FDB-408C85CF33B2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39-4E65-8FDB-408C85CF33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191.0</c:v>
                </c:pt>
                <c:pt idx="1">
                  <c:v>37.0</c:v>
                </c:pt>
                <c:pt idx="2">
                  <c:v>88.0</c:v>
                </c:pt>
                <c:pt idx="3">
                  <c:v>106.0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639-4E65-8FDB-408C85CF3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3338352"/>
        <c:axId val="-2133098912"/>
      </c:barChart>
      <c:catAx>
        <c:axId val="-213333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098912"/>
        <c:crosses val="autoZero"/>
        <c:auto val="1"/>
        <c:lblAlgn val="ctr"/>
        <c:lblOffset val="100"/>
        <c:noMultiLvlLbl val="0"/>
      </c:catAx>
      <c:valAx>
        <c:axId val="-2133098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13333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01236926253629"/>
          <c:y val="0.908929883002668"/>
          <c:w val="0.553059362877205"/>
          <c:h val="0.0910146071101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400" b="1" dirty="0"/>
              <a:t>DOSIS</a:t>
            </a:r>
            <a:r>
              <a:rPr lang="es-EC" sz="1400" b="1" baseline="0" dirty="0"/>
              <a:t> APLICADAS </a:t>
            </a:r>
            <a:endParaRPr lang="es-ES" sz="1400" b="1" dirty="0"/>
          </a:p>
        </c:rich>
      </c:tx>
      <c:layout>
        <c:manualLayout>
          <c:xMode val="edge"/>
          <c:yMode val="edge"/>
          <c:x val="0.193857764639416"/>
          <c:y val="0.0427511386277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360835056473314"/>
          <c:y val="0.0237733470611519"/>
          <c:w val="0.963916480308906"/>
          <c:h val="0.727620780767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PLANIFICADO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7.67225474642204E-17"/>
                  <c:y val="0.1995053135962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6A-40DA-9CF5-970D6DBBE7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418491456925299"/>
                  <c:y val="0.1995053135962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B6A-40DA-9CF5-970D6DBBE7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124000.0</c:v>
                </c:pt>
                <c:pt idx="1">
                  <c:v>35000.0</c:v>
                </c:pt>
                <c:pt idx="2">
                  <c:v>230000.0</c:v>
                </c:pt>
                <c:pt idx="3">
                  <c:v>216000.0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6A-40DA-9CF5-970D6DBBE7A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EJECUTADO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0.00209245728462642"/>
                  <c:y val="0.1995053135962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B6A-40DA-9CF5-970D6DBBE7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418491456925284"/>
                  <c:y val="0.1995053135962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B6A-40DA-9CF5-970D6DBBE7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b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118763.0</c:v>
                </c:pt>
                <c:pt idx="1">
                  <c:v>33988.0</c:v>
                </c:pt>
                <c:pt idx="2">
                  <c:v>226370.0</c:v>
                </c:pt>
                <c:pt idx="3">
                  <c:v>215020.0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B6A-40DA-9CF5-970D6DBBE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2936256"/>
        <c:axId val="-2100163520"/>
      </c:barChart>
      <c:catAx>
        <c:axId val="-213293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0163520"/>
        <c:crosses val="autoZero"/>
        <c:auto val="1"/>
        <c:lblAlgn val="ctr"/>
        <c:lblOffset val="100"/>
        <c:noMultiLvlLbl val="0"/>
      </c:catAx>
      <c:valAx>
        <c:axId val="-2100163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13293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400" b="1" dirty="0"/>
              <a:t>DOSIS</a:t>
            </a:r>
            <a:r>
              <a:rPr lang="es-EC" sz="1400" b="1" baseline="0" dirty="0"/>
              <a:t> APLICADAS</a:t>
            </a:r>
            <a:endParaRPr lang="es-ES" sz="1400" b="1" dirty="0"/>
          </a:p>
        </c:rich>
      </c:tx>
      <c:layout>
        <c:manualLayout>
          <c:xMode val="edge"/>
          <c:yMode val="edge"/>
          <c:x val="0.0255666728048871"/>
          <c:y val="0.05879498508673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PLANIFICADO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26502.0</c:v>
                </c:pt>
                <c:pt idx="1">
                  <c:v>5637.0</c:v>
                </c:pt>
                <c:pt idx="2">
                  <c:v>79656.0</c:v>
                </c:pt>
                <c:pt idx="3">
                  <c:v>50799.0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42-4EF1-A590-F27C74A94D8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EJECUTADO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51454.0</c:v>
                </c:pt>
                <c:pt idx="1">
                  <c:v>9117.0</c:v>
                </c:pt>
                <c:pt idx="2">
                  <c:v>117518.0</c:v>
                </c:pt>
                <c:pt idx="3">
                  <c:v>80835.0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42-4EF1-A590-F27C74A94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99886640"/>
        <c:axId val="-2133368000"/>
      </c:barChart>
      <c:catAx>
        <c:axId val="-209988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368000"/>
        <c:crosses val="autoZero"/>
        <c:auto val="1"/>
        <c:lblAlgn val="ctr"/>
        <c:lblOffset val="100"/>
        <c:noMultiLvlLbl val="0"/>
      </c:catAx>
      <c:valAx>
        <c:axId val="-21333680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09988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400" b="1" noProof="0" dirty="0"/>
              <a:t>PAÍSES</a:t>
            </a:r>
            <a:r>
              <a:rPr lang="en-US" sz="1400" b="1" dirty="0"/>
              <a:t> DE </a:t>
            </a:r>
            <a:r>
              <a:rPr lang="es-EC" sz="1400" b="1" noProof="0" dirty="0"/>
              <a:t>DESTINO</a:t>
            </a:r>
            <a:r>
              <a:rPr lang="en-US" sz="1400" b="1" dirty="0"/>
              <a:t> </a:t>
            </a:r>
            <a:r>
              <a:rPr lang="en-US" sz="1400" b="1" baseline="0" dirty="0" err="1"/>
              <a:t>EN</a:t>
            </a:r>
            <a:r>
              <a:rPr lang="en-US" sz="1400" b="1" baseline="0"/>
              <a:t> </a:t>
            </a:r>
            <a:r>
              <a:rPr lang="en-US" sz="1400" b="1" err="1"/>
              <a:t>TONELADAS</a:t>
            </a:r>
            <a:r>
              <a:rPr lang="en-US" sz="1400" b="1"/>
              <a:t> </a:t>
            </a:r>
            <a:r>
              <a:rPr lang="en-US" sz="1400" b="1" err="1"/>
              <a:t>EXPORTADAS</a:t>
            </a:r>
            <a:endParaRPr lang="en-US" sz="1400" b="1"/>
          </a:p>
        </c:rich>
      </c:tx>
      <c:layout>
        <c:manualLayout>
          <c:xMode val="edge"/>
          <c:yMode val="edge"/>
          <c:x val="0.251482621224379"/>
          <c:y val="0.03565364787149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175138197011088"/>
          <c:y val="0.113876571349634"/>
          <c:w val="0.837746525681989"/>
          <c:h val="0.56961154167536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TONELADAS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5C-45BC-A017-E2236576575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5C-45BC-A017-E2236576575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5C-45BC-A017-E2236576575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F5C-45BC-A017-E2236576575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F5C-45BC-A017-E2236576575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F5C-45BC-A017-E2236576575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F5C-45BC-A017-E2236576575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F5C-45BC-A017-E22365765754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F5C-45BC-A017-E22365765754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F5C-45BC-A017-E22365765754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F5C-45BC-A017-E22365765754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FF5C-45BC-A017-E22365765754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FF5C-45BC-A017-E22365765754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FF5C-45BC-A017-E22365765754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FF5C-45BC-A017-E223657657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Hoja1!$A$2:$A$16</c:f>
              <c:strCache>
                <c:ptCount val="15"/>
                <c:pt idx="0">
                  <c:v>ESTADOS UNIDOS</c:v>
                </c:pt>
                <c:pt idx="1">
                  <c:v>MEXICO</c:v>
                </c:pt>
                <c:pt idx="2">
                  <c:v>CHINA</c:v>
                </c:pt>
                <c:pt idx="3">
                  <c:v>GUATEMALA</c:v>
                </c:pt>
                <c:pt idx="4">
                  <c:v>PERÚ</c:v>
                </c:pt>
                <c:pt idx="5">
                  <c:v>INDIA</c:v>
                </c:pt>
                <c:pt idx="6">
                  <c:v>COLOMBIA</c:v>
                </c:pt>
                <c:pt idx="7">
                  <c:v>ITALIA</c:v>
                </c:pt>
                <c:pt idx="8">
                  <c:v>VIETNAN</c:v>
                </c:pt>
                <c:pt idx="9">
                  <c:v>VENEZUELA</c:v>
                </c:pt>
                <c:pt idx="10">
                  <c:v>BOLIVIA</c:v>
                </c:pt>
                <c:pt idx="11">
                  <c:v>ESPAÑA</c:v>
                </c:pt>
                <c:pt idx="12">
                  <c:v>REPUBLICA DOMINICANA</c:v>
                </c:pt>
                <c:pt idx="13">
                  <c:v>EL SALVADOR</c:v>
                </c:pt>
                <c:pt idx="14">
                  <c:v>*OTROS</c:v>
                </c:pt>
              </c:strCache>
            </c:strRef>
          </c:cat>
          <c:val>
            <c:numRef>
              <c:f>Hoja1!$B$2:$B$16</c:f>
              <c:numCache>
                <c:formatCode>0</c:formatCode>
                <c:ptCount val="15"/>
                <c:pt idx="0">
                  <c:v>1582.0</c:v>
                </c:pt>
                <c:pt idx="1">
                  <c:v>920.4991</c:v>
                </c:pt>
                <c:pt idx="2">
                  <c:v>662.5300000000001</c:v>
                </c:pt>
                <c:pt idx="3">
                  <c:v>499.4109999999997</c:v>
                </c:pt>
                <c:pt idx="4">
                  <c:v>360.0</c:v>
                </c:pt>
                <c:pt idx="5">
                  <c:v>266.2261839999997</c:v>
                </c:pt>
                <c:pt idx="6">
                  <c:v>255.5313</c:v>
                </c:pt>
                <c:pt idx="7">
                  <c:v>243.06586</c:v>
                </c:pt>
                <c:pt idx="8">
                  <c:v>190.407</c:v>
                </c:pt>
                <c:pt idx="9">
                  <c:v>128.1508</c:v>
                </c:pt>
                <c:pt idx="10">
                  <c:v>125.0</c:v>
                </c:pt>
                <c:pt idx="11">
                  <c:v>53.65000000000001</c:v>
                </c:pt>
                <c:pt idx="12">
                  <c:v>13.866</c:v>
                </c:pt>
                <c:pt idx="13">
                  <c:v>5.00665</c:v>
                </c:pt>
                <c:pt idx="14">
                  <c:v>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6B-4EFA-A16B-733149F2D8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46191520"/>
        <c:axId val="-2045825904"/>
      </c:barChart>
      <c:catAx>
        <c:axId val="-204619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045825904"/>
        <c:crosses val="autoZero"/>
        <c:auto val="1"/>
        <c:lblAlgn val="ctr"/>
        <c:lblOffset val="100"/>
        <c:noMultiLvlLbl val="0"/>
      </c:catAx>
      <c:valAx>
        <c:axId val="-2045825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-2046191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err="1"/>
              <a:t>PRODUCTO</a:t>
            </a:r>
            <a:r>
              <a:rPr lang="en-US" sz="1400" b="1"/>
              <a:t> </a:t>
            </a:r>
            <a:r>
              <a:rPr lang="en-US" sz="1400" b="1" err="1"/>
              <a:t>EXPORTADO</a:t>
            </a:r>
            <a:r>
              <a:rPr lang="en-US" sz="1400" b="1" baseline="0"/>
              <a:t> </a:t>
            </a:r>
            <a:r>
              <a:rPr lang="en-US" sz="1400" b="1" baseline="0" err="1"/>
              <a:t>EN</a:t>
            </a:r>
            <a:r>
              <a:rPr lang="en-US" sz="1400" b="1" baseline="0"/>
              <a:t> </a:t>
            </a:r>
            <a:r>
              <a:rPr lang="en-US" sz="1400" b="1" err="1"/>
              <a:t>TONELADAS</a:t>
            </a:r>
            <a:endParaRPr lang="en-US" sz="14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TONELADAS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FF-4636-8F4A-E3972F209FB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FF-4636-8F4A-E3972F209F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FF-4636-8F4A-E3972F209FB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FF-4636-8F4A-E3972F209FB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DFF-4636-8F4A-E3972F209F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CARNAZA BOVINA</c:v>
                </c:pt>
                <c:pt idx="1">
                  <c:v>CUERO TERMINADO</c:v>
                </c:pt>
                <c:pt idx="2">
                  <c:v>GELATINA PURA</c:v>
                </c:pt>
                <c:pt idx="3">
                  <c:v>JUGUETE CANINO</c:v>
                </c:pt>
                <c:pt idx="4">
                  <c:v>WET BLUE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11.0</c:v>
                </c:pt>
                <c:pt idx="1">
                  <c:v>71.0</c:v>
                </c:pt>
                <c:pt idx="2">
                  <c:v>1580.0</c:v>
                </c:pt>
                <c:pt idx="3">
                  <c:v>1449.0</c:v>
                </c:pt>
                <c:pt idx="4">
                  <c:v>2002.0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74-472F-A4CD-EF9AF610E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46493008"/>
        <c:axId val="-2118228496"/>
      </c:barChart>
      <c:catAx>
        <c:axId val="-20464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18228496"/>
        <c:crosses val="autoZero"/>
        <c:auto val="1"/>
        <c:lblAlgn val="ctr"/>
        <c:lblOffset val="100"/>
        <c:noMultiLvlLbl val="0"/>
      </c:catAx>
      <c:valAx>
        <c:axId val="-21182284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04649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s-EC" sz="1600" b="1">
                <a:latin typeface="Helvetica" panose="020B0604020202020204" pitchFamily="34" charset="0"/>
                <a:cs typeface="Helvetica" panose="020B0604020202020204" pitchFamily="34" charset="0"/>
              </a:rPr>
              <a:t>MATADEROS</a:t>
            </a:r>
            <a:r>
              <a:rPr lang="es-EC" sz="1600" b="1" baseline="0">
                <a:latin typeface="Helvetica" panose="020B0604020202020204" pitchFamily="34" charset="0"/>
                <a:cs typeface="Helvetica" panose="020B0604020202020204" pitchFamily="34" charset="0"/>
              </a:rPr>
              <a:t> INDUSTRIALES</a:t>
            </a:r>
            <a:endParaRPr lang="es-ES" sz="1600" b="1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>
        <c:manualLayout>
          <c:xMode val="edge"/>
          <c:yMode val="edge"/>
          <c:x val="0.184254436402174"/>
          <c:y val="0.04010694342773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805445416572981"/>
          <c:y val="0.199023760348039"/>
          <c:w val="0.843924428085543"/>
          <c:h val="0.4797965220016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REGISTRADOS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10.0</c:v>
                </c:pt>
                <c:pt idx="1">
                  <c:v>1.0</c:v>
                </c:pt>
                <c:pt idx="2">
                  <c:v>9.0</c:v>
                </c:pt>
                <c:pt idx="3">
                  <c:v>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45-4F00-AC04-4D0D8BC7260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CERTIFICADOS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9.0</c:v>
                </c:pt>
                <c:pt idx="1">
                  <c:v>1.0</c:v>
                </c:pt>
                <c:pt idx="2">
                  <c:v>8.0</c:v>
                </c:pt>
                <c:pt idx="3">
                  <c:v>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45-4F00-AC04-4D0D8BC7260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45-4F00-AC04-4D0D8BC72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-2043125680"/>
        <c:axId val="-2079366656"/>
      </c:barChart>
      <c:catAx>
        <c:axId val="-204312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s-ES_tradnl"/>
          </a:p>
        </c:txPr>
        <c:crossAx val="-2079366656"/>
        <c:crosses val="autoZero"/>
        <c:auto val="1"/>
        <c:lblAlgn val="ctr"/>
        <c:lblOffset val="100"/>
        <c:noMultiLvlLbl val="0"/>
      </c:catAx>
      <c:valAx>
        <c:axId val="-2079366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4312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086236792814459"/>
          <c:y val="0.803715059112603"/>
          <c:w val="0.824460197923301"/>
          <c:h val="0.1641491927767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s-EC" sz="1600" b="1">
                <a:latin typeface="Helvetica" panose="020B0604020202020204" pitchFamily="34" charset="0"/>
                <a:cs typeface="Helvetica" panose="020B0604020202020204" pitchFamily="34" charset="0"/>
              </a:rPr>
              <a:t>MATADEROS</a:t>
            </a:r>
            <a:r>
              <a:rPr lang="es-EC" sz="1600" b="1" baseline="0">
                <a:latin typeface="Helvetica" panose="020B0604020202020204" pitchFamily="34" charset="0"/>
                <a:cs typeface="Helvetica" panose="020B0604020202020204" pitchFamily="34" charset="0"/>
              </a:rPr>
              <a:t> ARTESANALES</a:t>
            </a:r>
            <a:endParaRPr lang="es-ES" sz="1600" b="1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>
        <c:manualLayout>
          <c:xMode val="edge"/>
          <c:yMode val="edge"/>
          <c:x val="0.0251431257117426"/>
          <c:y val="0.06100168632186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250777305562645"/>
          <c:y val="0.0582614284599557"/>
          <c:w val="0.968002620841054"/>
          <c:h val="0.7599779116062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REGISTRADOS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22.0</c:v>
                </c:pt>
                <c:pt idx="1">
                  <c:v>8.0</c:v>
                </c:pt>
                <c:pt idx="2">
                  <c:v>20.0</c:v>
                </c:pt>
                <c:pt idx="3">
                  <c:v>30.0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1B-44C7-A71A-578B0B77817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CERTIFICADOS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19.0</c:v>
                </c:pt>
                <c:pt idx="1">
                  <c:v>8.0</c:v>
                </c:pt>
                <c:pt idx="2">
                  <c:v>39.0</c:v>
                </c:pt>
                <c:pt idx="3">
                  <c:v>34.0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1B-44C7-A71A-578B0B778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2847712"/>
        <c:axId val="-2112742368"/>
      </c:barChart>
      <c:catAx>
        <c:axId val="-211284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s-ES_tradnl"/>
          </a:p>
        </c:txPr>
        <c:crossAx val="-2112742368"/>
        <c:crosses val="autoZero"/>
        <c:auto val="1"/>
        <c:lblAlgn val="ctr"/>
        <c:lblOffset val="100"/>
        <c:noMultiLvlLbl val="0"/>
      </c:catAx>
      <c:valAx>
        <c:axId val="-2112742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112847712"/>
        <c:crosses val="autoZero"/>
        <c:crossBetween val="between"/>
      </c:valAx>
      <c:spPr>
        <a:noFill/>
        <a:ln>
          <a:solidFill>
            <a:schemeClr val="tx1">
              <a:lumMod val="65000"/>
              <a:lumOff val="3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8792765913583"/>
          <c:y val="0.913978262200943"/>
          <c:w val="0.585192478078827"/>
          <c:h val="0.079728104643174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600" b="1">
                <a:latin typeface="Helvetica" panose="020B0604020202020204" pitchFamily="34" charset="0"/>
                <a:cs typeface="Helvetica" panose="020B0604020202020204" pitchFamily="34" charset="0"/>
              </a:rPr>
              <a:t>CERTIFICACIÓN</a:t>
            </a:r>
            <a:r>
              <a:rPr lang="es-EC" sz="1600" b="1" baseline="0">
                <a:latin typeface="Helvetica" panose="020B0604020202020204" pitchFamily="34" charset="0"/>
                <a:cs typeface="Helvetica" panose="020B0604020202020204" pitchFamily="34" charset="0"/>
              </a:rPr>
              <a:t> UPAS EN BUENAS PRÁCTICAS AGROPECUARIAS</a:t>
            </a:r>
            <a:endParaRPr lang="es-ES" sz="1600" b="1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811549521383356"/>
          <c:y val="0.150293051778233"/>
          <c:w val="0.916802564201533"/>
          <c:h val="0.715986791585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PLANIFICADA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1B-4556-8C2B-BE8137ADE27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EJECUTADA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9.0</c:v>
                </c:pt>
                <c:pt idx="1">
                  <c:v>3.0</c:v>
                </c:pt>
                <c:pt idx="2">
                  <c:v>6.0</c:v>
                </c:pt>
                <c:pt idx="3">
                  <c:v>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F1B-4556-8C2B-BE8137ADE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2770896"/>
        <c:axId val="-2079885280"/>
      </c:barChart>
      <c:catAx>
        <c:axId val="-211277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s-ES_tradnl"/>
          </a:p>
        </c:txPr>
        <c:crossAx val="-2079885280"/>
        <c:crosses val="autoZero"/>
        <c:auto val="1"/>
        <c:lblAlgn val="ctr"/>
        <c:lblOffset val="100"/>
        <c:noMultiLvlLbl val="0"/>
      </c:catAx>
      <c:valAx>
        <c:axId val="-2079885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11277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600" b="1">
                <a:latin typeface="Helvetica" panose="020B0604020202020204" pitchFamily="34" charset="0"/>
                <a:cs typeface="Helvetica" panose="020B0604020202020204" pitchFamily="34" charset="0"/>
              </a:rPr>
              <a:t>OPERATIVOS</a:t>
            </a:r>
            <a:r>
              <a:rPr lang="es-EC" sz="1600" b="1" baseline="0">
                <a:latin typeface="Helvetica" panose="020B0604020202020204" pitchFamily="34" charset="0"/>
                <a:cs typeface="Helvetica" panose="020B0604020202020204" pitchFamily="34" charset="0"/>
              </a:rPr>
              <a:t> DE CONTROL DE LECHE CRUDA</a:t>
            </a:r>
            <a:endParaRPr lang="es-ES" sz="1600" b="1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PLANIFICADA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36.0</c:v>
                </c:pt>
                <c:pt idx="1">
                  <c:v>22.0</c:v>
                </c:pt>
                <c:pt idx="2">
                  <c:v>17.0</c:v>
                </c:pt>
                <c:pt idx="3">
                  <c:v>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56-46A8-814D-394FB5BF612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EJECUTADA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556-46A8-814D-394FB5BF61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556-46A8-814D-394FB5BF61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556-46A8-814D-394FB5BF61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556-46A8-814D-394FB5BF61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39.0</c:v>
                </c:pt>
                <c:pt idx="1">
                  <c:v>22.0</c:v>
                </c:pt>
                <c:pt idx="2">
                  <c:v>17.0</c:v>
                </c:pt>
                <c:pt idx="3">
                  <c:v>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556-46A8-814D-394FB5BF6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1857872"/>
        <c:axId val="-2111861344"/>
      </c:barChart>
      <c:catAx>
        <c:axId val="-21118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11861344"/>
        <c:crosses val="autoZero"/>
        <c:auto val="1"/>
        <c:lblAlgn val="ctr"/>
        <c:lblOffset val="100"/>
        <c:noMultiLvlLbl val="0"/>
      </c:catAx>
      <c:valAx>
        <c:axId val="-2111861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1118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VIGILANCIA FITOSANITARIA</a:t>
            </a: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>
        <c:manualLayout>
          <c:xMode val="edge"/>
          <c:yMode val="edge"/>
          <c:x val="0.264203690125779"/>
          <c:y val="0.0181082393629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383919399721132"/>
          <c:y val="0.133853429898494"/>
          <c:w val="0.916310600692913"/>
          <c:h val="0.6559041689607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TUNGURAHUA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Hoja1!$B$1:$C$1</c:f>
              <c:strCache>
                <c:ptCount val="2"/>
                <c:pt idx="0">
                  <c:v>HECTÁREAS VIGILADAS</c:v>
                </c:pt>
                <c:pt idx="1">
                  <c:v>HECTÁREAS AFECTADAS</c:v>
                </c:pt>
              </c:strCache>
            </c:strRef>
          </c:cat>
          <c:val>
            <c:numRef>
              <c:f>Hoja1!$B$2:$C$2</c:f>
              <c:numCache>
                <c:formatCode>#,##0</c:formatCode>
                <c:ptCount val="2"/>
                <c:pt idx="0">
                  <c:v>2554.0</c:v>
                </c:pt>
                <c:pt idx="1">
                  <c:v>70.0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A2-47F8-BF7A-3986F97D1F99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COTOPAXI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Hoja1!$B$1:$C$1</c:f>
              <c:strCache>
                <c:ptCount val="2"/>
                <c:pt idx="0">
                  <c:v>HECTÁREAS VIGILADAS</c:v>
                </c:pt>
                <c:pt idx="1">
                  <c:v>HECTÁREAS AFECTADAS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 formatCode="#,##0">
                  <c:v>7142.0</c:v>
                </c:pt>
                <c:pt idx="1">
                  <c:v>310.0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A2-47F8-BF7A-3986F97D1F99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CHIMBORAZO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Hoja1!$B$1:$C$1</c:f>
              <c:strCache>
                <c:ptCount val="2"/>
                <c:pt idx="0">
                  <c:v>HECTÁREAS VIGILADAS</c:v>
                </c:pt>
                <c:pt idx="1">
                  <c:v>HECTÁREAS AFECTADAS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 formatCode="#,##0">
                  <c:v>2234.0</c:v>
                </c:pt>
                <c:pt idx="1">
                  <c:v>62.0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FA2-47F8-BF7A-3986F97D1F99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PASTAZA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Hoja1!$B$1:$C$1</c:f>
              <c:strCache>
                <c:ptCount val="2"/>
                <c:pt idx="0">
                  <c:v>HECTÁREAS VIGILADAS</c:v>
                </c:pt>
                <c:pt idx="1">
                  <c:v>HECTÁREAS AFECTADAS</c:v>
                </c:pt>
              </c:strCache>
            </c:strRef>
          </c:cat>
          <c:val>
            <c:numRef>
              <c:f>Hoja1!$B$5:$C$5</c:f>
              <c:numCache>
                <c:formatCode>General</c:formatCode>
                <c:ptCount val="2"/>
                <c:pt idx="0" formatCode="#,##0">
                  <c:v>1057.0</c:v>
                </c:pt>
                <c:pt idx="1">
                  <c:v>42.0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FA2-47F8-BF7A-3986F97D1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2137714960"/>
        <c:axId val="-2133250912"/>
      </c:barChart>
      <c:catAx>
        <c:axId val="-213771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250912"/>
        <c:crosses val="autoZero"/>
        <c:auto val="1"/>
        <c:lblAlgn val="ctr"/>
        <c:lblOffset val="100"/>
        <c:noMultiLvlLbl val="0"/>
      </c:catAx>
      <c:valAx>
        <c:axId val="-2133250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213771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"/>
          <c:y val="0.835434331455678"/>
          <c:w val="0.994185301018789"/>
          <c:h val="0.1645656685443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ES_tradn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s-ES" sz="2000" b="1">
                <a:latin typeface="Helvetica" panose="020B0604020202020204" pitchFamily="34" charset="0"/>
                <a:cs typeface="Helvetica" panose="020B0604020202020204" pitchFamily="34" charset="0"/>
              </a:rPr>
              <a:t>PREDIOS VIGILADOS</a:t>
            </a:r>
          </a:p>
        </c:rich>
      </c:tx>
      <c:layout>
        <c:manualLayout>
          <c:xMode val="edge"/>
          <c:yMode val="edge"/>
          <c:x val="0.219554093863688"/>
          <c:y val="0.03261358322357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s-ES_tradn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834598569747084"/>
          <c:y val="0.140400462361054"/>
          <c:w val="0.810770003335848"/>
          <c:h val="0.73523722216115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PREDIOS VIGILADOS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20-477B-8729-F208BAE1EC38}"/>
              </c:ext>
            </c:extLst>
          </c:dPt>
          <c:dPt>
            <c:idx val="1"/>
            <c:bubble3D val="0"/>
            <c:spPr>
              <a:solidFill>
                <a:srgbClr val="EBE6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20-477B-8729-F208BAE1EC38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D20-477B-8729-F208BAE1EC38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D20-477B-8729-F208BAE1EC38}"/>
              </c:ext>
            </c:extLst>
          </c:dPt>
          <c:dLbls>
            <c:dLbl>
              <c:idx val="0"/>
              <c:layout>
                <c:manualLayout>
                  <c:x val="-0.164002593556841"/>
                  <c:y val="0.12458106311550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lvetica" panose="020B0604020202020204" pitchFamily="34" charset="0"/>
                        <a:ea typeface="+mn-ea"/>
                        <a:cs typeface="Helvetica" panose="020B0604020202020204" pitchFamily="34" charset="0"/>
                      </a:defRPr>
                    </a:pPr>
                    <a:fld id="{3F529B93-0969-45BA-8CAE-2FB9DA0AA32A}" type="CATEGORYNAME">
                      <a:rPr lang="en-US" sz="1200"/>
                      <a:pPr>
                        <a:defRPr sz="1200" b="1">
                          <a:latin typeface="Helvetica" panose="020B0604020202020204" pitchFamily="34" charset="0"/>
                          <a:cs typeface="Helvetica" panose="020B0604020202020204" pitchFamily="34" charset="0"/>
                        </a:defRPr>
                      </a:pPr>
                      <a:t>[NOMBRE DE LA CATEGORÍA]</a:t>
                    </a:fld>
                    <a:r>
                      <a:rPr lang="en-US" sz="1200" baseline="0"/>
                      <a:t>;</a:t>
                    </a:r>
                  </a:p>
                  <a:p>
                    <a:pPr>
                      <a:defRPr sz="1200" b="1">
                        <a:latin typeface="Helvetica" panose="020B0604020202020204" pitchFamily="34" charset="0"/>
                        <a:cs typeface="Helvetica" panose="020B0604020202020204" pitchFamily="34" charset="0"/>
                      </a:defRPr>
                    </a:pPr>
                    <a:r>
                      <a:rPr lang="en-US" sz="1200" baseline="0"/>
                      <a:t> </a:t>
                    </a:r>
                    <a:fld id="{4EB54645-0C51-4F9D-AA20-9D9656DE31AE}" type="VALUE">
                      <a:rPr lang="en-US" sz="1200" baseline="0"/>
                      <a:pPr>
                        <a:defRPr sz="1200" b="1">
                          <a:latin typeface="Helvetica" panose="020B0604020202020204" pitchFamily="34" charset="0"/>
                          <a:cs typeface="Helvetica" panose="020B0604020202020204" pitchFamily="34" charset="0"/>
                        </a:defRPr>
                      </a:pPr>
                      <a:t>[VALOR]</a:t>
                    </a:fld>
                    <a:endParaRPr lang="en-US" sz="12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anose="020B0604020202020204" pitchFamily="34" charset="0"/>
                      <a:ea typeface="+mn-ea"/>
                      <a:cs typeface="Helvetica" panose="020B0604020202020204" pitchFamily="34" charset="0"/>
                    </a:defRPr>
                  </a:pPr>
                  <a:endParaRPr lang="es-ES_trad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D20-477B-8729-F208BAE1EC38}"/>
                </c:ext>
                <c:ext xmlns:c15="http://schemas.microsoft.com/office/drawing/2012/chart" uri="{CE6537A1-D6FC-4f65-9D91-7224C49458BB}">
                  <c15:layout>
                    <c:manualLayout>
                      <c:w val="0.412787611467981"/>
                      <c:h val="0.17323772401032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67462171288298"/>
                  <c:y val="-0.229822271379424"/>
                </c:manualLayout>
              </c:layout>
              <c:tx>
                <c:rich>
                  <a:bodyPr/>
                  <a:lstStyle/>
                  <a:p>
                    <a:fld id="{18C2C7A9-0453-4083-8E61-7456F0DB2D75}" type="CATEGORYNAME">
                      <a:rPr lang="cs-CZ"/>
                      <a:pPr/>
                      <a:t>[NOMBRE DE LA CATEGORÍA]</a:t>
                    </a:fld>
                    <a:r>
                      <a:rPr lang="cs-CZ" baseline="0"/>
                      <a:t>; </a:t>
                    </a:r>
                  </a:p>
                  <a:p>
                    <a:fld id="{5BBA4711-B50F-4982-99E2-7A004C6E23B5}" type="VALUE">
                      <a:rPr lang="cs-CZ" baseline="0" smtClean="0"/>
                      <a:pPr/>
                      <a:t>[VALOR]</a:t>
                    </a:fld>
                    <a:endParaRPr lang="es-ES_tradnl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D20-477B-8729-F208BAE1EC38}"/>
                </c:ext>
                <c:ext xmlns:c15="http://schemas.microsoft.com/office/drawing/2012/chart" uri="{CE6537A1-D6FC-4f65-9D91-7224C49458BB}">
                  <c15:layout>
                    <c:manualLayout>
                      <c:w val="0.409468411759462"/>
                      <c:h val="0.13035960089380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0972809106826966"/>
                  <c:y val="-0.1773105503914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anose="020B0604020202020204" pitchFamily="34" charset="0"/>
                      <a:ea typeface="+mn-ea"/>
                      <a:cs typeface="Helvetica" panose="020B0604020202020204" pitchFamily="34" charset="0"/>
                    </a:defRPr>
                  </a:pPr>
                  <a:endParaRPr lang="es-ES_trad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D20-477B-8729-F208BAE1EC38}"/>
                </c:ext>
                <c:ext xmlns:c15="http://schemas.microsoft.com/office/drawing/2012/chart" uri="{CE6537A1-D6FC-4f65-9D91-7224C49458BB}">
                  <c15:layout>
                    <c:manualLayout>
                      <c:w val="0.276106114143536"/>
                      <c:h val="0.15083782240902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83084791645827"/>
                  <c:y val="0.0945719441521919"/>
                </c:manualLayout>
              </c:layout>
              <c:tx>
                <c:rich>
                  <a:bodyPr/>
                  <a:lstStyle/>
                  <a:p>
                    <a:fld id="{3C91E848-593F-4A65-B6DE-9ACFD52BCED2}" type="CATEGORYNAME">
                      <a:rPr lang="tr-TR"/>
                      <a:pPr/>
                      <a:t>[NOMBRE DE LA CATEGORÍA]</a:t>
                    </a:fld>
                    <a:r>
                      <a:rPr lang="tr-TR" baseline="0"/>
                      <a:t>;</a:t>
                    </a:r>
                  </a:p>
                  <a:p>
                    <a:r>
                      <a:rPr lang="tr-TR" baseline="0"/>
                      <a:t> </a:t>
                    </a:r>
                    <a:fld id="{D1FB5449-18D4-4996-A19A-44D85393C963}" type="VALUE">
                      <a:rPr lang="tr-TR" baseline="0"/>
                      <a:pPr/>
                      <a:t>[VALOR]</a:t>
                    </a:fld>
                    <a:endParaRPr lang="tr-TR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D20-477B-8729-F208BAE1EC38}"/>
                </c:ext>
                <c:ext xmlns:c15="http://schemas.microsoft.com/office/drawing/2012/chart" uri="{CE6537A1-D6FC-4f65-9D91-7224C49458BB}">
                  <c15:layout>
                    <c:manualLayout>
                      <c:w val="0.283014931657276"/>
                      <c:h val="0.13035957374303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endParaRPr lang="es-ES_tradn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COTOPAXI</c:v>
                </c:pt>
                <c:pt idx="2">
                  <c:v>CHIMBORAZO</c:v>
                </c:pt>
                <c:pt idx="3">
                  <c:v>PASTAZA</c:v>
                </c:pt>
              </c:strCache>
            </c:strRef>
          </c:cat>
          <c:val>
            <c:numRef>
              <c:f>Hoja1!$B$2:$B$5</c:f>
              <c:numCache>
                <c:formatCode>#,##0</c:formatCode>
                <c:ptCount val="4"/>
                <c:pt idx="0">
                  <c:v>1260.0</c:v>
                </c:pt>
                <c:pt idx="1">
                  <c:v>2049.0</c:v>
                </c:pt>
                <c:pt idx="2">
                  <c:v>1203.0</c:v>
                </c:pt>
                <c:pt idx="3">
                  <c:v>1449.0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D20-477B-8729-F208BAE1EC3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715073968851"/>
          <c:y val="0.0723313086559194"/>
          <c:w val="0.663722656298267"/>
          <c:h val="0.74346956548538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REGISTRADOS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14-456F-A294-947888DF4D8E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14-456F-A294-947888DF4D8E}"/>
              </c:ext>
            </c:extLst>
          </c:dPt>
          <c:dPt>
            <c:idx val="2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14-456F-A294-947888DF4D8E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614-456F-A294-947888DF4D8E}"/>
              </c:ext>
            </c:extLst>
          </c:dPt>
          <c:dLbls>
            <c:dLbl>
              <c:idx val="0"/>
              <c:layout>
                <c:manualLayout>
                  <c:x val="-0.144759327784827"/>
                  <c:y val="-0.1338995365465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614-456F-A294-947888DF4D8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8928894931219"/>
                  <c:y val="-0.02378979922552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614-456F-A294-947888DF4D8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9234414071003"/>
                  <c:y val="0.012665107488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614-456F-A294-947888DF4D8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264.0</c:v>
                </c:pt>
                <c:pt idx="1">
                  <c:v>20.0</c:v>
                </c:pt>
                <c:pt idx="2">
                  <c:v>33.0</c:v>
                </c:pt>
                <c:pt idx="3">
                  <c:v>79.0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614-456F-A294-947888DF4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731754733534056"/>
          <c:y val="0.85935064841593"/>
          <c:w val="0.843187129565178"/>
          <c:h val="0.126586852449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s-EC" b="1">
                <a:latin typeface="Helvetica" panose="020B0604020202020204" pitchFamily="34" charset="0"/>
                <a:cs typeface="Helvetica" panose="020B0604020202020204" pitchFamily="34" charset="0"/>
              </a:rPr>
              <a:t>ALMACENES</a:t>
            </a:r>
            <a:r>
              <a:rPr lang="es-EC" b="1" baseline="0">
                <a:latin typeface="Helvetica" panose="020B0604020202020204" pitchFamily="34" charset="0"/>
                <a:cs typeface="Helvetica" panose="020B0604020202020204" pitchFamily="34" charset="0"/>
              </a:rPr>
              <a:t> REGISTRADOS</a:t>
            </a:r>
            <a:endParaRPr lang="es-ES" b="1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>
        <c:manualLayout>
          <c:xMode val="edge"/>
          <c:yMode val="edge"/>
          <c:x val="0.252953905343214"/>
          <c:y val="0.01607407454284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269208806568499"/>
          <c:y val="0.0876462811674447"/>
          <c:w val="0.954441586580716"/>
          <c:h val="0.6807055875221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REGISTRADOS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59-40D5-A76E-DEB8BB325E18}"/>
              </c:ext>
            </c:extLst>
          </c:dPt>
          <c:dPt>
            <c:idx val="1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59-40D5-A76E-DEB8BB325E1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59-40D5-A76E-DEB8BB325E1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659-40D5-A76E-DEB8BB325E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COTOPAXI</c:v>
                </c:pt>
                <c:pt idx="2">
                  <c:v>CHIMBORAZO</c:v>
                </c:pt>
                <c:pt idx="3">
                  <c:v>PASTAZA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435.0</c:v>
                </c:pt>
                <c:pt idx="1">
                  <c:v>315.0</c:v>
                </c:pt>
                <c:pt idx="2">
                  <c:v>269.0</c:v>
                </c:pt>
                <c:pt idx="3">
                  <c:v>34.0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0E-4C56-9CA4-F068B36EE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99220848"/>
        <c:axId val="-2101126864"/>
      </c:barChart>
      <c:catAx>
        <c:axId val="-209922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s-ES_tradnl"/>
          </a:p>
        </c:txPr>
        <c:crossAx val="-2101126864"/>
        <c:crosses val="autoZero"/>
        <c:auto val="1"/>
        <c:lblAlgn val="ctr"/>
        <c:lblOffset val="100"/>
        <c:noMultiLvlLbl val="0"/>
      </c:catAx>
      <c:valAx>
        <c:axId val="-2101126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09922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err="1">
                <a:latin typeface="Helvetica" panose="020B0604020202020204" pitchFamily="34" charset="0"/>
                <a:cs typeface="Helvetica" panose="020B0604020202020204" pitchFamily="34" charset="0"/>
              </a:rPr>
              <a:t>EMPRESAS</a:t>
            </a:r>
            <a:r>
              <a:rPr lang="en-US" b="1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b="1" err="1">
                <a:latin typeface="Helvetica" panose="020B0604020202020204" pitchFamily="34" charset="0"/>
                <a:cs typeface="Helvetica" panose="020B0604020202020204" pitchFamily="34" charset="0"/>
              </a:rPr>
              <a:t>INVENTARIADAS</a:t>
            </a:r>
            <a:endParaRPr lang="en-US" b="1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>
        <c:manualLayout>
          <c:xMode val="edge"/>
          <c:yMode val="edge"/>
          <c:x val="0.155396857975045"/>
          <c:y val="0.05000001036054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257527823212125"/>
          <c:y val="0.204358517272797"/>
          <c:w val="0.945830585629921"/>
          <c:h val="0.654328636552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INVENTARIOS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20-4E67-87AE-64A516A5E776}"/>
              </c:ext>
            </c:extLst>
          </c:dPt>
          <c:dPt>
            <c:idx val="2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20-4E67-87AE-64A516A5E7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TUNGURAHUA</c:v>
                </c:pt>
                <c:pt idx="1">
                  <c:v>CHIMBORAZO</c:v>
                </c:pt>
                <c:pt idx="2">
                  <c:v>COTOPAXI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7.0</c:v>
                </c:pt>
                <c:pt idx="1">
                  <c:v>3.0</c:v>
                </c:pt>
                <c:pt idx="2">
                  <c:v>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B20-4E67-87AE-64A516A5E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99918960"/>
        <c:axId val="-2099723120"/>
      </c:barChart>
      <c:catAx>
        <c:axId val="-2099918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099723120"/>
        <c:crosses val="autoZero"/>
        <c:auto val="1"/>
        <c:lblAlgn val="ctr"/>
        <c:lblOffset val="100"/>
        <c:noMultiLvlLbl val="0"/>
      </c:catAx>
      <c:valAx>
        <c:axId val="-20997231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09991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41500704879139"/>
          <c:y val="0.845390082751554"/>
          <c:w val="0.908264965787573"/>
          <c:h val="0.1546099172484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6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USUARIOS</a:t>
            </a:r>
            <a:r>
              <a:rPr lang="en-US" sz="1600" b="1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</a:t>
            </a:r>
            <a:r>
              <a:rPr lang="es-EC" sz="16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CAPACITADOS</a:t>
            </a:r>
            <a:r>
              <a:rPr lang="en-US" sz="1600" b="1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>
        <c:manualLayout>
          <c:xMode val="edge"/>
          <c:yMode val="edge"/>
          <c:x val="0.241596555545178"/>
          <c:y val="0.0374901477662858"/>
        </c:manualLayout>
      </c:layout>
      <c:overlay val="0"/>
      <c:spPr>
        <a:solidFill>
          <a:schemeClr val="lt1"/>
        </a:solidFill>
        <a:ln w="12700" cap="flat" cmpd="sng" algn="ctr">
          <a:noFill/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0211149044777179"/>
          <c:y val="0.27201350033893"/>
          <c:w val="0.953547281850953"/>
          <c:h val="0.5251750556551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CAPACITACIONES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90-47B8-AEAA-D7F1E4FE45FC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90-47B8-AEAA-D7F1E4FE45F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90-47B8-AEAA-D7F1E4FE45FC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90-47B8-AEAA-D7F1E4FE45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Inocuidad de Alimentos</c:v>
                </c:pt>
                <c:pt idx="1">
                  <c:v>Registros Agropecuarios</c:v>
                </c:pt>
                <c:pt idx="2">
                  <c:v>Sanidad Animal</c:v>
                </c:pt>
                <c:pt idx="3">
                  <c:v>Sanidad Vegetal</c:v>
                </c:pt>
              </c:strCache>
            </c:strRef>
          </c:cat>
          <c:val>
            <c:numRef>
              <c:f>Hoja1!$B$2:$B$5</c:f>
              <c:numCache>
                <c:formatCode>#,##0</c:formatCode>
                <c:ptCount val="4"/>
                <c:pt idx="0">
                  <c:v>3339.0</c:v>
                </c:pt>
                <c:pt idx="1">
                  <c:v>2543.0</c:v>
                </c:pt>
                <c:pt idx="2">
                  <c:v>7619.0</c:v>
                </c:pt>
                <c:pt idx="3">
                  <c:v>2729.0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90-47B8-AEAA-D7F1E4FE4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74396544"/>
        <c:axId val="-2103426480"/>
      </c:barChart>
      <c:catAx>
        <c:axId val="-207439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3426480"/>
        <c:crosses val="autoZero"/>
        <c:auto val="1"/>
        <c:lblAlgn val="ctr"/>
        <c:lblOffset val="100"/>
        <c:noMultiLvlLbl val="0"/>
      </c:catAx>
      <c:valAx>
        <c:axId val="-2103426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207439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CEC4F8-AAD2-42FB-B6A7-6FC8B7013AC6}" type="doc">
      <dgm:prSet loTypeId="urn:microsoft.com/office/officeart/2005/8/layout/hierarchy2" loCatId="hierarchy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E0F5491A-71B7-42F0-BF83-6C0E98EED3D8}">
      <dgm:prSet custT="1"/>
      <dgm:spPr/>
      <dgm:t>
        <a:bodyPr/>
        <a:lstStyle/>
        <a:p>
          <a:pPr rtl="0"/>
          <a:r>
            <a:rPr lang="es-EC" sz="1800" dirty="0">
              <a:latin typeface="Helvetica" panose="020B0604020202020204" pitchFamily="34" charset="0"/>
              <a:cs typeface="Helvetica" panose="020B0604020202020204" pitchFamily="34" charset="0"/>
            </a:rPr>
            <a:t>Diagnóstico Animal: </a:t>
          </a:r>
        </a:p>
      </dgm:t>
    </dgm:pt>
    <dgm:pt modelId="{D0606534-34B3-48F2-9D86-2C0716C950DF}" type="parTrans" cxnId="{27C23672-194E-4F31-A91E-5E32D50D357C}">
      <dgm:prSet/>
      <dgm:spPr/>
      <dgm:t>
        <a:bodyPr/>
        <a:lstStyle/>
        <a:p>
          <a:endParaRPr lang="es-EC" dirty="0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898C7ECF-184E-48DA-98EF-C23346CFC6F6}" type="sibTrans" cxnId="{27C23672-194E-4F31-A91E-5E32D50D357C}">
      <dgm:prSet/>
      <dgm:spPr/>
      <dgm:t>
        <a:bodyPr/>
        <a:lstStyle/>
        <a:p>
          <a:endParaRPr lang="es-EC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8630D8ED-8AAB-496A-9724-048A80DCFBB4}">
      <dgm:prSet custT="1"/>
      <dgm:spPr/>
      <dgm:t>
        <a:bodyPr/>
        <a:lstStyle/>
        <a:p>
          <a:pPr rtl="0"/>
          <a:r>
            <a:rPr lang="es-EC" sz="1800" dirty="0">
              <a:latin typeface="Helvetica" panose="020B0604020202020204" pitchFamily="34" charset="0"/>
              <a:cs typeface="Helvetica" panose="020B0604020202020204" pitchFamily="34" charset="0"/>
            </a:rPr>
            <a:t>Calidad de Leche</a:t>
          </a:r>
        </a:p>
      </dgm:t>
    </dgm:pt>
    <dgm:pt modelId="{2BD01B5E-5ECB-467E-8CF1-04913198AD20}" type="parTrans" cxnId="{68AEE44F-E330-448F-9D39-203E21B7CB8A}">
      <dgm:prSet/>
      <dgm:spPr/>
      <dgm:t>
        <a:bodyPr/>
        <a:lstStyle/>
        <a:p>
          <a:endParaRPr lang="es-EC" dirty="0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41006362-8355-45DA-9F29-075E85415894}" type="sibTrans" cxnId="{68AEE44F-E330-448F-9D39-203E21B7CB8A}">
      <dgm:prSet/>
      <dgm:spPr/>
      <dgm:t>
        <a:bodyPr/>
        <a:lstStyle/>
        <a:p>
          <a:endParaRPr lang="es-EC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0317261B-41D8-42E0-8E39-2B94F1C940CB}">
      <dgm:prSet custT="1"/>
      <dgm:spPr/>
      <dgm:t>
        <a:bodyPr/>
        <a:lstStyle/>
        <a:p>
          <a:r>
            <a:rPr lang="es-EC" sz="1800" dirty="0">
              <a:latin typeface="Helvetica" panose="020B0604020202020204" pitchFamily="34" charset="0"/>
              <a:cs typeface="Helvetica" panose="020B0604020202020204" pitchFamily="34" charset="0"/>
            </a:rPr>
            <a:t>Diagnóstico Vegetal:  </a:t>
          </a:r>
        </a:p>
      </dgm:t>
    </dgm:pt>
    <dgm:pt modelId="{34656F9E-B73B-409B-AF87-F550BCCD6EFB}" type="parTrans" cxnId="{2F1959C4-9C37-421B-8368-1E2C5BBEA059}">
      <dgm:prSet/>
      <dgm:spPr/>
      <dgm:t>
        <a:bodyPr/>
        <a:lstStyle/>
        <a:p>
          <a:endParaRPr lang="es-EC" dirty="0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2E4D9534-BCF0-4DF4-9CE7-5AA52D9740CB}" type="sibTrans" cxnId="{2F1959C4-9C37-421B-8368-1E2C5BBEA059}">
      <dgm:prSet/>
      <dgm:spPr/>
      <dgm:t>
        <a:bodyPr/>
        <a:lstStyle/>
        <a:p>
          <a:endParaRPr lang="es-EC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ACA193D6-D19B-47D1-914D-C71EFE2836E8}">
      <dgm:prSet custT="1"/>
      <dgm:spPr/>
      <dgm:t>
        <a:bodyPr/>
        <a:lstStyle/>
        <a:p>
          <a:pPr rtl="0"/>
          <a:r>
            <a:rPr lang="es-EC" sz="2400" dirty="0">
              <a:latin typeface="Helvetica" panose="020B0604020202020204" pitchFamily="34" charset="0"/>
              <a:cs typeface="Helvetica" panose="020B0604020202020204" pitchFamily="34" charset="0"/>
            </a:rPr>
            <a:t>1.355 Análisis Realizados</a:t>
          </a:r>
        </a:p>
      </dgm:t>
    </dgm:pt>
    <dgm:pt modelId="{6D3CF385-916F-4B4E-9D20-F779282D4607}" type="sibTrans" cxnId="{C2DD29F8-C1C9-432F-A952-4DC2A16E4FEE}">
      <dgm:prSet/>
      <dgm:spPr/>
      <dgm:t>
        <a:bodyPr/>
        <a:lstStyle/>
        <a:p>
          <a:endParaRPr lang="es-EC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C21C4C53-201C-4032-B7E3-71A20D96B47A}" type="parTrans" cxnId="{C2DD29F8-C1C9-432F-A952-4DC2A16E4FEE}">
      <dgm:prSet/>
      <dgm:spPr/>
      <dgm:t>
        <a:bodyPr/>
        <a:lstStyle/>
        <a:p>
          <a:endParaRPr lang="es-EC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5DB2DA65-7E12-4C4D-8812-7E84D8CE7604}" type="pres">
      <dgm:prSet presAssocID="{5DCEC4F8-AAD2-42FB-B6A7-6FC8B7013AC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9EB47E7-BBCE-4D8B-B809-206ED75B517A}" type="pres">
      <dgm:prSet presAssocID="{ACA193D6-D19B-47D1-914D-C71EFE2836E8}" presName="root1" presStyleCnt="0"/>
      <dgm:spPr/>
    </dgm:pt>
    <dgm:pt modelId="{1C4FBDAA-4986-495E-BF15-0BC01458D1AF}" type="pres">
      <dgm:prSet presAssocID="{ACA193D6-D19B-47D1-914D-C71EFE2836E8}" presName="LevelOneTextNode" presStyleLbl="node0" presStyleIdx="0" presStyleCnt="1" custScaleX="127915" custScaleY="229689" custLinFactX="-100000" custLinFactNeighborX="-12745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391DE85-6EBD-4CC2-A5DA-B419B8BE48B2}" type="pres">
      <dgm:prSet presAssocID="{ACA193D6-D19B-47D1-914D-C71EFE2836E8}" presName="level2hierChild" presStyleCnt="0"/>
      <dgm:spPr/>
    </dgm:pt>
    <dgm:pt modelId="{7790A413-241C-434E-80CC-55EA52B4894F}" type="pres">
      <dgm:prSet presAssocID="{D0606534-34B3-48F2-9D86-2C0716C950DF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18BA49E3-D3EE-4A02-8146-6473A679AEA6}" type="pres">
      <dgm:prSet presAssocID="{D0606534-34B3-48F2-9D86-2C0716C950DF}" presName="connTx" presStyleLbl="parChTrans1D2" presStyleIdx="0" presStyleCnt="3"/>
      <dgm:spPr/>
      <dgm:t>
        <a:bodyPr/>
        <a:lstStyle/>
        <a:p>
          <a:endParaRPr lang="es-EC"/>
        </a:p>
      </dgm:t>
    </dgm:pt>
    <dgm:pt modelId="{2D2ED9B5-72EC-4BE1-ABEE-A16A9321F58C}" type="pres">
      <dgm:prSet presAssocID="{E0F5491A-71B7-42F0-BF83-6C0E98EED3D8}" presName="root2" presStyleCnt="0"/>
      <dgm:spPr/>
    </dgm:pt>
    <dgm:pt modelId="{39E23D15-2564-4D07-909F-774821BCE839}" type="pres">
      <dgm:prSet presAssocID="{E0F5491A-71B7-42F0-BF83-6C0E98EED3D8}" presName="LevelTwoTextNode" presStyleLbl="node2" presStyleIdx="0" presStyleCnt="3" custLinFactNeighborX="8367" custLinFactNeighborY="2276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9A6C1824-CAEE-4F8C-BA8B-047D0699A54C}" type="pres">
      <dgm:prSet presAssocID="{E0F5491A-71B7-42F0-BF83-6C0E98EED3D8}" presName="level3hierChild" presStyleCnt="0"/>
      <dgm:spPr/>
    </dgm:pt>
    <dgm:pt modelId="{2FE6D6CD-5E54-4B95-BD41-F315BD71595C}" type="pres">
      <dgm:prSet presAssocID="{34656F9E-B73B-409B-AF87-F550BCCD6EFB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DB180A69-715C-47AC-966D-E06FB39B19C8}" type="pres">
      <dgm:prSet presAssocID="{34656F9E-B73B-409B-AF87-F550BCCD6EFB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9D54B06-0C3F-4E9F-9B28-7B57B7875EB8}" type="pres">
      <dgm:prSet presAssocID="{0317261B-41D8-42E0-8E39-2B94F1C940CB}" presName="root2" presStyleCnt="0"/>
      <dgm:spPr/>
    </dgm:pt>
    <dgm:pt modelId="{C08362A4-E8F5-42D5-A5EB-938A16A962E5}" type="pres">
      <dgm:prSet presAssocID="{0317261B-41D8-42E0-8E39-2B94F1C940CB}" presName="LevelTwoTextNode" presStyleLbl="node2" presStyleIdx="1" presStyleCnt="3" custLinFactNeighborX="6139" custLinFactNeighborY="-307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0B24625B-15AA-4544-826C-1A3BDBCC560E}" type="pres">
      <dgm:prSet presAssocID="{0317261B-41D8-42E0-8E39-2B94F1C940CB}" presName="level3hierChild" presStyleCnt="0"/>
      <dgm:spPr/>
    </dgm:pt>
    <dgm:pt modelId="{A77D4EC4-D85B-4F15-ABAE-FEEF89177687}" type="pres">
      <dgm:prSet presAssocID="{2BD01B5E-5ECB-467E-8CF1-04913198AD20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53BEEC56-81D5-4C57-9C24-93AF0CB21FB1}" type="pres">
      <dgm:prSet presAssocID="{2BD01B5E-5ECB-467E-8CF1-04913198AD20}" presName="connTx" presStyleLbl="parChTrans1D2" presStyleIdx="2" presStyleCnt="3"/>
      <dgm:spPr/>
      <dgm:t>
        <a:bodyPr/>
        <a:lstStyle/>
        <a:p>
          <a:endParaRPr lang="es-EC"/>
        </a:p>
      </dgm:t>
    </dgm:pt>
    <dgm:pt modelId="{71CDA00F-56A9-422E-BBCF-AF3F33569107}" type="pres">
      <dgm:prSet presAssocID="{8630D8ED-8AAB-496A-9724-048A80DCFBB4}" presName="root2" presStyleCnt="0"/>
      <dgm:spPr/>
    </dgm:pt>
    <dgm:pt modelId="{35B1E0F8-FE7E-45EA-89B3-6F3D4DECED68}" type="pres">
      <dgm:prSet presAssocID="{8630D8ED-8AAB-496A-9724-048A80DCFBB4}" presName="LevelTwoTextNode" presStyleLbl="node2" presStyleIdx="2" presStyleCnt="3" custLinFactNeighborX="6832" custLinFactNeighborY="-813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A43CE88-3AC7-416A-A6BC-35C9D33A43AD}" type="pres">
      <dgm:prSet presAssocID="{8630D8ED-8AAB-496A-9724-048A80DCFBB4}" presName="level3hierChild" presStyleCnt="0"/>
      <dgm:spPr/>
    </dgm:pt>
  </dgm:ptLst>
  <dgm:cxnLst>
    <dgm:cxn modelId="{C834F06D-F148-4AE0-BA9F-359F135A5355}" type="presOf" srcId="{2BD01B5E-5ECB-467E-8CF1-04913198AD20}" destId="{A77D4EC4-D85B-4F15-ABAE-FEEF89177687}" srcOrd="0" destOrd="0" presId="urn:microsoft.com/office/officeart/2005/8/layout/hierarchy2"/>
    <dgm:cxn modelId="{2F1959C4-9C37-421B-8368-1E2C5BBEA059}" srcId="{ACA193D6-D19B-47D1-914D-C71EFE2836E8}" destId="{0317261B-41D8-42E0-8E39-2B94F1C940CB}" srcOrd="1" destOrd="0" parTransId="{34656F9E-B73B-409B-AF87-F550BCCD6EFB}" sibTransId="{2E4D9534-BCF0-4DF4-9CE7-5AA52D9740CB}"/>
    <dgm:cxn modelId="{BDC060CF-15AE-455E-AE9F-45388BFA0034}" type="presOf" srcId="{D0606534-34B3-48F2-9D86-2C0716C950DF}" destId="{18BA49E3-D3EE-4A02-8146-6473A679AEA6}" srcOrd="1" destOrd="0" presId="urn:microsoft.com/office/officeart/2005/8/layout/hierarchy2"/>
    <dgm:cxn modelId="{68AEE44F-E330-448F-9D39-203E21B7CB8A}" srcId="{ACA193D6-D19B-47D1-914D-C71EFE2836E8}" destId="{8630D8ED-8AAB-496A-9724-048A80DCFBB4}" srcOrd="2" destOrd="0" parTransId="{2BD01B5E-5ECB-467E-8CF1-04913198AD20}" sibTransId="{41006362-8355-45DA-9F29-075E85415894}"/>
    <dgm:cxn modelId="{28E850C8-9EC7-4370-9204-278CC6384603}" type="presOf" srcId="{E0F5491A-71B7-42F0-BF83-6C0E98EED3D8}" destId="{39E23D15-2564-4D07-909F-774821BCE839}" srcOrd="0" destOrd="0" presId="urn:microsoft.com/office/officeart/2005/8/layout/hierarchy2"/>
    <dgm:cxn modelId="{BB77A012-DB5F-4E1B-8B6D-A3991AC7BBDD}" type="presOf" srcId="{2BD01B5E-5ECB-467E-8CF1-04913198AD20}" destId="{53BEEC56-81D5-4C57-9C24-93AF0CB21FB1}" srcOrd="1" destOrd="0" presId="urn:microsoft.com/office/officeart/2005/8/layout/hierarchy2"/>
    <dgm:cxn modelId="{AE0C6AEC-B5CB-42D7-8BCD-C39501E2B85D}" type="presOf" srcId="{0317261B-41D8-42E0-8E39-2B94F1C940CB}" destId="{C08362A4-E8F5-42D5-A5EB-938A16A962E5}" srcOrd="0" destOrd="0" presId="urn:microsoft.com/office/officeart/2005/8/layout/hierarchy2"/>
    <dgm:cxn modelId="{C2DD29F8-C1C9-432F-A952-4DC2A16E4FEE}" srcId="{5DCEC4F8-AAD2-42FB-B6A7-6FC8B7013AC6}" destId="{ACA193D6-D19B-47D1-914D-C71EFE2836E8}" srcOrd="0" destOrd="0" parTransId="{C21C4C53-201C-4032-B7E3-71A20D96B47A}" sibTransId="{6D3CF385-916F-4B4E-9D20-F779282D4607}"/>
    <dgm:cxn modelId="{E88B5FAD-425F-4601-B398-EE423FB21A05}" type="presOf" srcId="{34656F9E-B73B-409B-AF87-F550BCCD6EFB}" destId="{DB180A69-715C-47AC-966D-E06FB39B19C8}" srcOrd="1" destOrd="0" presId="urn:microsoft.com/office/officeart/2005/8/layout/hierarchy2"/>
    <dgm:cxn modelId="{A86D4A01-1828-43B6-9D49-3E4113725923}" type="presOf" srcId="{D0606534-34B3-48F2-9D86-2C0716C950DF}" destId="{7790A413-241C-434E-80CC-55EA52B4894F}" srcOrd="0" destOrd="0" presId="urn:microsoft.com/office/officeart/2005/8/layout/hierarchy2"/>
    <dgm:cxn modelId="{E9FA979A-9BDD-4D03-9AEA-6AB37022E2C3}" type="presOf" srcId="{ACA193D6-D19B-47D1-914D-C71EFE2836E8}" destId="{1C4FBDAA-4986-495E-BF15-0BC01458D1AF}" srcOrd="0" destOrd="0" presId="urn:microsoft.com/office/officeart/2005/8/layout/hierarchy2"/>
    <dgm:cxn modelId="{9787C25F-6DA0-4118-AB82-CC8779A61A27}" type="presOf" srcId="{34656F9E-B73B-409B-AF87-F550BCCD6EFB}" destId="{2FE6D6CD-5E54-4B95-BD41-F315BD71595C}" srcOrd="0" destOrd="0" presId="urn:microsoft.com/office/officeart/2005/8/layout/hierarchy2"/>
    <dgm:cxn modelId="{1695391A-42A3-4E3D-BCF0-F68D10B4140A}" type="presOf" srcId="{8630D8ED-8AAB-496A-9724-048A80DCFBB4}" destId="{35B1E0F8-FE7E-45EA-89B3-6F3D4DECED68}" srcOrd="0" destOrd="0" presId="urn:microsoft.com/office/officeart/2005/8/layout/hierarchy2"/>
    <dgm:cxn modelId="{5F396B31-221E-4FDC-B650-A5A4BF19FA43}" type="presOf" srcId="{5DCEC4F8-AAD2-42FB-B6A7-6FC8B7013AC6}" destId="{5DB2DA65-7E12-4C4D-8812-7E84D8CE7604}" srcOrd="0" destOrd="0" presId="urn:microsoft.com/office/officeart/2005/8/layout/hierarchy2"/>
    <dgm:cxn modelId="{27C23672-194E-4F31-A91E-5E32D50D357C}" srcId="{ACA193D6-D19B-47D1-914D-C71EFE2836E8}" destId="{E0F5491A-71B7-42F0-BF83-6C0E98EED3D8}" srcOrd="0" destOrd="0" parTransId="{D0606534-34B3-48F2-9D86-2C0716C950DF}" sibTransId="{898C7ECF-184E-48DA-98EF-C23346CFC6F6}"/>
    <dgm:cxn modelId="{CC26BD9C-711D-4B6F-895F-8F2D32921C64}" type="presParOf" srcId="{5DB2DA65-7E12-4C4D-8812-7E84D8CE7604}" destId="{D9EB47E7-BBCE-4D8B-B809-206ED75B517A}" srcOrd="0" destOrd="0" presId="urn:microsoft.com/office/officeart/2005/8/layout/hierarchy2"/>
    <dgm:cxn modelId="{2A8A167F-A7BA-4FA4-8885-C4FA3D602923}" type="presParOf" srcId="{D9EB47E7-BBCE-4D8B-B809-206ED75B517A}" destId="{1C4FBDAA-4986-495E-BF15-0BC01458D1AF}" srcOrd="0" destOrd="0" presId="urn:microsoft.com/office/officeart/2005/8/layout/hierarchy2"/>
    <dgm:cxn modelId="{93B47ADF-697F-4B62-9A19-F314CC4E40EE}" type="presParOf" srcId="{D9EB47E7-BBCE-4D8B-B809-206ED75B517A}" destId="{F391DE85-6EBD-4CC2-A5DA-B419B8BE48B2}" srcOrd="1" destOrd="0" presId="urn:microsoft.com/office/officeart/2005/8/layout/hierarchy2"/>
    <dgm:cxn modelId="{AA196990-CCB3-4DBE-B8AF-B1C34D471FB9}" type="presParOf" srcId="{F391DE85-6EBD-4CC2-A5DA-B419B8BE48B2}" destId="{7790A413-241C-434E-80CC-55EA52B4894F}" srcOrd="0" destOrd="0" presId="urn:microsoft.com/office/officeart/2005/8/layout/hierarchy2"/>
    <dgm:cxn modelId="{CAFA0F01-1E76-43AC-9CB8-39A4E2F0C890}" type="presParOf" srcId="{7790A413-241C-434E-80CC-55EA52B4894F}" destId="{18BA49E3-D3EE-4A02-8146-6473A679AEA6}" srcOrd="0" destOrd="0" presId="urn:microsoft.com/office/officeart/2005/8/layout/hierarchy2"/>
    <dgm:cxn modelId="{76B0E298-7DC5-47FC-96A2-A559F55AAC8C}" type="presParOf" srcId="{F391DE85-6EBD-4CC2-A5DA-B419B8BE48B2}" destId="{2D2ED9B5-72EC-4BE1-ABEE-A16A9321F58C}" srcOrd="1" destOrd="0" presId="urn:microsoft.com/office/officeart/2005/8/layout/hierarchy2"/>
    <dgm:cxn modelId="{5AC18CE4-A767-43D8-B8E3-142434082921}" type="presParOf" srcId="{2D2ED9B5-72EC-4BE1-ABEE-A16A9321F58C}" destId="{39E23D15-2564-4D07-909F-774821BCE839}" srcOrd="0" destOrd="0" presId="urn:microsoft.com/office/officeart/2005/8/layout/hierarchy2"/>
    <dgm:cxn modelId="{D8EDBAB5-715F-4043-9FDB-37D8F1A07B50}" type="presParOf" srcId="{2D2ED9B5-72EC-4BE1-ABEE-A16A9321F58C}" destId="{9A6C1824-CAEE-4F8C-BA8B-047D0699A54C}" srcOrd="1" destOrd="0" presId="urn:microsoft.com/office/officeart/2005/8/layout/hierarchy2"/>
    <dgm:cxn modelId="{744BBCC9-446C-4BB7-95A3-565D5343A4A8}" type="presParOf" srcId="{F391DE85-6EBD-4CC2-A5DA-B419B8BE48B2}" destId="{2FE6D6CD-5E54-4B95-BD41-F315BD71595C}" srcOrd="2" destOrd="0" presId="urn:microsoft.com/office/officeart/2005/8/layout/hierarchy2"/>
    <dgm:cxn modelId="{0233896A-1184-4973-AC02-12F205C815D4}" type="presParOf" srcId="{2FE6D6CD-5E54-4B95-BD41-F315BD71595C}" destId="{DB180A69-715C-47AC-966D-E06FB39B19C8}" srcOrd="0" destOrd="0" presId="urn:microsoft.com/office/officeart/2005/8/layout/hierarchy2"/>
    <dgm:cxn modelId="{4445F24C-34B9-416A-A26E-9AA1E46674FC}" type="presParOf" srcId="{F391DE85-6EBD-4CC2-A5DA-B419B8BE48B2}" destId="{A9D54B06-0C3F-4E9F-9B28-7B57B7875EB8}" srcOrd="3" destOrd="0" presId="urn:microsoft.com/office/officeart/2005/8/layout/hierarchy2"/>
    <dgm:cxn modelId="{708C0FA4-DCBA-4C88-9F8F-DFE27270C21B}" type="presParOf" srcId="{A9D54B06-0C3F-4E9F-9B28-7B57B7875EB8}" destId="{C08362A4-E8F5-42D5-A5EB-938A16A962E5}" srcOrd="0" destOrd="0" presId="urn:microsoft.com/office/officeart/2005/8/layout/hierarchy2"/>
    <dgm:cxn modelId="{684D286F-9683-47D5-A0A5-969CFC85FDD0}" type="presParOf" srcId="{A9D54B06-0C3F-4E9F-9B28-7B57B7875EB8}" destId="{0B24625B-15AA-4544-826C-1A3BDBCC560E}" srcOrd="1" destOrd="0" presId="urn:microsoft.com/office/officeart/2005/8/layout/hierarchy2"/>
    <dgm:cxn modelId="{0A947F5E-96A2-47A2-A2C8-0137BD269331}" type="presParOf" srcId="{F391DE85-6EBD-4CC2-A5DA-B419B8BE48B2}" destId="{A77D4EC4-D85B-4F15-ABAE-FEEF89177687}" srcOrd="4" destOrd="0" presId="urn:microsoft.com/office/officeart/2005/8/layout/hierarchy2"/>
    <dgm:cxn modelId="{653870B7-68ED-4FCF-91B8-E864089D7332}" type="presParOf" srcId="{A77D4EC4-D85B-4F15-ABAE-FEEF89177687}" destId="{53BEEC56-81D5-4C57-9C24-93AF0CB21FB1}" srcOrd="0" destOrd="0" presId="urn:microsoft.com/office/officeart/2005/8/layout/hierarchy2"/>
    <dgm:cxn modelId="{5A428A34-F380-4422-8694-C20BDEAC9BCD}" type="presParOf" srcId="{F391DE85-6EBD-4CC2-A5DA-B419B8BE48B2}" destId="{71CDA00F-56A9-422E-BBCF-AF3F33569107}" srcOrd="5" destOrd="0" presId="urn:microsoft.com/office/officeart/2005/8/layout/hierarchy2"/>
    <dgm:cxn modelId="{C079FD8C-4005-4F8A-9C6F-D41B2F745C19}" type="presParOf" srcId="{71CDA00F-56A9-422E-BBCF-AF3F33569107}" destId="{35B1E0F8-FE7E-45EA-89B3-6F3D4DECED68}" srcOrd="0" destOrd="0" presId="urn:microsoft.com/office/officeart/2005/8/layout/hierarchy2"/>
    <dgm:cxn modelId="{245A0D9D-DA0D-4FA9-B3A9-0EE8540C7518}" type="presParOf" srcId="{71CDA00F-56A9-422E-BBCF-AF3F33569107}" destId="{2A43CE88-3AC7-416A-A6BC-35C9D33A43A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CEC4F8-AAD2-42FB-B6A7-6FC8B7013AC6}" type="doc">
      <dgm:prSet loTypeId="urn:microsoft.com/office/officeart/2005/8/layout/hierarchy2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A8959E6-76E2-4E59-970D-C84E6F4A8D19}">
      <dgm:prSet custT="1"/>
      <dgm:spPr/>
      <dgm:t>
        <a:bodyPr/>
        <a:lstStyle/>
        <a:p>
          <a:r>
            <a:rPr lang="es-EC" sz="2000" b="1" dirty="0">
              <a:solidFill>
                <a:schemeClr val="bg1"/>
              </a:solidFill>
            </a:rPr>
            <a:t>312 muestras</a:t>
          </a:r>
        </a:p>
      </dgm:t>
    </dgm:pt>
    <dgm:pt modelId="{F52B05C3-262B-4C72-8F6D-B821B6AD78BE}" type="parTrans" cxnId="{2076F7AB-360D-473C-A8A6-22FA00D8F979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94B8DE6C-F005-4E60-BA67-F1F8C629F070}" type="sibTrans" cxnId="{2076F7AB-360D-473C-A8A6-22FA00D8F979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B025F398-7E51-4402-9454-53BB2DDCE850}">
      <dgm:prSet custT="1"/>
      <dgm:spPr/>
      <dgm:t>
        <a:bodyPr/>
        <a:lstStyle/>
        <a:p>
          <a:r>
            <a:rPr lang="es-EC" sz="2000" b="1" dirty="0">
              <a:solidFill>
                <a:schemeClr val="bg1"/>
              </a:solidFill>
            </a:rPr>
            <a:t>237 muestras</a:t>
          </a:r>
        </a:p>
      </dgm:t>
    </dgm:pt>
    <dgm:pt modelId="{DAF49F2C-3C83-432A-81D8-A477A0ECECD5}" type="parTrans" cxnId="{91C2D32D-BFD9-42D6-9C8D-51E3E4B638D6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7ECD519B-EE2C-4079-8E36-415725AAE067}" type="sibTrans" cxnId="{91C2D32D-BFD9-42D6-9C8D-51E3E4B638D6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2A9AF4E6-AF4E-461B-B7F3-CA2063519045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s-EC" sz="2000" b="1" dirty="0">
              <a:solidFill>
                <a:schemeClr val="bg1"/>
              </a:solidFill>
            </a:rPr>
            <a:t>806 muestras</a:t>
          </a:r>
        </a:p>
      </dgm:t>
    </dgm:pt>
    <dgm:pt modelId="{01E07D8E-FD15-4CAA-8482-0EAFEC4B4D2C}" type="sibTrans" cxnId="{93EB628F-98EF-4707-B0AF-AD695DE6FD85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720D2D30-4A33-4FE1-A7F0-8223FEDB62E0}" type="parTrans" cxnId="{93EB628F-98EF-4707-B0AF-AD695DE6FD85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5DB2DA65-7E12-4C4D-8812-7E84D8CE7604}" type="pres">
      <dgm:prSet presAssocID="{5DCEC4F8-AAD2-42FB-B6A7-6FC8B7013AC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99FA181-7C21-474A-B56E-03133647169C}" type="pres">
      <dgm:prSet presAssocID="{2A9AF4E6-AF4E-461B-B7F3-CA2063519045}" presName="root1" presStyleCnt="0"/>
      <dgm:spPr/>
    </dgm:pt>
    <dgm:pt modelId="{C5B70D23-667E-47B1-B3A9-FDA3DF64D697}" type="pres">
      <dgm:prSet presAssocID="{2A9AF4E6-AF4E-461B-B7F3-CA2063519045}" presName="LevelOneTextNode" presStyleLbl="node0" presStyleIdx="0" presStyleCnt="3" custScaleX="11287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1D17347-4756-4390-AD3B-392D47D4931B}" type="pres">
      <dgm:prSet presAssocID="{2A9AF4E6-AF4E-461B-B7F3-CA2063519045}" presName="level2hierChild" presStyleCnt="0"/>
      <dgm:spPr/>
    </dgm:pt>
    <dgm:pt modelId="{8B34E30C-22F6-4EF7-899D-3040CC7130F9}" type="pres">
      <dgm:prSet presAssocID="{6A8959E6-76E2-4E59-970D-C84E6F4A8D19}" presName="root1" presStyleCnt="0"/>
      <dgm:spPr/>
    </dgm:pt>
    <dgm:pt modelId="{83437ADC-6B04-4794-96F9-668DAE67E99A}" type="pres">
      <dgm:prSet presAssocID="{6A8959E6-76E2-4E59-970D-C84E6F4A8D19}" presName="LevelOneTextNode" presStyleLbl="node0" presStyleIdx="1" presStyleCnt="3" custScaleX="108670" custLinFactNeighborX="1541" custLinFactNeighborY="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14843E9-240F-458C-BF90-25251ABD7FFA}" type="pres">
      <dgm:prSet presAssocID="{6A8959E6-76E2-4E59-970D-C84E6F4A8D19}" presName="level2hierChild" presStyleCnt="0"/>
      <dgm:spPr/>
    </dgm:pt>
    <dgm:pt modelId="{53685493-8E04-4528-A329-63BDAECF05DF}" type="pres">
      <dgm:prSet presAssocID="{B025F398-7E51-4402-9454-53BB2DDCE850}" presName="root1" presStyleCnt="0"/>
      <dgm:spPr/>
    </dgm:pt>
    <dgm:pt modelId="{63163FFD-9CD9-4FE8-AD5F-AC3DCDFA6FCE}" type="pres">
      <dgm:prSet presAssocID="{B025F398-7E51-4402-9454-53BB2DDCE850}" presName="LevelOneTextNode" presStyleLbl="node0" presStyleIdx="2" presStyleCnt="3" custScaleX="109061" custLinFactNeighborX="3020" custLinFactNeighborY="-302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3B1AA5E-FCB5-42DF-AE65-3F9F2E7885C7}" type="pres">
      <dgm:prSet presAssocID="{B025F398-7E51-4402-9454-53BB2DDCE850}" presName="level2hierChild" presStyleCnt="0"/>
      <dgm:spPr/>
    </dgm:pt>
  </dgm:ptLst>
  <dgm:cxnLst>
    <dgm:cxn modelId="{93EB628F-98EF-4707-B0AF-AD695DE6FD85}" srcId="{5DCEC4F8-AAD2-42FB-B6A7-6FC8B7013AC6}" destId="{2A9AF4E6-AF4E-461B-B7F3-CA2063519045}" srcOrd="0" destOrd="0" parTransId="{720D2D30-4A33-4FE1-A7F0-8223FEDB62E0}" sibTransId="{01E07D8E-FD15-4CAA-8482-0EAFEC4B4D2C}"/>
    <dgm:cxn modelId="{CB28945B-1272-41D1-9E3E-DBBB9086690B}" type="presOf" srcId="{6A8959E6-76E2-4E59-970D-C84E6F4A8D19}" destId="{83437ADC-6B04-4794-96F9-668DAE67E99A}" srcOrd="0" destOrd="0" presId="urn:microsoft.com/office/officeart/2005/8/layout/hierarchy2"/>
    <dgm:cxn modelId="{2076F7AB-360D-473C-A8A6-22FA00D8F979}" srcId="{5DCEC4F8-AAD2-42FB-B6A7-6FC8B7013AC6}" destId="{6A8959E6-76E2-4E59-970D-C84E6F4A8D19}" srcOrd="1" destOrd="0" parTransId="{F52B05C3-262B-4C72-8F6D-B821B6AD78BE}" sibTransId="{94B8DE6C-F005-4E60-BA67-F1F8C629F070}"/>
    <dgm:cxn modelId="{3D4A1E11-941F-4B60-A0AB-8BD79AD8994D}" type="presOf" srcId="{B025F398-7E51-4402-9454-53BB2DDCE850}" destId="{63163FFD-9CD9-4FE8-AD5F-AC3DCDFA6FCE}" srcOrd="0" destOrd="0" presId="urn:microsoft.com/office/officeart/2005/8/layout/hierarchy2"/>
    <dgm:cxn modelId="{91C2D32D-BFD9-42D6-9C8D-51E3E4B638D6}" srcId="{5DCEC4F8-AAD2-42FB-B6A7-6FC8B7013AC6}" destId="{B025F398-7E51-4402-9454-53BB2DDCE850}" srcOrd="2" destOrd="0" parTransId="{DAF49F2C-3C83-432A-81D8-A477A0ECECD5}" sibTransId="{7ECD519B-EE2C-4079-8E36-415725AAE067}"/>
    <dgm:cxn modelId="{7E894F24-0FE6-4341-B319-2C556E965179}" type="presOf" srcId="{2A9AF4E6-AF4E-461B-B7F3-CA2063519045}" destId="{C5B70D23-667E-47B1-B3A9-FDA3DF64D697}" srcOrd="0" destOrd="0" presId="urn:microsoft.com/office/officeart/2005/8/layout/hierarchy2"/>
    <dgm:cxn modelId="{FAF285BF-CED8-40BD-B30B-8EF78DC7CD37}" type="presOf" srcId="{5DCEC4F8-AAD2-42FB-B6A7-6FC8B7013AC6}" destId="{5DB2DA65-7E12-4C4D-8812-7E84D8CE7604}" srcOrd="0" destOrd="0" presId="urn:microsoft.com/office/officeart/2005/8/layout/hierarchy2"/>
    <dgm:cxn modelId="{BDA402AB-A7B9-4961-A4F5-EBFFD585DBE0}" type="presParOf" srcId="{5DB2DA65-7E12-4C4D-8812-7E84D8CE7604}" destId="{599FA181-7C21-474A-B56E-03133647169C}" srcOrd="0" destOrd="0" presId="urn:microsoft.com/office/officeart/2005/8/layout/hierarchy2"/>
    <dgm:cxn modelId="{0915FBE8-669D-46DE-89E0-6B849BA1A919}" type="presParOf" srcId="{599FA181-7C21-474A-B56E-03133647169C}" destId="{C5B70D23-667E-47B1-B3A9-FDA3DF64D697}" srcOrd="0" destOrd="0" presId="urn:microsoft.com/office/officeart/2005/8/layout/hierarchy2"/>
    <dgm:cxn modelId="{91C605E1-F8E5-4A62-A232-7ED567CB66E9}" type="presParOf" srcId="{599FA181-7C21-474A-B56E-03133647169C}" destId="{D1D17347-4756-4390-AD3B-392D47D4931B}" srcOrd="1" destOrd="0" presId="urn:microsoft.com/office/officeart/2005/8/layout/hierarchy2"/>
    <dgm:cxn modelId="{4700DC2B-9428-4AE5-BCF8-3E4446573348}" type="presParOf" srcId="{5DB2DA65-7E12-4C4D-8812-7E84D8CE7604}" destId="{8B34E30C-22F6-4EF7-899D-3040CC7130F9}" srcOrd="1" destOrd="0" presId="urn:microsoft.com/office/officeart/2005/8/layout/hierarchy2"/>
    <dgm:cxn modelId="{9E82174E-C7FF-4EE4-A15E-CCED2F5179C1}" type="presParOf" srcId="{8B34E30C-22F6-4EF7-899D-3040CC7130F9}" destId="{83437ADC-6B04-4794-96F9-668DAE67E99A}" srcOrd="0" destOrd="0" presId="urn:microsoft.com/office/officeart/2005/8/layout/hierarchy2"/>
    <dgm:cxn modelId="{E0CE9D84-D626-4C3D-8CBC-78131A0865F8}" type="presParOf" srcId="{8B34E30C-22F6-4EF7-899D-3040CC7130F9}" destId="{B14843E9-240F-458C-BF90-25251ABD7FFA}" srcOrd="1" destOrd="0" presId="urn:microsoft.com/office/officeart/2005/8/layout/hierarchy2"/>
    <dgm:cxn modelId="{70922946-9F50-4515-9C58-6900182E277B}" type="presParOf" srcId="{5DB2DA65-7E12-4C4D-8812-7E84D8CE7604}" destId="{53685493-8E04-4528-A329-63BDAECF05DF}" srcOrd="2" destOrd="0" presId="urn:microsoft.com/office/officeart/2005/8/layout/hierarchy2"/>
    <dgm:cxn modelId="{18D33DFD-48EA-4C69-AA1D-D321D88D20CC}" type="presParOf" srcId="{53685493-8E04-4528-A329-63BDAECF05DF}" destId="{63163FFD-9CD9-4FE8-AD5F-AC3DCDFA6FCE}" srcOrd="0" destOrd="0" presId="urn:microsoft.com/office/officeart/2005/8/layout/hierarchy2"/>
    <dgm:cxn modelId="{386BC4E9-4F75-4B3D-B2E3-20B8BA3E39C1}" type="presParOf" srcId="{53685493-8E04-4528-A329-63BDAECF05DF}" destId="{23B1AA5E-FCB5-42DF-AE65-3F9F2E7885C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FBDAA-4986-495E-BF15-0BC01458D1AF}">
      <dsp:nvSpPr>
        <dsp:cNvPr id="0" name=""/>
        <dsp:cNvSpPr/>
      </dsp:nvSpPr>
      <dsp:spPr>
        <a:xfrm>
          <a:off x="0" y="385566"/>
          <a:ext cx="1954098" cy="17544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>
              <a:latin typeface="Helvetica" panose="020B0604020202020204" pitchFamily="34" charset="0"/>
              <a:cs typeface="Helvetica" panose="020B0604020202020204" pitchFamily="34" charset="0"/>
            </a:rPr>
            <a:t>1.355 Análisis Realizados</a:t>
          </a:r>
        </a:p>
      </dsp:txBody>
      <dsp:txXfrm>
        <a:off x="51385" y="436951"/>
        <a:ext cx="1851328" cy="1651656"/>
      </dsp:txXfrm>
    </dsp:sp>
    <dsp:sp modelId="{7790A413-241C-434E-80CC-55EA52B4894F}">
      <dsp:nvSpPr>
        <dsp:cNvPr id="0" name=""/>
        <dsp:cNvSpPr/>
      </dsp:nvSpPr>
      <dsp:spPr>
        <a:xfrm rot="19814525">
          <a:off x="1839718" y="805051"/>
          <a:ext cx="1734743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734743" y="27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 dirty="0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2663721" y="788902"/>
        <a:ext cx="86737" cy="86737"/>
      </dsp:txXfrm>
    </dsp:sp>
    <dsp:sp modelId="{39E23D15-2564-4D07-909F-774821BCE839}">
      <dsp:nvSpPr>
        <dsp:cNvPr id="0" name=""/>
        <dsp:cNvSpPr/>
      </dsp:nvSpPr>
      <dsp:spPr>
        <a:xfrm>
          <a:off x="3460081" y="19849"/>
          <a:ext cx="1527653" cy="763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Diagnóstico Animal: </a:t>
          </a:r>
        </a:p>
      </dsp:txBody>
      <dsp:txXfrm>
        <a:off x="3482453" y="42221"/>
        <a:ext cx="1482909" cy="719082"/>
      </dsp:txXfrm>
    </dsp:sp>
    <dsp:sp modelId="{2FE6D6CD-5E54-4B95-BD41-F315BD71595C}">
      <dsp:nvSpPr>
        <dsp:cNvPr id="0" name=""/>
        <dsp:cNvSpPr/>
      </dsp:nvSpPr>
      <dsp:spPr>
        <a:xfrm rot="21545238">
          <a:off x="1954004" y="1223835"/>
          <a:ext cx="1472133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472133" y="27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 dirty="0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2653268" y="1214251"/>
        <a:ext cx="73606" cy="73606"/>
      </dsp:txXfrm>
    </dsp:sp>
    <dsp:sp modelId="{C08362A4-E8F5-42D5-A5EB-938A16A962E5}">
      <dsp:nvSpPr>
        <dsp:cNvPr id="0" name=""/>
        <dsp:cNvSpPr/>
      </dsp:nvSpPr>
      <dsp:spPr>
        <a:xfrm>
          <a:off x="3426045" y="857416"/>
          <a:ext cx="1527653" cy="763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Diagnóstico Vegetal:  </a:t>
          </a:r>
        </a:p>
      </dsp:txBody>
      <dsp:txXfrm>
        <a:off x="3448417" y="879788"/>
        <a:ext cx="1482909" cy="719082"/>
      </dsp:txXfrm>
    </dsp:sp>
    <dsp:sp modelId="{A77D4EC4-D85B-4F15-ABAE-FEEF89177687}">
      <dsp:nvSpPr>
        <dsp:cNvPr id="0" name=""/>
        <dsp:cNvSpPr/>
      </dsp:nvSpPr>
      <dsp:spPr>
        <a:xfrm rot="1730224">
          <a:off x="1849165" y="1643699"/>
          <a:ext cx="1692399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692399" y="27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 dirty="0">
            <a:solidFill>
              <a:schemeClr val="tx1"/>
            </a:solidFill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2653055" y="1628608"/>
        <a:ext cx="84619" cy="84619"/>
      </dsp:txXfrm>
    </dsp:sp>
    <dsp:sp modelId="{35B1E0F8-FE7E-45EA-89B3-6F3D4DECED68}">
      <dsp:nvSpPr>
        <dsp:cNvPr id="0" name=""/>
        <dsp:cNvSpPr/>
      </dsp:nvSpPr>
      <dsp:spPr>
        <a:xfrm>
          <a:off x="3436631" y="1697144"/>
          <a:ext cx="1527653" cy="763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Calidad de Leche</a:t>
          </a:r>
        </a:p>
      </dsp:txBody>
      <dsp:txXfrm>
        <a:off x="3459003" y="1719516"/>
        <a:ext cx="1482909" cy="7190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70D23-667E-47B1-B3A9-FDA3DF64D697}">
      <dsp:nvSpPr>
        <dsp:cNvPr id="0" name=""/>
        <dsp:cNvSpPr/>
      </dsp:nvSpPr>
      <dsp:spPr>
        <a:xfrm>
          <a:off x="450486" y="1252"/>
          <a:ext cx="1752467" cy="77628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bg1"/>
              </a:solidFill>
            </a:rPr>
            <a:t>806 muestras</a:t>
          </a:r>
        </a:p>
      </dsp:txBody>
      <dsp:txXfrm>
        <a:off x="473223" y="23989"/>
        <a:ext cx="1706993" cy="730812"/>
      </dsp:txXfrm>
    </dsp:sp>
    <dsp:sp modelId="{83437ADC-6B04-4794-96F9-668DAE67E99A}">
      <dsp:nvSpPr>
        <dsp:cNvPr id="0" name=""/>
        <dsp:cNvSpPr/>
      </dsp:nvSpPr>
      <dsp:spPr>
        <a:xfrm>
          <a:off x="474411" y="893982"/>
          <a:ext cx="1687182" cy="7762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bg1"/>
              </a:solidFill>
            </a:rPr>
            <a:t>312 muestras</a:t>
          </a:r>
        </a:p>
      </dsp:txBody>
      <dsp:txXfrm>
        <a:off x="497148" y="916719"/>
        <a:ext cx="1641708" cy="730812"/>
      </dsp:txXfrm>
    </dsp:sp>
    <dsp:sp modelId="{63163FFD-9CD9-4FE8-AD5F-AC3DCDFA6FCE}">
      <dsp:nvSpPr>
        <dsp:cNvPr id="0" name=""/>
        <dsp:cNvSpPr/>
      </dsp:nvSpPr>
      <dsp:spPr>
        <a:xfrm>
          <a:off x="497374" y="1763268"/>
          <a:ext cx="1693252" cy="7762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bg1"/>
              </a:solidFill>
            </a:rPr>
            <a:t>237 muestras</a:t>
          </a:r>
        </a:p>
      </dsp:txBody>
      <dsp:txXfrm>
        <a:off x="520111" y="1786005"/>
        <a:ext cx="1647778" cy="730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056313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B359F-B623-4CD5-973E-009D6B556FB1}" type="datetimeFigureOut">
              <a:rPr lang="es-ES" smtClean="0"/>
              <a:t>9/2/18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03613" y="944563"/>
            <a:ext cx="36861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69975" y="3638550"/>
            <a:ext cx="8553450" cy="29765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80263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056313" y="7180263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03893-A2E4-44DB-9D61-54C7983FBC9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668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03893-A2E4-44DB-9D61-54C7983FBC9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368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03893-A2E4-44DB-9D61-54C7983FBC9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50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03893-A2E4-44DB-9D61-54C7983FBC9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820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03893-A2E4-44DB-9D61-54C7983FBC9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1970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03893-A2E4-44DB-9D61-54C7983FBC9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052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400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3200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800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400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2000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9.xml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3" Type="http://schemas.openxmlformats.org/officeDocument/2006/relationships/image" Target="../media/image11.png"/><Relationship Id="rId14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39.svg"/><Relationship Id="rId13" Type="http://schemas.openxmlformats.org/officeDocument/2006/relationships/image" Target="../media/image15.png"/><Relationship Id="rId14" Type="http://schemas.openxmlformats.org/officeDocument/2006/relationships/image" Target="../media/image41.svg"/><Relationship Id="rId15" Type="http://schemas.openxmlformats.org/officeDocument/2006/relationships/image" Target="../media/image16.png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chart" Target="../charts/chart15.xml"/><Relationship Id="rId5" Type="http://schemas.openxmlformats.org/officeDocument/2006/relationships/image" Target="../media/image12.png"/><Relationship Id="rId6" Type="http://schemas.microsoft.com/office/2007/relationships/hdphoto" Target="../media/hdphoto3.wdp"/><Relationship Id="rId7" Type="http://schemas.openxmlformats.org/officeDocument/2006/relationships/image" Target="../media/image13.png"/><Relationship Id="rId10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632661" y="4576274"/>
            <a:ext cx="48330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RENDICI</a:t>
            </a:r>
            <a:r>
              <a:rPr lang="es-ES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ÓN DE CUENTAS</a:t>
            </a: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2017 </a:t>
            </a:r>
            <a:endParaRPr lang="es-EC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uadroTexto 3"/>
          <p:cNvSpPr txBox="1">
            <a:spLocks noChangeArrowheads="1"/>
          </p:cNvSpPr>
          <p:nvPr/>
        </p:nvSpPr>
        <p:spPr bwMode="auto">
          <a:xfrm>
            <a:off x="1580899" y="5241925"/>
            <a:ext cx="69365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s-EC" altLang="es-EC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DISTRITAL Y ARTICULACIÓN </a:t>
            </a:r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TERRITORIAL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ZONA 3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(COTOPAXI, CHIMBORAZO, PASTAZA, TUNGURAHUA) </a:t>
            </a:r>
            <a:endParaRPr lang="es-EC" altLang="es-EC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7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xmlns="" id="{4FD06970-0893-43A5-9C84-D80C47FA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4645504"/>
              </p:ext>
            </p:extLst>
          </p:nvPr>
        </p:nvGraphicFramePr>
        <p:xfrm>
          <a:off x="278444" y="1134208"/>
          <a:ext cx="5530645" cy="5089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Imagen 5" descr="Imagen que contiene persona, interior, hombre, valla&#10;&#10;Descripción generada con confianza muy alta">
            <a:extLst>
              <a:ext uri="{FF2B5EF4-FFF2-40B4-BE49-F238E27FC236}">
                <a16:creationId xmlns:a16="http://schemas.microsoft.com/office/drawing/2014/main" xmlns="" id="{F7C5B54B-CCD0-4558-9BD8-FC6C9D4162F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507" y="2365979"/>
            <a:ext cx="3318491" cy="225572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600701" y="319730"/>
            <a:ext cx="4051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SANIDAD ANIMAL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3383252" y="2077279"/>
            <a:ext cx="2425837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422 REGISTRADAS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84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831E198-C8E6-42BB-9397-BCD9BE7673A6}"/>
              </a:ext>
            </a:extLst>
          </p:cNvPr>
          <p:cNvSpPr txBox="1"/>
          <p:nvPr/>
        </p:nvSpPr>
        <p:spPr>
          <a:xfrm>
            <a:off x="515878" y="943787"/>
            <a:ext cx="5707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/>
            <a:r>
              <a:rPr lang="es-EC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PROYECTO DE ERRADICACIÓN DE LA FIEBRE AFTOSA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2AC9FF1E-CB0B-422A-86BF-FDDE7CF2DF1A}"/>
              </a:ext>
            </a:extLst>
          </p:cNvPr>
          <p:cNvSpPr/>
          <p:nvPr/>
        </p:nvSpPr>
        <p:spPr>
          <a:xfrm>
            <a:off x="683027" y="3818305"/>
            <a:ext cx="5215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42950"/>
            <a:r>
              <a:rPr lang="es-EC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PROYECTO DE PESTE PORCINA CLÁSICA</a:t>
            </a:r>
          </a:p>
        </p:txBody>
      </p:sp>
      <p:grpSp>
        <p:nvGrpSpPr>
          <p:cNvPr id="7" name="Gráfico 25" descr="Indicador">
            <a:extLst>
              <a:ext uri="{FF2B5EF4-FFF2-40B4-BE49-F238E27FC236}">
                <a16:creationId xmlns:a16="http://schemas.microsoft.com/office/drawing/2014/main" xmlns="" id="{86AE21F9-35A2-410D-82DE-EE449398A005}"/>
              </a:ext>
            </a:extLst>
          </p:cNvPr>
          <p:cNvGrpSpPr/>
          <p:nvPr/>
        </p:nvGrpSpPr>
        <p:grpSpPr>
          <a:xfrm>
            <a:off x="6715241" y="1401097"/>
            <a:ext cx="2743140" cy="1451144"/>
            <a:chOff x="6334399" y="1359504"/>
            <a:chExt cx="3139057" cy="1562881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xmlns="" id="{37F2FF26-99D8-4FFB-BBDC-86207E5D198C}"/>
                </a:ext>
              </a:extLst>
            </p:cNvPr>
            <p:cNvSpPr/>
            <p:nvPr/>
          </p:nvSpPr>
          <p:spPr>
            <a:xfrm>
              <a:off x="6334399" y="1359504"/>
              <a:ext cx="2488436" cy="1528333"/>
            </a:xfrm>
            <a:custGeom>
              <a:avLst/>
              <a:gdLst/>
              <a:ahLst/>
              <a:cxnLst/>
              <a:rect l="0" t="0" r="0" b="0"/>
              <a:pathLst>
                <a:path w="2488435" h="1232395">
                  <a:moveTo>
                    <a:pt x="1480101" y="202517"/>
                  </a:moveTo>
                  <a:lnTo>
                    <a:pt x="1480101" y="295528"/>
                  </a:lnTo>
                  <a:cubicBezTo>
                    <a:pt x="1503326" y="295528"/>
                    <a:pt x="1523234" y="293203"/>
                    <a:pt x="1546459" y="293203"/>
                  </a:cubicBezTo>
                  <a:cubicBezTo>
                    <a:pt x="1569685" y="293203"/>
                    <a:pt x="1589592" y="293203"/>
                    <a:pt x="1612818" y="295528"/>
                  </a:cubicBezTo>
                  <a:lnTo>
                    <a:pt x="1612818" y="202517"/>
                  </a:lnTo>
                  <a:cubicBezTo>
                    <a:pt x="1742216" y="207167"/>
                    <a:pt x="1864979" y="225770"/>
                    <a:pt x="1977788" y="255998"/>
                  </a:cubicBezTo>
                  <a:lnTo>
                    <a:pt x="1928019" y="339708"/>
                  </a:lnTo>
                  <a:cubicBezTo>
                    <a:pt x="1971152" y="351334"/>
                    <a:pt x="2010967" y="362961"/>
                    <a:pt x="2050782" y="376912"/>
                  </a:cubicBezTo>
                  <a:lnTo>
                    <a:pt x="2100551" y="290877"/>
                  </a:lnTo>
                  <a:cubicBezTo>
                    <a:pt x="2163591" y="311805"/>
                    <a:pt x="2219996" y="337383"/>
                    <a:pt x="2276401" y="365286"/>
                  </a:cubicBezTo>
                  <a:lnTo>
                    <a:pt x="2419071" y="265299"/>
                  </a:lnTo>
                  <a:cubicBezTo>
                    <a:pt x="2176863" y="137409"/>
                    <a:pt x="1874933" y="60675"/>
                    <a:pt x="1546459" y="60675"/>
                  </a:cubicBezTo>
                  <a:cubicBezTo>
                    <a:pt x="740206" y="60675"/>
                    <a:pt x="86577" y="518754"/>
                    <a:pt x="86577" y="1083796"/>
                  </a:cubicBezTo>
                  <a:lnTo>
                    <a:pt x="86577" y="1176807"/>
                  </a:lnTo>
                  <a:lnTo>
                    <a:pt x="285652" y="1176807"/>
                  </a:lnTo>
                  <a:lnTo>
                    <a:pt x="285652" y="1083796"/>
                  </a:lnTo>
                  <a:cubicBezTo>
                    <a:pt x="285652" y="988459"/>
                    <a:pt x="308877" y="895449"/>
                    <a:pt x="348692" y="809413"/>
                  </a:cubicBezTo>
                  <a:lnTo>
                    <a:pt x="471455" y="844292"/>
                  </a:lnTo>
                  <a:cubicBezTo>
                    <a:pt x="484727" y="814064"/>
                    <a:pt x="501316" y="786161"/>
                    <a:pt x="517906" y="758257"/>
                  </a:cubicBezTo>
                  <a:lnTo>
                    <a:pt x="395143" y="723378"/>
                  </a:lnTo>
                  <a:cubicBezTo>
                    <a:pt x="444912" y="644319"/>
                    <a:pt x="514588" y="569910"/>
                    <a:pt x="594218" y="507128"/>
                  </a:cubicBezTo>
                  <a:lnTo>
                    <a:pt x="687119" y="572235"/>
                  </a:lnTo>
                  <a:cubicBezTo>
                    <a:pt x="716981" y="548983"/>
                    <a:pt x="746842" y="525730"/>
                    <a:pt x="780021" y="504802"/>
                  </a:cubicBezTo>
                  <a:lnTo>
                    <a:pt x="687119" y="439695"/>
                  </a:lnTo>
                  <a:cubicBezTo>
                    <a:pt x="776703" y="381563"/>
                    <a:pt x="879558" y="330407"/>
                    <a:pt x="992368" y="290877"/>
                  </a:cubicBezTo>
                  <a:lnTo>
                    <a:pt x="1042136" y="376912"/>
                  </a:lnTo>
                  <a:cubicBezTo>
                    <a:pt x="1081951" y="362961"/>
                    <a:pt x="1121766" y="351334"/>
                    <a:pt x="1164899" y="339708"/>
                  </a:cubicBezTo>
                  <a:lnTo>
                    <a:pt x="1115130" y="253673"/>
                  </a:lnTo>
                  <a:cubicBezTo>
                    <a:pt x="1227940" y="223444"/>
                    <a:pt x="1350702" y="207167"/>
                    <a:pt x="1480101" y="202517"/>
                  </a:cubicBezTo>
                  <a:close/>
                </a:path>
              </a:pathLst>
            </a:custGeom>
            <a:solidFill>
              <a:srgbClr val="00B050"/>
            </a:solidFill>
            <a:ln w="33139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xmlns="" id="{B31DCA7E-9A3F-4FC4-BEDA-D55E8367B29D}"/>
                </a:ext>
              </a:extLst>
            </p:cNvPr>
            <p:cNvSpPr/>
            <p:nvPr/>
          </p:nvSpPr>
          <p:spPr>
            <a:xfrm>
              <a:off x="8876231" y="1911223"/>
              <a:ext cx="597225" cy="1011162"/>
            </a:xfrm>
            <a:custGeom>
              <a:avLst/>
              <a:gdLst/>
              <a:ahLst/>
              <a:cxnLst/>
              <a:rect l="0" t="0" r="0" b="0"/>
              <a:pathLst>
                <a:path w="597224" h="790593">
                  <a:moveTo>
                    <a:pt x="255790" y="60675"/>
                  </a:moveTo>
                  <a:lnTo>
                    <a:pt x="113120" y="160662"/>
                  </a:lnTo>
                  <a:cubicBezTo>
                    <a:pt x="149617" y="200192"/>
                    <a:pt x="182796" y="242046"/>
                    <a:pt x="209340" y="283901"/>
                  </a:cubicBezTo>
                  <a:lnTo>
                    <a:pt x="86577" y="321106"/>
                  </a:lnTo>
                  <a:cubicBezTo>
                    <a:pt x="103166" y="349009"/>
                    <a:pt x="119756" y="379238"/>
                    <a:pt x="133028" y="407141"/>
                  </a:cubicBezTo>
                  <a:lnTo>
                    <a:pt x="255790" y="372262"/>
                  </a:lnTo>
                  <a:cubicBezTo>
                    <a:pt x="295606" y="458297"/>
                    <a:pt x="318831" y="551308"/>
                    <a:pt x="318831" y="646644"/>
                  </a:cubicBezTo>
                  <a:lnTo>
                    <a:pt x="318831" y="739655"/>
                  </a:lnTo>
                  <a:lnTo>
                    <a:pt x="517906" y="739655"/>
                  </a:lnTo>
                  <a:lnTo>
                    <a:pt x="517906" y="646644"/>
                  </a:lnTo>
                  <a:cubicBezTo>
                    <a:pt x="517906" y="428068"/>
                    <a:pt x="421686" y="228095"/>
                    <a:pt x="255790" y="60675"/>
                  </a:cubicBezTo>
                  <a:close/>
                </a:path>
              </a:pathLst>
            </a:custGeom>
            <a:solidFill>
              <a:srgbClr val="00B050"/>
            </a:solidFill>
            <a:ln w="33139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xmlns="" id="{C5943AED-53C1-4DE5-A1D7-3495CBB56404}"/>
                </a:ext>
              </a:extLst>
            </p:cNvPr>
            <p:cNvSpPr/>
            <p:nvPr/>
          </p:nvSpPr>
          <p:spPr>
            <a:xfrm>
              <a:off x="7654023" y="1824389"/>
              <a:ext cx="1426703" cy="1086702"/>
            </a:xfrm>
            <a:custGeom>
              <a:avLst/>
              <a:gdLst/>
              <a:ahLst/>
              <a:cxnLst/>
              <a:rect l="0" t="0" r="0" b="0"/>
              <a:pathLst>
                <a:path w="1426703" h="999867">
                  <a:moveTo>
                    <a:pt x="133933" y="786161"/>
                  </a:moveTo>
                  <a:cubicBezTo>
                    <a:pt x="127298" y="788486"/>
                    <a:pt x="123980" y="793136"/>
                    <a:pt x="117344" y="797787"/>
                  </a:cubicBezTo>
                  <a:cubicBezTo>
                    <a:pt x="70893" y="837317"/>
                    <a:pt x="77529" y="895449"/>
                    <a:pt x="133933" y="930328"/>
                  </a:cubicBezTo>
                  <a:cubicBezTo>
                    <a:pt x="190338" y="962882"/>
                    <a:pt x="273286" y="958231"/>
                    <a:pt x="323055" y="918701"/>
                  </a:cubicBezTo>
                  <a:lnTo>
                    <a:pt x="1354926" y="60675"/>
                  </a:lnTo>
                  <a:lnTo>
                    <a:pt x="133933" y="786161"/>
                  </a:lnTo>
                  <a:close/>
                </a:path>
              </a:pathLst>
            </a:custGeom>
            <a:solidFill>
              <a:srgbClr val="FFFF00"/>
            </a:solidFill>
            <a:ln w="33139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A6BC2510-064E-4870-A7AF-2AE03E8B9E8A}"/>
              </a:ext>
            </a:extLst>
          </p:cNvPr>
          <p:cNvSpPr/>
          <p:nvPr/>
        </p:nvSpPr>
        <p:spPr>
          <a:xfrm>
            <a:off x="8252142" y="2875364"/>
            <a:ext cx="1386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/>
              <a:t>594141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B5AD69E6-9FC3-4F27-851A-5B17457EFD93}"/>
              </a:ext>
            </a:extLst>
          </p:cNvPr>
          <p:cNvSpPr txBox="1"/>
          <p:nvPr/>
        </p:nvSpPr>
        <p:spPr>
          <a:xfrm>
            <a:off x="6224979" y="2853208"/>
            <a:ext cx="1871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605000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CF1F78F0-4908-4B85-8C75-E0FCEF496FF2}"/>
              </a:ext>
            </a:extLst>
          </p:cNvPr>
          <p:cNvSpPr txBox="1"/>
          <p:nvPr/>
        </p:nvSpPr>
        <p:spPr>
          <a:xfrm>
            <a:off x="7160481" y="2027371"/>
            <a:ext cx="1919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dirty="0"/>
              <a:t>97,71%</a:t>
            </a:r>
            <a:endParaRPr lang="es-ES" sz="3200" b="1" dirty="0"/>
          </a:p>
        </p:txBody>
      </p:sp>
      <p:grpSp>
        <p:nvGrpSpPr>
          <p:cNvPr id="14" name="Gráfico 25" descr="Indicador">
            <a:extLst>
              <a:ext uri="{FF2B5EF4-FFF2-40B4-BE49-F238E27FC236}">
                <a16:creationId xmlns:a16="http://schemas.microsoft.com/office/drawing/2014/main" xmlns="" id="{DDFB7B48-3F54-410E-863F-96B88C662F62}"/>
              </a:ext>
            </a:extLst>
          </p:cNvPr>
          <p:cNvGrpSpPr/>
          <p:nvPr/>
        </p:nvGrpSpPr>
        <p:grpSpPr>
          <a:xfrm>
            <a:off x="6716922" y="4168987"/>
            <a:ext cx="2829945" cy="1656327"/>
            <a:chOff x="6334399" y="1359504"/>
            <a:chExt cx="3181614" cy="1573982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xmlns="" id="{CF00E604-6BAF-4B94-B1C7-3F298E67F04C}"/>
                </a:ext>
              </a:extLst>
            </p:cNvPr>
            <p:cNvSpPr/>
            <p:nvPr/>
          </p:nvSpPr>
          <p:spPr>
            <a:xfrm>
              <a:off x="6334399" y="1359504"/>
              <a:ext cx="2488436" cy="1528333"/>
            </a:xfrm>
            <a:custGeom>
              <a:avLst/>
              <a:gdLst/>
              <a:ahLst/>
              <a:cxnLst/>
              <a:rect l="0" t="0" r="0" b="0"/>
              <a:pathLst>
                <a:path w="2488435" h="1232395">
                  <a:moveTo>
                    <a:pt x="1480101" y="202517"/>
                  </a:moveTo>
                  <a:lnTo>
                    <a:pt x="1480101" y="295528"/>
                  </a:lnTo>
                  <a:cubicBezTo>
                    <a:pt x="1503326" y="295528"/>
                    <a:pt x="1523234" y="293203"/>
                    <a:pt x="1546459" y="293203"/>
                  </a:cubicBezTo>
                  <a:cubicBezTo>
                    <a:pt x="1569685" y="293203"/>
                    <a:pt x="1589592" y="293203"/>
                    <a:pt x="1612818" y="295528"/>
                  </a:cubicBezTo>
                  <a:lnTo>
                    <a:pt x="1612818" y="202517"/>
                  </a:lnTo>
                  <a:cubicBezTo>
                    <a:pt x="1742216" y="207167"/>
                    <a:pt x="1864979" y="225770"/>
                    <a:pt x="1977788" y="255998"/>
                  </a:cubicBezTo>
                  <a:lnTo>
                    <a:pt x="1928019" y="339708"/>
                  </a:lnTo>
                  <a:cubicBezTo>
                    <a:pt x="1971152" y="351334"/>
                    <a:pt x="2010967" y="362961"/>
                    <a:pt x="2050782" y="376912"/>
                  </a:cubicBezTo>
                  <a:lnTo>
                    <a:pt x="2100551" y="290877"/>
                  </a:lnTo>
                  <a:cubicBezTo>
                    <a:pt x="2163591" y="311805"/>
                    <a:pt x="2219996" y="337383"/>
                    <a:pt x="2276401" y="365286"/>
                  </a:cubicBezTo>
                  <a:lnTo>
                    <a:pt x="2419071" y="265299"/>
                  </a:lnTo>
                  <a:cubicBezTo>
                    <a:pt x="2176863" y="137409"/>
                    <a:pt x="1874933" y="60675"/>
                    <a:pt x="1546459" y="60675"/>
                  </a:cubicBezTo>
                  <a:cubicBezTo>
                    <a:pt x="740206" y="60675"/>
                    <a:pt x="86577" y="518754"/>
                    <a:pt x="86577" y="1083796"/>
                  </a:cubicBezTo>
                  <a:lnTo>
                    <a:pt x="86577" y="1176807"/>
                  </a:lnTo>
                  <a:lnTo>
                    <a:pt x="285652" y="1176807"/>
                  </a:lnTo>
                  <a:lnTo>
                    <a:pt x="285652" y="1083796"/>
                  </a:lnTo>
                  <a:cubicBezTo>
                    <a:pt x="285652" y="988459"/>
                    <a:pt x="308877" y="895449"/>
                    <a:pt x="348692" y="809413"/>
                  </a:cubicBezTo>
                  <a:lnTo>
                    <a:pt x="471455" y="844292"/>
                  </a:lnTo>
                  <a:cubicBezTo>
                    <a:pt x="484727" y="814064"/>
                    <a:pt x="501316" y="786161"/>
                    <a:pt x="517906" y="758257"/>
                  </a:cubicBezTo>
                  <a:lnTo>
                    <a:pt x="395143" y="723378"/>
                  </a:lnTo>
                  <a:cubicBezTo>
                    <a:pt x="444912" y="644319"/>
                    <a:pt x="514588" y="569910"/>
                    <a:pt x="594218" y="507128"/>
                  </a:cubicBezTo>
                  <a:lnTo>
                    <a:pt x="687119" y="572235"/>
                  </a:lnTo>
                  <a:cubicBezTo>
                    <a:pt x="716981" y="548983"/>
                    <a:pt x="746842" y="525730"/>
                    <a:pt x="780021" y="504802"/>
                  </a:cubicBezTo>
                  <a:lnTo>
                    <a:pt x="687119" y="439695"/>
                  </a:lnTo>
                  <a:cubicBezTo>
                    <a:pt x="776703" y="381563"/>
                    <a:pt x="879558" y="330407"/>
                    <a:pt x="992368" y="290877"/>
                  </a:cubicBezTo>
                  <a:lnTo>
                    <a:pt x="1042136" y="376912"/>
                  </a:lnTo>
                  <a:cubicBezTo>
                    <a:pt x="1081951" y="362961"/>
                    <a:pt x="1121766" y="351334"/>
                    <a:pt x="1164899" y="339708"/>
                  </a:cubicBezTo>
                  <a:lnTo>
                    <a:pt x="1115130" y="253673"/>
                  </a:lnTo>
                  <a:cubicBezTo>
                    <a:pt x="1227940" y="223444"/>
                    <a:pt x="1350702" y="207167"/>
                    <a:pt x="1480101" y="202517"/>
                  </a:cubicBezTo>
                  <a:close/>
                </a:path>
              </a:pathLst>
            </a:custGeom>
            <a:solidFill>
              <a:srgbClr val="00B050"/>
            </a:solidFill>
            <a:ln w="33139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xmlns="" id="{1F647165-8ED1-45E0-86C5-7EB7AE3BD9FA}"/>
                </a:ext>
              </a:extLst>
            </p:cNvPr>
            <p:cNvSpPr/>
            <p:nvPr/>
          </p:nvSpPr>
          <p:spPr>
            <a:xfrm rot="21171214">
              <a:off x="8688662" y="1686936"/>
              <a:ext cx="597225" cy="1011162"/>
            </a:xfrm>
            <a:custGeom>
              <a:avLst/>
              <a:gdLst/>
              <a:ahLst/>
              <a:cxnLst/>
              <a:rect l="0" t="0" r="0" b="0"/>
              <a:pathLst>
                <a:path w="597224" h="790593">
                  <a:moveTo>
                    <a:pt x="255790" y="60675"/>
                  </a:moveTo>
                  <a:lnTo>
                    <a:pt x="113120" y="160662"/>
                  </a:lnTo>
                  <a:cubicBezTo>
                    <a:pt x="149617" y="200192"/>
                    <a:pt x="182796" y="242046"/>
                    <a:pt x="209340" y="283901"/>
                  </a:cubicBezTo>
                  <a:lnTo>
                    <a:pt x="86577" y="321106"/>
                  </a:lnTo>
                  <a:cubicBezTo>
                    <a:pt x="103166" y="349009"/>
                    <a:pt x="119756" y="379238"/>
                    <a:pt x="133028" y="407141"/>
                  </a:cubicBezTo>
                  <a:lnTo>
                    <a:pt x="255790" y="372262"/>
                  </a:lnTo>
                  <a:cubicBezTo>
                    <a:pt x="295606" y="458297"/>
                    <a:pt x="318831" y="551308"/>
                    <a:pt x="318831" y="646644"/>
                  </a:cubicBezTo>
                  <a:lnTo>
                    <a:pt x="318831" y="739655"/>
                  </a:lnTo>
                  <a:lnTo>
                    <a:pt x="517906" y="739655"/>
                  </a:lnTo>
                  <a:lnTo>
                    <a:pt x="517906" y="646644"/>
                  </a:lnTo>
                  <a:cubicBezTo>
                    <a:pt x="517906" y="428068"/>
                    <a:pt x="421686" y="228095"/>
                    <a:pt x="255790" y="60675"/>
                  </a:cubicBezTo>
                  <a:close/>
                </a:path>
              </a:pathLst>
            </a:custGeom>
            <a:solidFill>
              <a:srgbClr val="00B050"/>
            </a:solidFill>
            <a:ln w="33139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xmlns="" id="{3D7FF83D-F059-46D1-8970-E8B68CAC7F23}"/>
                </a:ext>
              </a:extLst>
            </p:cNvPr>
            <p:cNvSpPr/>
            <p:nvPr/>
          </p:nvSpPr>
          <p:spPr>
            <a:xfrm rot="2027663">
              <a:off x="7535809" y="2367011"/>
              <a:ext cx="1980204" cy="566475"/>
            </a:xfrm>
            <a:custGeom>
              <a:avLst/>
              <a:gdLst/>
              <a:ahLst/>
              <a:cxnLst/>
              <a:rect l="0" t="0" r="0" b="0"/>
              <a:pathLst>
                <a:path w="1426703" h="999867">
                  <a:moveTo>
                    <a:pt x="133933" y="786161"/>
                  </a:moveTo>
                  <a:cubicBezTo>
                    <a:pt x="127298" y="788486"/>
                    <a:pt x="123980" y="793136"/>
                    <a:pt x="117344" y="797787"/>
                  </a:cubicBezTo>
                  <a:cubicBezTo>
                    <a:pt x="70893" y="837317"/>
                    <a:pt x="77529" y="895449"/>
                    <a:pt x="133933" y="930328"/>
                  </a:cubicBezTo>
                  <a:cubicBezTo>
                    <a:pt x="190338" y="962882"/>
                    <a:pt x="273286" y="958231"/>
                    <a:pt x="323055" y="918701"/>
                  </a:cubicBezTo>
                  <a:lnTo>
                    <a:pt x="1354926" y="60675"/>
                  </a:lnTo>
                  <a:lnTo>
                    <a:pt x="133933" y="786161"/>
                  </a:lnTo>
                  <a:close/>
                </a:path>
              </a:pathLst>
            </a:custGeom>
            <a:solidFill>
              <a:srgbClr val="FFFF00"/>
            </a:solidFill>
            <a:ln w="33139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6029A50E-797C-47C5-B4AF-F6394B90500F}"/>
              </a:ext>
            </a:extLst>
          </p:cNvPr>
          <p:cNvSpPr txBox="1"/>
          <p:nvPr/>
        </p:nvSpPr>
        <p:spPr>
          <a:xfrm>
            <a:off x="6395299" y="5746161"/>
            <a:ext cx="1561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162594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FBD549C1-39AC-4CCB-95A4-1F0BDE06C49B}"/>
              </a:ext>
            </a:extLst>
          </p:cNvPr>
          <p:cNvSpPr/>
          <p:nvPr/>
        </p:nvSpPr>
        <p:spPr>
          <a:xfrm>
            <a:off x="8317319" y="5742685"/>
            <a:ext cx="1386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/>
              <a:t>258924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C012DAB8-3106-42E2-BFB2-89C0B8DEFBA1}"/>
              </a:ext>
            </a:extLst>
          </p:cNvPr>
          <p:cNvSpPr txBox="1"/>
          <p:nvPr/>
        </p:nvSpPr>
        <p:spPr>
          <a:xfrm>
            <a:off x="7171793" y="4849381"/>
            <a:ext cx="1919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dirty="0"/>
              <a:t>165,64%</a:t>
            </a:r>
            <a:endParaRPr lang="es-ES" sz="3200" b="1" dirty="0"/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xmlns="" id="{C533CAA0-7138-4DF9-BE97-44078162C2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693283"/>
              </p:ext>
            </p:extLst>
          </p:nvPr>
        </p:nvGraphicFramePr>
        <p:xfrm>
          <a:off x="448407" y="1252603"/>
          <a:ext cx="5621011" cy="2476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xmlns="" id="{4EC7FA08-B8AB-4E22-908D-DD9D49E8DA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85131"/>
              </p:ext>
            </p:extLst>
          </p:nvPr>
        </p:nvGraphicFramePr>
        <p:xfrm>
          <a:off x="300351" y="4116889"/>
          <a:ext cx="5924627" cy="244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ángulo 20"/>
          <p:cNvSpPr/>
          <p:nvPr/>
        </p:nvSpPr>
        <p:spPr>
          <a:xfrm>
            <a:off x="5600701" y="319730"/>
            <a:ext cx="4051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SANIDAD ANIMAL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7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8BB94FF3-9D50-4081-B390-B540DB15E5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0996291"/>
              </p:ext>
            </p:extLst>
          </p:nvPr>
        </p:nvGraphicFramePr>
        <p:xfrm>
          <a:off x="185852" y="953594"/>
          <a:ext cx="4807439" cy="518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A60DF291-9BC3-4C4F-8903-36387EE39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066786"/>
              </p:ext>
            </p:extLst>
          </p:nvPr>
        </p:nvGraphicFramePr>
        <p:xfrm>
          <a:off x="5164252" y="953594"/>
          <a:ext cx="4586201" cy="518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888710D-59E0-4FD4-A374-DFC6E1C9BAF1}"/>
              </a:ext>
            </a:extLst>
          </p:cNvPr>
          <p:cNvSpPr txBox="1"/>
          <p:nvPr/>
        </p:nvSpPr>
        <p:spPr>
          <a:xfrm>
            <a:off x="258360" y="5772962"/>
            <a:ext cx="4130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solidFill>
                  <a:schemeClr val="tx1">
                    <a:lumMod val="65000"/>
                    <a:lumOff val="35000"/>
                  </a:schemeClr>
                </a:solidFill>
              </a:rPr>
              <a:t>*OTROS (HOLANDA, CHILE, TAILANDIA, HONG KONG, SOUTH AFRICA, TAIWAN, URUGUAY, PROTUGAL ALEMANIA, RUSIA)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3031066" y="1835677"/>
            <a:ext cx="4368800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>
                <a:solidFill>
                  <a:schemeClr val="tx1">
                    <a:lumMod val="65000"/>
                    <a:lumOff val="35000"/>
                  </a:schemeClr>
                </a:solidFill>
              </a:rPr>
              <a:t>5308 TONELADAS EXPORTADAS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762458EF-3ED0-498C-AFA4-D4329B70014B}"/>
              </a:ext>
            </a:extLst>
          </p:cNvPr>
          <p:cNvSpPr txBox="1"/>
          <p:nvPr/>
        </p:nvSpPr>
        <p:spPr>
          <a:xfrm>
            <a:off x="5673213" y="6086861"/>
            <a:ext cx="4077240" cy="276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1200"/>
              <a:t>* 64 IMPORTACIONES DE POLLITO BEBE EN EL 2017</a:t>
            </a:r>
            <a:endParaRPr lang="es-ES" sz="1200"/>
          </a:p>
        </p:txBody>
      </p:sp>
      <p:sp>
        <p:nvSpPr>
          <p:cNvPr id="10" name="Rectángulo 9"/>
          <p:cNvSpPr/>
          <p:nvPr/>
        </p:nvSpPr>
        <p:spPr>
          <a:xfrm>
            <a:off x="2628900" y="319730"/>
            <a:ext cx="7023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ACCESO A MERCADOS INTERNACIONALES</a:t>
            </a:r>
            <a:endParaRPr lang="es-ES_tradn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48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B22A11C6-C34F-49DD-84BA-2B91A76AFC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01872"/>
              </p:ext>
            </p:extLst>
          </p:nvPr>
        </p:nvGraphicFramePr>
        <p:xfrm>
          <a:off x="347061" y="961611"/>
          <a:ext cx="4765713" cy="2513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891EB3E1-E41F-496A-9AF4-A45B99F93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291934"/>
              </p:ext>
            </p:extLst>
          </p:nvPr>
        </p:nvGraphicFramePr>
        <p:xfrm>
          <a:off x="223366" y="3475227"/>
          <a:ext cx="4889408" cy="3053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ángulo 9"/>
          <p:cNvSpPr/>
          <p:nvPr/>
        </p:nvSpPr>
        <p:spPr>
          <a:xfrm>
            <a:off x="3692769" y="319730"/>
            <a:ext cx="5959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INOCUIDAD DE ALIMENTOS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6308759" y="1802920"/>
            <a:ext cx="2425837" cy="830997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25</a:t>
            </a:r>
          </a:p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HABILITADOS</a:t>
            </a:r>
            <a:endParaRPr lang="es-E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6308759" y="4586423"/>
            <a:ext cx="2425837" cy="830997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</a:p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HABILITADOS</a:t>
            </a:r>
            <a:endParaRPr lang="es-E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7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5831C7EF-BC2A-42D5-B067-6850B601AC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3991720"/>
              </p:ext>
            </p:extLst>
          </p:nvPr>
        </p:nvGraphicFramePr>
        <p:xfrm>
          <a:off x="167053" y="1032386"/>
          <a:ext cx="6253412" cy="543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Imagen 2" descr="C:\Users\DELL-PC\AppData\Local\Temp\WhatsApp Image 2017-12-22 at 11.37.05 AM.jpeg">
            <a:extLst>
              <a:ext uri="{FF2B5EF4-FFF2-40B4-BE49-F238E27FC236}">
                <a16:creationId xmlns:a16="http://schemas.microsoft.com/office/drawing/2014/main" xmlns="" id="{27073675-4B08-43CC-9E88-491264B54799}"/>
              </a:ext>
            </a:extLst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"/>
          <a:stretch/>
        </p:blipFill>
        <p:spPr bwMode="auto">
          <a:xfrm>
            <a:off x="6593325" y="2349910"/>
            <a:ext cx="2898517" cy="21495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3747046" y="1980578"/>
            <a:ext cx="2425837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24 CERTIFICADOS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0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4A57802-5207-422C-A1C8-7AE4F5694AF7}"/>
              </a:ext>
            </a:extLst>
          </p:cNvPr>
          <p:cNvSpPr txBox="1"/>
          <p:nvPr/>
        </p:nvSpPr>
        <p:spPr>
          <a:xfrm>
            <a:off x="1909305" y="5360049"/>
            <a:ext cx="245244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dirty="0">
                <a:latin typeface="Helvetica" panose="020B0604020202020204" pitchFamily="34" charset="0"/>
                <a:cs typeface="Helvetica" panose="020B0604020202020204" pitchFamily="34" charset="0"/>
              </a:rPr>
              <a:t>86.730 LITROS DECOMISADOS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817692-8C35-4AD8-8B67-950AA5C345A1}"/>
              </a:ext>
            </a:extLst>
          </p:cNvPr>
          <p:cNvSpPr txBox="1"/>
          <p:nvPr/>
        </p:nvSpPr>
        <p:spPr>
          <a:xfrm>
            <a:off x="5144774" y="4959939"/>
            <a:ext cx="2545900" cy="144655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CAUSAS</a:t>
            </a:r>
          </a:p>
          <a:p>
            <a:pPr algn="ctr"/>
            <a:endParaRPr lang="es-EC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EC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Presencia de antibi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óticos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acidez de leche, conservantes de densidad baja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xmlns="" id="{35B0C415-9890-401A-96D9-51B3B9C905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0713497"/>
              </p:ext>
            </p:extLst>
          </p:nvPr>
        </p:nvGraphicFramePr>
        <p:xfrm>
          <a:off x="5634677" y="973086"/>
          <a:ext cx="3991930" cy="3190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Flecha: a la derecha 7">
            <a:extLst>
              <a:ext uri="{FF2B5EF4-FFF2-40B4-BE49-F238E27FC236}">
                <a16:creationId xmlns:a16="http://schemas.microsoft.com/office/drawing/2014/main" xmlns="" id="{BFFC25C3-9A5D-46A8-8988-1E13C41B7712}"/>
              </a:ext>
            </a:extLst>
          </p:cNvPr>
          <p:cNvSpPr/>
          <p:nvPr/>
        </p:nvSpPr>
        <p:spPr>
          <a:xfrm>
            <a:off x="4591666" y="5557090"/>
            <a:ext cx="405624" cy="252249"/>
          </a:xfrm>
          <a:prstGeom prst="rightArrow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highlight>
                <a:srgbClr val="FF0000"/>
              </a:highligh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6417724" y="4212175"/>
            <a:ext cx="2425837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106 </a:t>
            </a:r>
            <a:r>
              <a:rPr lang="es-EC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OPERATIVOS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áfico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5" y="973086"/>
            <a:ext cx="5230813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64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BC8CE4E0-BA44-4B0E-9421-C41F296F5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3746630"/>
              </p:ext>
            </p:extLst>
          </p:nvPr>
        </p:nvGraphicFramePr>
        <p:xfrm>
          <a:off x="4177347" y="2005435"/>
          <a:ext cx="5646420" cy="3506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15B41F15-B816-4263-91DD-7DD7776DD0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108554"/>
              </p:ext>
            </p:extLst>
          </p:nvPr>
        </p:nvGraphicFramePr>
        <p:xfrm>
          <a:off x="133307" y="2122397"/>
          <a:ext cx="3917583" cy="3272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ángulo 10"/>
          <p:cNvSpPr/>
          <p:nvPr/>
        </p:nvSpPr>
        <p:spPr>
          <a:xfrm>
            <a:off x="3692769" y="319730"/>
            <a:ext cx="5959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SANIDAD VEGETAL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7226162" y="2610557"/>
            <a:ext cx="2425837" cy="646331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12.987 VIGILADAS</a:t>
            </a:r>
          </a:p>
          <a:p>
            <a:pPr algn="ctr"/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484 AFECTADAS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258382" y="4886485"/>
            <a:ext cx="3667432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smtClean="0">
                <a:solidFill>
                  <a:schemeClr val="tx1"/>
                </a:solidFill>
              </a:rPr>
              <a:t>5.961 PREDIOS VIGILADOS</a:t>
            </a:r>
            <a:endParaRPr lang="es-EC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405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4E9C7383-F914-49BF-B7F8-BB13FFC56C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837523"/>
              </p:ext>
            </p:extLst>
          </p:nvPr>
        </p:nvGraphicFramePr>
        <p:xfrm>
          <a:off x="462663" y="1506481"/>
          <a:ext cx="4919368" cy="4309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9A97C19-9CFE-44C5-8671-66CA750BC24A}"/>
              </a:ext>
            </a:extLst>
          </p:cNvPr>
          <p:cNvSpPr txBox="1"/>
          <p:nvPr/>
        </p:nvSpPr>
        <p:spPr>
          <a:xfrm>
            <a:off x="928980" y="1137149"/>
            <a:ext cx="8605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REGISTRO DE CENTROS </a:t>
            </a:r>
            <a:r>
              <a:rPr lang="es-EC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MATERIAL VEGETAL DE </a:t>
            </a:r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PROPAGACIÓN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5692877" y="3125445"/>
            <a:ext cx="3940181" cy="830997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TOTAL DE REGISTROS</a:t>
            </a:r>
          </a:p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396</a:t>
            </a:r>
            <a:endParaRPr lang="es-E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41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F26350F-0501-41EF-AC9D-92B156B988B7}"/>
              </a:ext>
            </a:extLst>
          </p:cNvPr>
          <p:cNvSpPr txBox="1"/>
          <p:nvPr/>
        </p:nvSpPr>
        <p:spPr>
          <a:xfrm>
            <a:off x="2817620" y="310544"/>
            <a:ext cx="7088380" cy="35394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PROYECTO NACIONAL DE MANEJO DE </a:t>
            </a:r>
            <a:r>
              <a:rPr lang="es-EC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MOSCA </a:t>
            </a:r>
            <a:r>
              <a:rPr lang="es-EC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FRUTA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A6A09D7-84AB-4B95-BB67-6118D227E3A1}"/>
              </a:ext>
            </a:extLst>
          </p:cNvPr>
          <p:cNvSpPr txBox="1"/>
          <p:nvPr/>
        </p:nvSpPr>
        <p:spPr>
          <a:xfrm>
            <a:off x="3973287" y="2884323"/>
            <a:ext cx="406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44A93E8-8A6E-4176-82AD-63C9512579CF}"/>
              </a:ext>
            </a:extLst>
          </p:cNvPr>
          <p:cNvSpPr txBox="1"/>
          <p:nvPr/>
        </p:nvSpPr>
        <p:spPr>
          <a:xfrm>
            <a:off x="6046841" y="4307853"/>
            <a:ext cx="2910289" cy="70788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224.058 HECTÁREAS BAJA PREVALENCIA</a:t>
            </a:r>
            <a:endParaRPr lang="es-ES" sz="2000" b="1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Gráfico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047" y="884615"/>
            <a:ext cx="8308259" cy="5538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86" y="1734808"/>
            <a:ext cx="2454798" cy="246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9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0D5A524F-73B8-479B-9F41-8ACB582E4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6162790"/>
              </p:ext>
            </p:extLst>
          </p:nvPr>
        </p:nvGraphicFramePr>
        <p:xfrm>
          <a:off x="737419" y="1030240"/>
          <a:ext cx="6002834" cy="531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6990736" y="3271909"/>
            <a:ext cx="2703871" cy="830997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1.053</a:t>
            </a:r>
          </a:p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REGISTRADOS</a:t>
            </a:r>
          </a:p>
        </p:txBody>
      </p:sp>
    </p:spTree>
    <p:extLst>
      <p:ext uri="{BB962C8B-B14F-4D97-AF65-F5344CB8AC3E}">
        <p14:creationId xmlns:p14="http://schemas.microsoft.com/office/powerpoint/2010/main" val="372409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áfico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09" y="842345"/>
            <a:ext cx="64738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7659329" y="2607535"/>
            <a:ext cx="2035278" cy="646331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45 EMPRESAS</a:t>
            </a:r>
          </a:p>
          <a:p>
            <a:pPr algn="ctr"/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REGISTRADAS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3136489" y="5104928"/>
            <a:ext cx="3814916" cy="1384995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33 </a:t>
            </a:r>
            <a:r>
              <a:rPr lang="es-EC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EMPRESAS CON </a:t>
            </a:r>
            <a:r>
              <a:rPr lang="es-EC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CERTIFICACIÓN BPM</a:t>
            </a:r>
            <a:endParaRPr lang="es-E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63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4C18BABD-509F-47CE-BD54-DCDA4D72C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192137"/>
              </p:ext>
            </p:extLst>
          </p:nvPr>
        </p:nvGraphicFramePr>
        <p:xfrm>
          <a:off x="393291" y="1664791"/>
          <a:ext cx="4916129" cy="467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820F963-70E3-4C27-AE37-2480FBE051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97" y="3372464"/>
            <a:ext cx="3118551" cy="236399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692769" y="319730"/>
            <a:ext cx="5959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REGISTROS AGROPECUARIOS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952460" y="1053816"/>
            <a:ext cx="59592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INVENTARIOS DE PLAGUICIDAS OBSOLETOS</a:t>
            </a:r>
            <a:endParaRPr lang="es-ES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6077397" y="1664791"/>
            <a:ext cx="3118552" cy="1384995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6,51 </a:t>
            </a:r>
            <a:r>
              <a:rPr lang="es-EC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TONELADAS</a:t>
            </a:r>
          </a:p>
          <a:p>
            <a:pPr algn="ctr"/>
            <a:r>
              <a:rPr lang="es-EC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INVENTARIADAS</a:t>
            </a:r>
            <a:endParaRPr lang="es-ES" sz="28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74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92F31E0D-514F-49CF-96E5-B7BCA4337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719679"/>
              </p:ext>
            </p:extLst>
          </p:nvPr>
        </p:nvGraphicFramePr>
        <p:xfrm>
          <a:off x="596799" y="1498980"/>
          <a:ext cx="5627019" cy="2525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8C99204-BA25-4AC8-A29F-6FB9C1FD8A54}"/>
              </a:ext>
            </a:extLst>
          </p:cNvPr>
          <p:cNvSpPr/>
          <p:nvPr/>
        </p:nvSpPr>
        <p:spPr>
          <a:xfrm>
            <a:off x="412955" y="1150374"/>
            <a:ext cx="8957187" cy="51497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/>
            <a:endParaRPr lang="es-EC" sz="1463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" name="Diagrama 17">
            <a:extLst>
              <a:ext uri="{FF2B5EF4-FFF2-40B4-BE49-F238E27FC236}">
                <a16:creationId xmlns:a16="http://schemas.microsoft.com/office/drawing/2014/main" xmlns="" id="{77DDBC49-EC85-4046-AC45-226A38AF1E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297598"/>
              </p:ext>
            </p:extLst>
          </p:nvPr>
        </p:nvGraphicFramePr>
        <p:xfrm>
          <a:off x="5975612" y="1395703"/>
          <a:ext cx="2653441" cy="2564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8" name="Imagen 7" descr="C:\Users\Laboratorio\Pictures\GESTION LABORATORIOS\LDR-T\LDRT DIAGNÓSTICO ANIMAL.jpg">
            <a:extLst>
              <a:ext uri="{FF2B5EF4-FFF2-40B4-BE49-F238E27FC236}">
                <a16:creationId xmlns:a16="http://schemas.microsoft.com/office/drawing/2014/main" xmlns="" id="{D7327CBC-19B5-4D9A-AFE3-06FD48235BA7}"/>
              </a:ext>
            </a:extLst>
          </p:cNvPr>
          <p:cNvPicPr/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064" y="4210163"/>
            <a:ext cx="3510019" cy="19418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/>
          <p:cNvSpPr/>
          <p:nvPr/>
        </p:nvSpPr>
        <p:spPr>
          <a:xfrm>
            <a:off x="3692769" y="319730"/>
            <a:ext cx="5959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LABORATORIOS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1505630" y="4645706"/>
            <a:ext cx="2703871" cy="1384995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Porcentaje Cumplimiento  </a:t>
            </a:r>
          </a:p>
          <a:p>
            <a:pPr algn="ctr"/>
            <a:r>
              <a:rPr lang="es-EC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112%</a:t>
            </a:r>
            <a:endParaRPr lang="es-ES" sz="3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46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166123EE-E3C7-4D8E-93F5-AB0993E671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7109398"/>
              </p:ext>
            </p:extLst>
          </p:nvPr>
        </p:nvGraphicFramePr>
        <p:xfrm>
          <a:off x="441889" y="995762"/>
          <a:ext cx="4903882" cy="304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Imagen 2" descr="Imagen que contiene persona, interior, cielo, personas&#10;&#10;Descripción generada con confianza alta">
            <a:extLst>
              <a:ext uri="{FF2B5EF4-FFF2-40B4-BE49-F238E27FC236}">
                <a16:creationId xmlns:a16="http://schemas.microsoft.com/office/drawing/2014/main" xmlns="" id="{A49ADD84-8E5B-4B3E-8544-86399733CB9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11" y="1938215"/>
            <a:ext cx="2849331" cy="2106348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3692769" y="319730"/>
            <a:ext cx="5959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COMUNICACI</a:t>
            </a:r>
            <a:r>
              <a:rPr lang="es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ÓN SOCIAL</a:t>
            </a:r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B7E11DF8-3664-4BF2-A951-D789F226F835}"/>
              </a:ext>
            </a:extLst>
          </p:cNvPr>
          <p:cNvSpPr txBox="1"/>
          <p:nvPr/>
        </p:nvSpPr>
        <p:spPr>
          <a:xfrm>
            <a:off x="6259871" y="995762"/>
            <a:ext cx="2930012" cy="830997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16.230</a:t>
            </a:r>
          </a:p>
          <a:p>
            <a:pPr algn="ctr"/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CAPACITADOS</a:t>
            </a:r>
            <a:endParaRPr lang="es-ES" sz="2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4" name="Agrupar 23"/>
          <p:cNvGrpSpPr/>
          <p:nvPr/>
        </p:nvGrpSpPr>
        <p:grpSpPr>
          <a:xfrm>
            <a:off x="2290916" y="4275568"/>
            <a:ext cx="4980509" cy="2272716"/>
            <a:chOff x="2290916" y="4275568"/>
            <a:chExt cx="4980509" cy="2272716"/>
          </a:xfrm>
        </p:grpSpPr>
        <p:grpSp>
          <p:nvGrpSpPr>
            <p:cNvPr id="22" name="Agrupar 21"/>
            <p:cNvGrpSpPr/>
            <p:nvPr/>
          </p:nvGrpSpPr>
          <p:grpSpPr>
            <a:xfrm>
              <a:off x="2510291" y="4275568"/>
              <a:ext cx="4761134" cy="2171588"/>
              <a:chOff x="2470962" y="4198920"/>
              <a:chExt cx="4761134" cy="2171588"/>
            </a:xfrm>
          </p:grpSpPr>
          <p:pic>
            <p:nvPicPr>
              <p:cNvPr id="6" name="Gráfico 5" descr="Maestro">
                <a:extLst>
                  <a:ext uri="{FF2B5EF4-FFF2-40B4-BE49-F238E27FC236}">
                    <a16:creationId xmlns:a16="http://schemas.microsoft.com/office/drawing/2014/main" xmlns="" id="{998A6D07-E43A-40E6-85B1-CFCE57DD10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2755656" y="4453158"/>
                <a:ext cx="818326" cy="914400"/>
              </a:xfrm>
              <a:prstGeom prst="rect">
                <a:avLst/>
              </a:prstGeom>
            </p:spPr>
          </p:pic>
          <p:pic>
            <p:nvPicPr>
              <p:cNvPr id="7" name="Gráfico 6" descr="Grupo">
                <a:extLst>
                  <a:ext uri="{FF2B5EF4-FFF2-40B4-BE49-F238E27FC236}">
                    <a16:creationId xmlns:a16="http://schemas.microsoft.com/office/drawing/2014/main" xmlns="" id="{9361AB64-15D5-4880-AF13-4EBC0E813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p:blipFill>
            <p:spPr>
              <a:xfrm>
                <a:off x="2755656" y="5005828"/>
                <a:ext cx="818326" cy="914400"/>
              </a:xfrm>
              <a:prstGeom prst="rect">
                <a:avLst/>
              </a:prstGeom>
            </p:spPr>
          </p:pic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xmlns="" id="{D71B8705-6E99-439C-BCA7-2B755EA59BDC}"/>
                  </a:ext>
                </a:extLst>
              </p:cNvPr>
              <p:cNvSpPr txBox="1"/>
              <p:nvPr/>
            </p:nvSpPr>
            <p:spPr>
              <a:xfrm>
                <a:off x="2605688" y="4198920"/>
                <a:ext cx="46264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C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SOCIALIZACIÓN DE SERVICIOS</a:t>
                </a:r>
                <a:endParaRPr lang="es-E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pic>
            <p:nvPicPr>
              <p:cNvPr id="10" name="Gráfico 9" descr="Hombre">
                <a:extLst>
                  <a:ext uri="{FF2B5EF4-FFF2-40B4-BE49-F238E27FC236}">
                    <a16:creationId xmlns:a16="http://schemas.microsoft.com/office/drawing/2014/main" xmlns="" id="{53C55638-0183-4EF5-A65D-A2A6FCE0F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p:blipFill>
            <p:spPr>
              <a:xfrm>
                <a:off x="4601067" y="4553616"/>
                <a:ext cx="818326" cy="914400"/>
              </a:xfrm>
              <a:prstGeom prst="rect">
                <a:avLst/>
              </a:prstGeom>
            </p:spPr>
          </p:pic>
          <p:pic>
            <p:nvPicPr>
              <p:cNvPr id="11" name="Gráfico 10" descr="Mujer">
                <a:extLst>
                  <a:ext uri="{FF2B5EF4-FFF2-40B4-BE49-F238E27FC236}">
                    <a16:creationId xmlns:a16="http://schemas.microsoft.com/office/drawing/2014/main" xmlns="" id="{EA51F93C-20E8-491D-A147-4C5A41A353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p:blipFill>
            <p:spPr>
              <a:xfrm>
                <a:off x="6044713" y="4553616"/>
                <a:ext cx="818326" cy="914400"/>
              </a:xfrm>
              <a:prstGeom prst="rect">
                <a:avLst/>
              </a:prstGeom>
            </p:spPr>
          </p:pic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xmlns="" id="{B7E11DF8-3664-4BF2-A951-D789F226F835}"/>
                  </a:ext>
                </a:extLst>
              </p:cNvPr>
              <p:cNvSpPr txBox="1"/>
              <p:nvPr/>
            </p:nvSpPr>
            <p:spPr>
              <a:xfrm>
                <a:off x="2470962" y="5785733"/>
                <a:ext cx="1371475" cy="584775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EC" sz="16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4.303</a:t>
                </a:r>
              </a:p>
              <a:p>
                <a:pPr algn="ctr"/>
                <a:r>
                  <a:rPr lang="es-EC" sz="16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USUARIOS</a:t>
                </a:r>
                <a:endParaRPr lang="es-E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xmlns="" id="{B7E11DF8-3664-4BF2-A951-D789F226F835}"/>
                  </a:ext>
                </a:extLst>
              </p:cNvPr>
              <p:cNvSpPr txBox="1"/>
              <p:nvPr/>
            </p:nvSpPr>
            <p:spPr>
              <a:xfrm>
                <a:off x="4278964" y="5785733"/>
                <a:ext cx="1371475" cy="584775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EC" sz="16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2.102</a:t>
                </a:r>
              </a:p>
              <a:p>
                <a:pPr algn="ctr"/>
                <a:r>
                  <a:rPr lang="es-EC" sz="16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HOMBRES</a:t>
                </a:r>
                <a:endParaRPr lang="es-E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xmlns="" id="{B7E11DF8-3664-4BF2-A951-D789F226F835}"/>
                  </a:ext>
                </a:extLst>
              </p:cNvPr>
              <p:cNvSpPr txBox="1"/>
              <p:nvPr/>
            </p:nvSpPr>
            <p:spPr>
              <a:xfrm>
                <a:off x="5768138" y="5785733"/>
                <a:ext cx="1371475" cy="584775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EC" sz="16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2.201</a:t>
                </a:r>
              </a:p>
              <a:p>
                <a:pPr algn="ctr"/>
                <a:r>
                  <a:rPr lang="es-EC" sz="16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MUJERES</a:t>
                </a:r>
                <a:endParaRPr lang="es-E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23" name="Rectángulo 22"/>
            <p:cNvSpPr/>
            <p:nvPr/>
          </p:nvSpPr>
          <p:spPr>
            <a:xfrm>
              <a:off x="2290916" y="4275568"/>
              <a:ext cx="4980509" cy="2272716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35867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8709</TotalTime>
  <Words>278</Words>
  <Application>Microsoft Macintosh PowerPoint</Application>
  <PresentationFormat>A4 (210x297 mm)</PresentationFormat>
  <Paragraphs>105</Paragraphs>
  <Slides>15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StarSymbol</vt:lpstr>
      <vt:lpstr>Arial</vt:lpstr>
      <vt:lpstr>Calibri</vt:lpstr>
      <vt:lpstr>DejaVu Sans</vt:lpstr>
      <vt:lpstr>Helvetica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Usuario de Microsoft Office</cp:lastModifiedBy>
  <cp:revision>323</cp:revision>
  <dcterms:modified xsi:type="dcterms:W3CDTF">2018-02-09T16:23:19Z</dcterms:modified>
</cp:coreProperties>
</file>