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5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6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7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8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80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</p:sldIdLst>
  <p:sldSz cx="9906000" cy="6858000" type="A4"/>
  <p:notesSz cx="10691813" cy="7559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E7C"/>
    <a:srgbClr val="9B2B83"/>
    <a:srgbClr val="88DB49"/>
    <a:srgbClr val="92E094"/>
    <a:srgbClr val="EF7FEA"/>
    <a:srgbClr val="28525A"/>
    <a:srgbClr val="57F7F7"/>
    <a:srgbClr val="F2F565"/>
    <a:srgbClr val="C40A79"/>
    <a:srgbClr val="CA1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7" autoAdjust="0"/>
    <p:restoredTop sz="96904" autoAdjust="0"/>
  </p:normalViewPr>
  <p:slideViewPr>
    <p:cSldViewPr snapToGrid="0" snapToObjects="1">
      <p:cViewPr>
        <p:scale>
          <a:sx n="140" d="100"/>
          <a:sy n="140" d="100"/>
        </p:scale>
        <p:origin x="1144" y="376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2.xml"/><Relationship Id="rId2" Type="http://schemas.microsoft.com/office/2011/relationships/chartColorStyle" Target="colors12.xml"/><Relationship Id="rId3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microsoft.com/office/2011/relationships/chartStyle" Target="style13.xml"/><Relationship Id="rId2" Type="http://schemas.microsoft.com/office/2011/relationships/chartColorStyle" Target="colors13.xml"/><Relationship Id="rId3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microsoft.com/office/2011/relationships/chartStyle" Target="style14.xml"/><Relationship Id="rId2" Type="http://schemas.microsoft.com/office/2011/relationships/chartColorStyle" Target="colors14.xml"/><Relationship Id="rId3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5.xml"/><Relationship Id="rId2" Type="http://schemas.microsoft.com/office/2011/relationships/chartColorStyle" Target="colors15.xml"/><Relationship Id="rId3" Type="http://schemas.openxmlformats.org/officeDocument/2006/relationships/package" Target="../embeddings/Hoja_de_c_lculo_d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microsoft.com/office/2011/relationships/chartStyle" Target="style16.xml"/><Relationship Id="rId2" Type="http://schemas.microsoft.com/office/2011/relationships/chartColorStyle" Target="colors16.xml"/><Relationship Id="rId3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microsoft.com/office/2011/relationships/chartStyle" Target="style17.xml"/><Relationship Id="rId2" Type="http://schemas.microsoft.com/office/2011/relationships/chartColorStyle" Target="colors17.xml"/><Relationship Id="rId3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microsoft.com/office/2011/relationships/chartStyle" Target="style18.xml"/><Relationship Id="rId2" Type="http://schemas.microsoft.com/office/2011/relationships/chartColorStyle" Target="colors18.xml"/><Relationship Id="rId3" Type="http://schemas.openxmlformats.org/officeDocument/2006/relationships/package" Target="../embeddings/Hoja_de_c_lculo_d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microsoft.com/office/2011/relationships/chartStyle" Target="style19.xml"/><Relationship Id="rId2" Type="http://schemas.microsoft.com/office/2011/relationships/chartColorStyle" Target="colors19.xml"/><Relationship Id="rId3" Type="http://schemas.openxmlformats.org/officeDocument/2006/relationships/package" Target="../embeddings/Hoja_de_c_lculo_d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microsoft.com/office/2011/relationships/chartStyle" Target="style20.xml"/><Relationship Id="rId2" Type="http://schemas.microsoft.com/office/2011/relationships/chartColorStyle" Target="colors20.xml"/><Relationship Id="rId3" Type="http://schemas.openxmlformats.org/officeDocument/2006/relationships/package" Target="../embeddings/Hoja_de_c_lculo_d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microsoft.com/office/2011/relationships/chartStyle" Target="style21.xml"/><Relationship Id="rId2" Type="http://schemas.microsoft.com/office/2011/relationships/chartColorStyle" Target="colors21.xml"/><Relationship Id="rId3" Type="http://schemas.openxmlformats.org/officeDocument/2006/relationships/package" Target="../embeddings/Hoja_de_c_lculo_d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microsoft.com/office/2011/relationships/chartStyle" Target="style22.xml"/><Relationship Id="rId2" Type="http://schemas.microsoft.com/office/2011/relationships/chartColorStyle" Target="colors22.xml"/><Relationship Id="rId3" Type="http://schemas.openxmlformats.org/officeDocument/2006/relationships/package" Target="../embeddings/Hoja_de_c_lculo_de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microsoft.com/office/2011/relationships/chartStyle" Target="style23.xml"/><Relationship Id="rId2" Type="http://schemas.microsoft.com/office/2011/relationships/chartColorStyle" Target="colors23.xml"/><Relationship Id="rId3" Type="http://schemas.openxmlformats.org/officeDocument/2006/relationships/package" Target="../embeddings/Hoja_de_c_lculo_d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microsoft.com/office/2011/relationships/chartStyle" Target="style24.xml"/><Relationship Id="rId2" Type="http://schemas.microsoft.com/office/2011/relationships/chartColorStyle" Target="colors24.xml"/><Relationship Id="rId3" Type="http://schemas.openxmlformats.org/officeDocument/2006/relationships/package" Target="../embeddings/Hoja_de_c_lculo_d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microsoft.com/office/2011/relationships/chartStyle" Target="style25.xml"/><Relationship Id="rId2" Type="http://schemas.microsoft.com/office/2011/relationships/chartColorStyle" Target="colors25.xml"/><Relationship Id="rId3" Type="http://schemas.openxmlformats.org/officeDocument/2006/relationships/package" Target="../embeddings/Hoja_de_c_lculo_de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microsoft.com/office/2011/relationships/chartStyle" Target="style26.xml"/><Relationship Id="rId2" Type="http://schemas.microsoft.com/office/2011/relationships/chartColorStyle" Target="colors26.xml"/><Relationship Id="rId3" Type="http://schemas.openxmlformats.org/officeDocument/2006/relationships/package" Target="../embeddings/Hoja_de_c_lculo_de_Microsoft_Excel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/>
              <a:t>PROYECTO ERRADICACIÓN FIEBRE </a:t>
            </a:r>
            <a:r>
              <a:rPr lang="es-ES" sz="1000" dirty="0" smtClean="0"/>
              <a:t>AFTOSA I FASE 2017</a:t>
            </a:r>
            <a:endParaRPr lang="es-ES" sz="1000" dirty="0"/>
          </a:p>
        </c:rich>
      </c:tx>
      <c:layout>
        <c:manualLayout>
          <c:xMode val="edge"/>
          <c:yMode val="edge"/>
          <c:x val="0.179541955480762"/>
          <c:y val="0.06418021177037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BOVINOS VACUNADOS</c:v>
                </c:pt>
              </c:strCache>
            </c:strRef>
          </c:tx>
          <c:spPr>
            <a:solidFill>
              <a:schemeClr val="accent3">
                <a:shade val="76000"/>
                <a:alpha val="85000"/>
              </a:scheme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158746.0</c:v>
                </c:pt>
                <c:pt idx="1">
                  <c:v>186988.0</c:v>
                </c:pt>
                <c:pt idx="2">
                  <c:v>132371.0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PREDIOS VISITADOS</c:v>
                </c:pt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4874.0</c:v>
                </c:pt>
                <c:pt idx="1">
                  <c:v>12191.0</c:v>
                </c:pt>
                <c:pt idx="2">
                  <c:v>6138.0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3369680"/>
        <c:axId val="2135583808"/>
        <c:axId val="0"/>
      </c:bar3DChart>
      <c:catAx>
        <c:axId val="-213336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5583808"/>
        <c:crosses val="autoZero"/>
        <c:auto val="1"/>
        <c:lblAlgn val="ctr"/>
        <c:lblOffset val="100"/>
        <c:noMultiLvlLbl val="0"/>
      </c:catAx>
      <c:valAx>
        <c:axId val="213558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36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PROYECTO ERRADICACIÓN PESTE PORCINA CLÁSICA</a:t>
            </a:r>
            <a:endParaRPr lang="es-ES" sz="1000" dirty="0"/>
          </a:p>
        </c:rich>
      </c:tx>
      <c:layout>
        <c:manualLayout>
          <c:xMode val="edge"/>
          <c:yMode val="edge"/>
          <c:x val="0.183826479713211"/>
          <c:y val="0.04098729353558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PORCINOS VACUNADOS</c:v>
                </c:pt>
              </c:strCache>
            </c:strRef>
          </c:tx>
          <c:spPr>
            <a:solidFill>
              <a:schemeClr val="accent5">
                <a:shade val="76000"/>
                <a:alpha val="85000"/>
              </a:schemeClr>
            </a:solidFill>
            <a:ln w="9525" cap="flat" cmpd="sng" algn="ctr">
              <a:solidFill>
                <a:schemeClr val="accent5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148384.0</c:v>
                </c:pt>
                <c:pt idx="1">
                  <c:v>48691.0</c:v>
                </c:pt>
                <c:pt idx="2">
                  <c:v>12265.0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PREDIOS VISITADOS</c:v>
                </c:pt>
              </c:strCache>
            </c:strRef>
          </c:tx>
          <c:spPr>
            <a:solidFill>
              <a:schemeClr val="accent6">
                <a:lumMod val="75000"/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4507.0</c:v>
                </c:pt>
                <c:pt idx="1">
                  <c:v>4502.0</c:v>
                </c:pt>
                <c:pt idx="2">
                  <c:v>856.0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2291328"/>
        <c:axId val="2128476016"/>
        <c:axId val="0"/>
      </c:bar3DChart>
      <c:catAx>
        <c:axId val="-213229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476016"/>
        <c:crosses val="autoZero"/>
        <c:auto val="1"/>
        <c:lblAlgn val="ctr"/>
        <c:lblOffset val="100"/>
        <c:noMultiLvlLbl val="0"/>
      </c:catAx>
      <c:valAx>
        <c:axId val="212847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29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PROGRAMA NACIONAL DE CONTROL RABIA BOVINA</a:t>
            </a:r>
            <a:endParaRPr lang="es-ES" sz="1000" dirty="0"/>
          </a:p>
        </c:rich>
      </c:tx>
      <c:layout>
        <c:manualLayout>
          <c:xMode val="edge"/>
          <c:yMode val="edge"/>
          <c:x val="0.116423640327288"/>
          <c:y val="0.0441572161970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CAPTURAS REALIZADAS</c:v>
                </c:pt>
              </c:strCache>
            </c:strRef>
          </c:tx>
          <c:spPr>
            <a:solidFill>
              <a:srgbClr val="C2FD96">
                <a:alpha val="85000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16.0</c:v>
                </c:pt>
                <c:pt idx="1">
                  <c:v>34.0</c:v>
                </c:pt>
                <c:pt idx="2">
                  <c:v>115.0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30137616"/>
        <c:axId val="2127776688"/>
        <c:axId val="0"/>
      </c:bar3DChart>
      <c:catAx>
        <c:axId val="213013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7776688"/>
        <c:crosses val="autoZero"/>
        <c:auto val="1"/>
        <c:lblAlgn val="ctr"/>
        <c:lblOffset val="100"/>
        <c:noMultiLvlLbl val="0"/>
      </c:catAx>
      <c:valAx>
        <c:axId val="212777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013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PROGRAMA NACIONAL DE CONTROL DE BRUCELOSIS Y TUBERCULOSIS BOVINA</a:t>
            </a:r>
            <a:endParaRPr lang="es-ES" sz="1000" dirty="0"/>
          </a:p>
        </c:rich>
      </c:tx>
      <c:layout>
        <c:manualLayout>
          <c:xMode val="edge"/>
          <c:yMode val="edge"/>
          <c:x val="0.146208629438183"/>
          <c:y val="0.0441572161970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PREDIOS LIBRES DE BRUCELOSIS</c:v>
                </c:pt>
              </c:strCache>
            </c:strRef>
          </c:tx>
          <c:spPr>
            <a:solidFill>
              <a:schemeClr val="accent2">
                <a:lumMod val="75000"/>
                <a:alpha val="85000"/>
              </a:scheme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1.0</c:v>
                </c:pt>
                <c:pt idx="1">
                  <c:v>41.0</c:v>
                </c:pt>
                <c:pt idx="2">
                  <c:v>42.0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28110256"/>
        <c:axId val="-2132509040"/>
        <c:axId val="0"/>
      </c:bar3DChart>
      <c:catAx>
        <c:axId val="212811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509040"/>
        <c:crosses val="autoZero"/>
        <c:auto val="1"/>
        <c:lblAlgn val="ctr"/>
        <c:lblOffset val="100"/>
        <c:noMultiLvlLbl val="0"/>
      </c:catAx>
      <c:valAx>
        <c:axId val="-213250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11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0.0611110977447293"/>
          <c:y val="0.899180409052642"/>
          <c:w val="0.899999803149649"/>
          <c:h val="0.10081959094735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PROGRAMA NACIONAL SANITARIO APÍCOLA </a:t>
            </a:r>
            <a:endParaRPr lang="es-ES" sz="1000" dirty="0"/>
          </a:p>
        </c:rich>
      </c:tx>
      <c:layout>
        <c:manualLayout>
          <c:xMode val="edge"/>
          <c:yMode val="edge"/>
          <c:x val="0.116423640327288"/>
          <c:y val="0.0441572161970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8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PREDIOS CATASTRADOS</c:v>
                </c:pt>
              </c:strCache>
            </c:strRef>
          </c:tx>
          <c:spPr>
            <a:solidFill>
              <a:srgbClr val="1D9F45">
                <a:alpha val="84706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14.0</c:v>
                </c:pt>
                <c:pt idx="1">
                  <c:v>132.0</c:v>
                </c:pt>
                <c:pt idx="2">
                  <c:v>32.0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2756224"/>
        <c:axId val="-2132196336"/>
        <c:axId val="0"/>
      </c:bar3DChart>
      <c:catAx>
        <c:axId val="-213275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196336"/>
        <c:crosses val="autoZero"/>
        <c:auto val="1"/>
        <c:lblAlgn val="ctr"/>
        <c:lblOffset val="100"/>
        <c:noMultiLvlLbl val="0"/>
      </c:catAx>
      <c:valAx>
        <c:axId val="-213219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75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  <a:scene3d>
      <a:camera prst="orthographicFront"/>
      <a:lightRig rig="threePt" dir="t"/>
    </a:scene3d>
    <a:sp3d>
      <a:bevelT w="69850" h="6350"/>
      <a:bevelB h="0"/>
    </a:sp3d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000" b="1" i="0" baseline="0" dirty="0" smtClean="0">
                <a:effectLst/>
              </a:rPr>
              <a:t>PROGRAMA NACIONAL ANEMIA INFECCIOSA EQUINA</a:t>
            </a:r>
            <a:endParaRPr lang="es-ES" sz="1000" dirty="0">
              <a:effectLst/>
            </a:endParaRPr>
          </a:p>
        </c:rich>
      </c:tx>
      <c:layout>
        <c:manualLayout>
          <c:xMode val="edge"/>
          <c:yMode val="edge"/>
          <c:x val="0.15028178385456"/>
          <c:y val="0.03548939030904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CATASTRADOS</c:v>
                </c:pt>
              </c:strCache>
            </c:strRef>
          </c:tx>
          <c:spPr>
            <a:solidFill>
              <a:schemeClr val="accent5">
                <a:shade val="76000"/>
                <a:alpha val="85000"/>
              </a:schemeClr>
            </a:solidFill>
            <a:ln w="9525" cap="flat" cmpd="sng" algn="ctr">
              <a:solidFill>
                <a:schemeClr val="accent5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91.0</c:v>
                </c:pt>
                <c:pt idx="1">
                  <c:v>304.0</c:v>
                </c:pt>
                <c:pt idx="2">
                  <c:v>60.0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SACRIFICOS</c:v>
                </c:pt>
              </c:strCache>
            </c:strRef>
          </c:tx>
          <c:spPr>
            <a:solidFill>
              <a:schemeClr val="accent6">
                <a:lumMod val="75000"/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2.0</c:v>
                </c:pt>
                <c:pt idx="1">
                  <c:v>0.0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2332992"/>
        <c:axId val="2130294448"/>
        <c:axId val="0"/>
      </c:bar3DChart>
      <c:catAx>
        <c:axId val="-213233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0294448"/>
        <c:crosses val="autoZero"/>
        <c:auto val="1"/>
        <c:lblAlgn val="ctr"/>
        <c:lblOffset val="100"/>
        <c:noMultiLvlLbl val="0"/>
      </c:catAx>
      <c:valAx>
        <c:axId val="213029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33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EMISIÓN DE DDA PARA PRODUCTOS PECUARIOS</a:t>
            </a:r>
            <a:endParaRPr lang="es-ES" sz="1000" dirty="0"/>
          </a:p>
        </c:rich>
      </c:tx>
      <c:layout>
        <c:manualLayout>
          <c:xMode val="edge"/>
          <c:yMode val="edge"/>
          <c:x val="0.14390646511485"/>
          <c:y val="0.05116198002676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EMISION DE DDA PARA PRODUCTOS PECUARIOS</c:v>
                </c:pt>
              </c:strCache>
            </c:strRef>
          </c:tx>
          <c:spPr>
            <a:solidFill>
              <a:srgbClr val="0410FA">
                <a:alpha val="84706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152.0</c:v>
                </c:pt>
                <c:pt idx="1">
                  <c:v>0.0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29223168"/>
        <c:axId val="2128430016"/>
        <c:axId val="0"/>
      </c:bar3DChart>
      <c:catAx>
        <c:axId val="212922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430016"/>
        <c:crosses val="autoZero"/>
        <c:auto val="1"/>
        <c:lblAlgn val="ctr"/>
        <c:lblOffset val="100"/>
        <c:noMultiLvlLbl val="0"/>
      </c:catAx>
      <c:valAx>
        <c:axId val="212843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922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  <a:scene3d>
      <a:camera prst="orthographicFront"/>
      <a:lightRig rig="threePt" dir="t"/>
    </a:scene3d>
    <a:sp3d>
      <a:bevelT w="69850" h="6350"/>
      <a:bevelB h="0"/>
    </a:sp3d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PROGRAMA NACIONAL SANITARIO AVÍCOLA</a:t>
            </a:r>
            <a:endParaRPr lang="es-ES" sz="1000" dirty="0"/>
          </a:p>
        </c:rich>
      </c:tx>
      <c:layout>
        <c:manualLayout>
          <c:xMode val="edge"/>
          <c:yMode val="edge"/>
          <c:x val="0.160396089311609"/>
          <c:y val="0.004491296629216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8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0269530124891"/>
          <c:y val="0.201870977978279"/>
          <c:w val="0.868737337911197"/>
          <c:h val="0.61556184725084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PREDIOS CATASTRADOS</c:v>
                </c:pt>
              </c:strCache>
            </c:strRef>
          </c:tx>
          <c:spPr>
            <a:solidFill>
              <a:srgbClr val="9B2B83">
                <a:alpha val="85000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143.0</c:v>
                </c:pt>
                <c:pt idx="1">
                  <c:v>140.0</c:v>
                </c:pt>
                <c:pt idx="2">
                  <c:v>2.0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2729184"/>
        <c:axId val="-2132725776"/>
        <c:axId val="0"/>
      </c:bar3DChart>
      <c:catAx>
        <c:axId val="-213272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725776"/>
        <c:crosses val="autoZero"/>
        <c:auto val="1"/>
        <c:lblAlgn val="ctr"/>
        <c:lblOffset val="100"/>
        <c:noMultiLvlLbl val="0"/>
      </c:catAx>
      <c:valAx>
        <c:axId val="-213272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72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0.25291173642415"/>
          <c:y val="0.864634745144503"/>
          <c:w val="0.483171570968598"/>
          <c:h val="0.13536543163297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  <a:scene3d>
      <a:camera prst="orthographicFront"/>
      <a:lightRig rig="threePt" dir="t"/>
    </a:scene3d>
    <a:sp3d>
      <a:bevelT w="69850" h="6350"/>
      <a:bevelB h="0"/>
    </a:sp3d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CERTIFICACIÓN FITOSANITARIA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271208602097856"/>
          <c:y val="0.0539333883864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EMISIÓN DE CFE PARA PRODUCTOS AGRÍCOLAS </c:v>
                </c:pt>
              </c:strCache>
            </c:strRef>
          </c:tx>
          <c:spPr>
            <a:solidFill>
              <a:schemeClr val="accent5">
                <a:lumMod val="75000"/>
                <a:alpha val="85000"/>
              </a:scheme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6669.0</c:v>
                </c:pt>
                <c:pt idx="1">
                  <c:v>48.0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NOTIFICACIONES INTERNACIONALES ATENDIDAS</c:v>
                </c:pt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17.0</c:v>
                </c:pt>
                <c:pt idx="1">
                  <c:v>0.0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28898240"/>
        <c:axId val="2128901408"/>
        <c:axId val="0"/>
      </c:bar3DChart>
      <c:catAx>
        <c:axId val="212889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901408"/>
        <c:crosses val="autoZero"/>
        <c:auto val="1"/>
        <c:lblAlgn val="ctr"/>
        <c:lblOffset val="100"/>
        <c:noMultiLvlLbl val="0"/>
      </c:catAx>
      <c:valAx>
        <c:axId val="212890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89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3">
        <a:lumMod val="60000"/>
        <a:lumOff val="4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VIGILANCIA FITOSANITARIA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298986373800006"/>
          <c:y val="0.0539333883864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MONITOREOS  Y PROSPECCIONES REALIZADOS A CULTIVOS </c:v>
                </c:pt>
              </c:strCache>
            </c:strRef>
          </c:tx>
          <c:spPr>
            <a:solidFill>
              <a:srgbClr val="525AFC">
                <a:alpha val="84706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1620.0</c:v>
                </c:pt>
                <c:pt idx="1">
                  <c:v>1705.0</c:v>
                </c:pt>
                <c:pt idx="2">
                  <c:v>1919.0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MONITOREO EN ESTACIONES FITOSANITARIAS</c:v>
                </c:pt>
              </c:strCache>
            </c:strRef>
          </c:tx>
          <c:spPr>
            <a:solidFill>
              <a:srgbClr val="F77F35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152.0</c:v>
                </c:pt>
                <c:pt idx="1">
                  <c:v>73.0</c:v>
                </c:pt>
                <c:pt idx="2">
                  <c:v>221.0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2668656"/>
        <c:axId val="2135543200"/>
        <c:axId val="0"/>
      </c:bar3DChart>
      <c:catAx>
        <c:axId val="-213266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5543200"/>
        <c:crosses val="autoZero"/>
        <c:auto val="1"/>
        <c:lblAlgn val="ctr"/>
        <c:lblOffset val="100"/>
        <c:noMultiLvlLbl val="0"/>
      </c:catAx>
      <c:valAx>
        <c:axId val="213554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66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3">
        <a:lumMod val="60000"/>
        <a:lumOff val="4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PROTOCOLOS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3350974770128"/>
          <c:y val="0.04880997669452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PROTOCOLOS DE ESCAMA Y COCHINILLA</c:v>
                </c:pt>
              </c:strCache>
            </c:strRef>
          </c:tx>
          <c:spPr>
            <a:solidFill>
              <a:srgbClr val="2A05C9">
                <a:alpha val="84706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CA1204">
                  <a:alpha val="84706"/>
                </a:srgbClr>
              </a:solidFill>
              <a:ln w="9525" cap="flat" cmpd="sng" algn="ctr">
                <a:solidFill>
                  <a:schemeClr val="accent3">
                    <a:shade val="76000"/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3">
                    <a:shade val="76000"/>
                    <a:lumMod val="75000"/>
                  </a:schemeClr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737.0</c:v>
                </c:pt>
                <c:pt idx="1">
                  <c:v>0.0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PROTOCOLOS DE ORNAMENTALES</c:v>
                </c:pt>
              </c:strCache>
            </c:strRef>
          </c:tx>
          <c:spPr>
            <a:solidFill>
              <a:srgbClr val="FFFF0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5.0</c:v>
                </c:pt>
                <c:pt idx="1">
                  <c:v>0.0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30508848"/>
        <c:axId val="-2133156160"/>
        <c:axId val="0"/>
      </c:bar3DChart>
      <c:catAx>
        <c:axId val="213050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156160"/>
        <c:crosses val="autoZero"/>
        <c:auto val="1"/>
        <c:lblAlgn val="ctr"/>
        <c:lblOffset val="100"/>
        <c:noMultiLvlLbl val="0"/>
      </c:catAx>
      <c:valAx>
        <c:axId val="-213315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050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3">
        <a:lumMod val="60000"/>
        <a:lumOff val="4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MATERIALES DE PROPAGACIÓN /SEMILLAS</a:t>
            </a:r>
            <a:endParaRPr lang="es-ES" sz="1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836299212598425"/>
          <c:y val="0.149004811898513"/>
          <c:w val="0.891370078740157"/>
          <c:h val="0.46112824438611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INPECCIONES A CENTROS DE DISTRIBUCIÓN DE SEMILLAS POR ASUNTOS FITOSANITARIOS</c:v>
                </c:pt>
              </c:strCache>
            </c:strRef>
          </c:tx>
          <c:spPr>
            <a:solidFill>
              <a:srgbClr val="C40A79">
                <a:alpha val="85000"/>
              </a:srgb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Hoja1!$B$4:$B$6</c:f>
              <c:numCache>
                <c:formatCode>General</c:formatCode>
                <c:ptCount val="3"/>
                <c:pt idx="0">
                  <c:v>60.0</c:v>
                </c:pt>
                <c:pt idx="1">
                  <c:v>0.0</c:v>
                </c:pt>
                <c:pt idx="2">
                  <c:v>0.0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Hoja1!$C$3</c:f>
              <c:strCache>
                <c:ptCount val="1"/>
                <c:pt idx="0">
                  <c:v>SEGUIMIENTO CUARENTENA POSTENTRADA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Hoja1!$C$4:$C$6</c:f>
              <c:numCache>
                <c:formatCode>General</c:formatCode>
                <c:ptCount val="3"/>
                <c:pt idx="0">
                  <c:v>12.0</c:v>
                </c:pt>
                <c:pt idx="1">
                  <c:v>0.0</c:v>
                </c:pt>
                <c:pt idx="2">
                  <c:v>0.0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Hoja1!$D$3</c:f>
              <c:strCache>
                <c:ptCount val="1"/>
                <c:pt idx="0">
                  <c:v>NÚMERO DE CENTROS  DE PROPAGACIÓN (VIVEROS)</c:v>
                </c:pt>
              </c:strCache>
            </c:strRef>
          </c:tx>
          <c:spPr>
            <a:solidFill>
              <a:schemeClr val="accent4">
                <a:lumMod val="75000"/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Hoja1!$D$4:$D$6</c:f>
              <c:numCache>
                <c:formatCode>General</c:formatCode>
                <c:ptCount val="3"/>
                <c:pt idx="0">
                  <c:v>62.0</c:v>
                </c:pt>
                <c:pt idx="1">
                  <c:v>23.0</c:v>
                </c:pt>
                <c:pt idx="2">
                  <c:v>23.0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3054528"/>
        <c:axId val="-2133463840"/>
        <c:axId val="0"/>
      </c:bar3DChart>
      <c:catAx>
        <c:axId val="-213305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463840"/>
        <c:crosses val="autoZero"/>
        <c:auto val="1"/>
        <c:lblAlgn val="ctr"/>
        <c:lblOffset val="100"/>
        <c:noMultiLvlLbl val="0"/>
      </c:catAx>
      <c:valAx>
        <c:axId val="-213346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05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accent3">
            <a:lumMod val="40000"/>
            <a:lumOff val="6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3">
        <a:lumMod val="60000"/>
        <a:lumOff val="4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DOCUMENTO DE DESTINACIÓN ADUANERA 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221208613033987"/>
          <c:y val="0.07442703515426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DDA EMITIDOS </c:v>
                </c:pt>
              </c:strCache>
            </c:strRef>
          </c:tx>
          <c:spPr>
            <a:solidFill>
              <a:schemeClr val="tx2">
                <a:lumMod val="40000"/>
                <a:lumOff val="60000"/>
                <a:alpha val="85000"/>
              </a:scheme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1243.0</c:v>
                </c:pt>
                <c:pt idx="1">
                  <c:v>1.0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DDA TRANSITOS EMITIDOS 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1505.0</c:v>
                </c:pt>
                <c:pt idx="1">
                  <c:v>0.0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3734800"/>
        <c:axId val="2129666064"/>
        <c:axId val="0"/>
      </c:bar3DChart>
      <c:catAx>
        <c:axId val="-213373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9666064"/>
        <c:crosses val="autoZero"/>
        <c:auto val="1"/>
        <c:lblAlgn val="ctr"/>
        <c:lblOffset val="100"/>
        <c:noMultiLvlLbl val="0"/>
      </c:catAx>
      <c:valAx>
        <c:axId val="212966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73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3">
        <a:lumMod val="60000"/>
        <a:lumOff val="4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CAPACITACIONES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36287524871495"/>
          <c:y val="0.0539333883864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DE CAPACITADOS</c:v>
                </c:pt>
              </c:strCache>
            </c:strRef>
          </c:tx>
          <c:spPr>
            <a:solidFill>
              <a:srgbClr val="57F7F7">
                <a:alpha val="84706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1072.0</c:v>
                </c:pt>
                <c:pt idx="1">
                  <c:v>633.0</c:v>
                </c:pt>
                <c:pt idx="2">
                  <c:v>372.0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DE CAPACITACIONES</c:v>
                </c:pt>
              </c:strCache>
            </c:strRef>
          </c:tx>
          <c:spPr>
            <a:solidFill>
              <a:srgbClr val="E9D543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43.0</c:v>
                </c:pt>
                <c:pt idx="1">
                  <c:v>36.0</c:v>
                </c:pt>
                <c:pt idx="2">
                  <c:v>24.0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3097056"/>
        <c:axId val="-2132640848"/>
        <c:axId val="0"/>
      </c:bar3DChart>
      <c:catAx>
        <c:axId val="-213309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640848"/>
        <c:crosses val="autoZero"/>
        <c:auto val="1"/>
        <c:lblAlgn val="ctr"/>
        <c:lblOffset val="100"/>
        <c:noMultiLvlLbl val="0"/>
      </c:catAx>
      <c:valAx>
        <c:axId val="-21326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09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3">
        <a:lumMod val="60000"/>
        <a:lumOff val="4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PNMF</a:t>
            </a:r>
            <a:endParaRPr lang="es-ES" sz="1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Nº MONITOREOS  POR SITIOS DE PRODUCCIÓN 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Hoja1!$B$4:$B$6</c:f>
              <c:numCache>
                <c:formatCode>General</c:formatCode>
                <c:ptCount val="3"/>
                <c:pt idx="0">
                  <c:v>5.0</c:v>
                </c:pt>
                <c:pt idx="1">
                  <c:v>52.0</c:v>
                </c:pt>
                <c:pt idx="2">
                  <c:v>0.0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Hoja1!$C$3</c:f>
              <c:strCache>
                <c:ptCount val="1"/>
                <c:pt idx="0">
                  <c:v>Nº RUTAS ESTABLECIDAS </c:v>
                </c:pt>
              </c:strCache>
            </c:strRef>
          </c:tx>
          <c:spPr>
            <a:solidFill>
              <a:srgbClr val="26697E">
                <a:alpha val="84706"/>
              </a:srgb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Hoja1!$C$4:$C$6</c:f>
              <c:numCache>
                <c:formatCode>General</c:formatCode>
                <c:ptCount val="3"/>
                <c:pt idx="0">
                  <c:v>3.0</c:v>
                </c:pt>
                <c:pt idx="1">
                  <c:v>2.0</c:v>
                </c:pt>
                <c:pt idx="2">
                  <c:v>0.0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Hoja1!$D$3</c:f>
              <c:strCache>
                <c:ptCount val="1"/>
                <c:pt idx="0">
                  <c:v>Nº  CAPACITADOS </c:v>
                </c:pt>
              </c:strCache>
            </c:strRef>
          </c:tx>
          <c:spPr>
            <a:solidFill>
              <a:srgbClr val="9B2B83">
                <a:alpha val="84706"/>
              </a:srgb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Hoja1!$D$4:$D$6</c:f>
              <c:numCache>
                <c:formatCode>General</c:formatCode>
                <c:ptCount val="3"/>
                <c:pt idx="0">
                  <c:v>50.0</c:v>
                </c:pt>
                <c:pt idx="1">
                  <c:v>257.0</c:v>
                </c:pt>
                <c:pt idx="2">
                  <c:v>0.0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3004512"/>
        <c:axId val="2129879344"/>
        <c:axId val="0"/>
      </c:bar3DChart>
      <c:catAx>
        <c:axId val="-213300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9879344"/>
        <c:crosses val="autoZero"/>
        <c:auto val="1"/>
        <c:lblAlgn val="ctr"/>
        <c:lblOffset val="100"/>
        <c:noMultiLvlLbl val="0"/>
      </c:catAx>
      <c:valAx>
        <c:axId val="212987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00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accent3">
            <a:lumMod val="40000"/>
            <a:lumOff val="6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3">
        <a:lumMod val="60000"/>
        <a:lumOff val="4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CONTROL  DE COMERCIALIZACIÓN EN CARRETERAS  DE ALIMENTOS EN SU FASE PRIMARIA 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121968377750858"/>
          <c:y val="0.0542536876494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2458022074164"/>
          <c:y val="0.242493757120483"/>
          <c:w val="0.867328331730461"/>
          <c:h val="0.50351341498979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 OPERATIVOS </c:v>
                </c:pt>
              </c:strCache>
            </c:strRef>
          </c:tx>
          <c:spPr>
            <a:solidFill>
              <a:schemeClr val="accent1">
                <a:lumMod val="75000"/>
                <a:alpha val="85000"/>
              </a:scheme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  <a:alpha val="85000"/>
                </a:schemeClr>
              </a:solidFill>
              <a:ln w="9525" cap="flat" cmpd="sng" algn="ctr">
                <a:solidFill>
                  <a:schemeClr val="accent3">
                    <a:shade val="76000"/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3">
                    <a:shade val="76000"/>
                    <a:lumMod val="75000"/>
                  </a:schemeClr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10.0</c:v>
                </c:pt>
                <c:pt idx="2">
                  <c:v>8.0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HALLAZGOS</c:v>
                </c:pt>
              </c:strCache>
            </c:strRef>
          </c:tx>
          <c:spPr>
            <a:solidFill>
              <a:srgbClr val="CA1204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5.0</c:v>
                </c:pt>
                <c:pt idx="2">
                  <c:v>1.0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02250288"/>
        <c:axId val="-2101681248"/>
        <c:axId val="0"/>
      </c:bar3DChart>
      <c:catAx>
        <c:axId val="-210225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1681248"/>
        <c:crosses val="autoZero"/>
        <c:auto val="1"/>
        <c:lblAlgn val="ctr"/>
        <c:lblOffset val="100"/>
        <c:noMultiLvlLbl val="0"/>
      </c:catAx>
      <c:valAx>
        <c:axId val="-210168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225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CENTROS DE FANEAMIENTTOS</a:t>
            </a:r>
            <a:endParaRPr lang="es-ES" sz="1000" dirty="0"/>
          </a:p>
        </c:rich>
      </c:tx>
      <c:layout>
        <c:manualLayout>
          <c:xMode val="edge"/>
          <c:yMode val="edge"/>
          <c:x val="0.520779825629052"/>
          <c:y val="0.02614677972945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50604833701781"/>
          <c:y val="0.10474569845436"/>
          <c:w val="0.917856048751004"/>
          <c:h val="0.4643027794602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Hoja3!$B$2:$B$3</c:f>
              <c:strCache>
                <c:ptCount val="2"/>
                <c:pt idx="0">
                  <c:v>CENTROS DE FANEAMIENTTOS</c:v>
                </c:pt>
                <c:pt idx="1">
                  <c:v>Nº CATASTRADOS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Hoja3!$A$4:$A$6</c:f>
              <c:strCache>
                <c:ptCount val="3"/>
                <c:pt idx="0">
                  <c:v>EL ORO</c:v>
                </c:pt>
                <c:pt idx="1">
                  <c:v>LOJA </c:v>
                </c:pt>
                <c:pt idx="2">
                  <c:v>ZAMORA</c:v>
                </c:pt>
              </c:strCache>
            </c:strRef>
          </c:cat>
          <c:val>
            <c:numRef>
              <c:f>Hoja3!$B$4:$B$6</c:f>
              <c:numCache>
                <c:formatCode>General</c:formatCode>
                <c:ptCount val="3"/>
                <c:pt idx="0">
                  <c:v>19.0</c:v>
                </c:pt>
                <c:pt idx="1">
                  <c:v>28.0</c:v>
                </c:pt>
                <c:pt idx="2">
                  <c:v>19.0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Hoja3!$C$2:$C$3</c:f>
              <c:strCache>
                <c:ptCount val="2"/>
                <c:pt idx="0">
                  <c:v>CENTROS DE FANEAMIENTTOS</c:v>
                </c:pt>
                <c:pt idx="1">
                  <c:v>Nº  INSPECCIONES</c:v>
                </c:pt>
              </c:strCache>
            </c:strRef>
          </c:tx>
          <c:spPr>
            <a:solidFill>
              <a:schemeClr val="accent3">
                <a:lumMod val="75000"/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Hoja3!$A$4:$A$6</c:f>
              <c:strCache>
                <c:ptCount val="3"/>
                <c:pt idx="0">
                  <c:v>EL ORO</c:v>
                </c:pt>
                <c:pt idx="1">
                  <c:v>LOJA </c:v>
                </c:pt>
                <c:pt idx="2">
                  <c:v>ZAMORA</c:v>
                </c:pt>
              </c:strCache>
            </c:strRef>
          </c:cat>
          <c:val>
            <c:numRef>
              <c:f>Hoja3!$C$4:$C$6</c:f>
              <c:numCache>
                <c:formatCode>General</c:formatCode>
                <c:ptCount val="3"/>
                <c:pt idx="0">
                  <c:v>32.0</c:v>
                </c:pt>
                <c:pt idx="1">
                  <c:v>60.0</c:v>
                </c:pt>
                <c:pt idx="2">
                  <c:v>47.0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Hoja3!$D$2:$D$3</c:f>
              <c:strCache>
                <c:ptCount val="2"/>
                <c:pt idx="0">
                  <c:v>CENTROS DE FANEAMIENTTOS</c:v>
                </c:pt>
                <c:pt idx="1">
                  <c:v>Nº  MABIO 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>
                  <a:alpha val="85000"/>
                </a:srgbClr>
              </a:solidFill>
              <a:ln w="9525" cap="flat" cmpd="sng" algn="ctr">
                <a:solidFill>
                  <a:schemeClr val="accent3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3">
                    <a:lumMod val="75000"/>
                  </a:schemeClr>
                </a:contourClr>
              </a:sp3d>
            </c:spPr>
          </c:dPt>
          <c:dLbls>
            <c:dLbl>
              <c:idx val="0"/>
              <c:layout>
                <c:manualLayout>
                  <c:x val="0.0194444444444444"/>
                  <c:y val="-0.0092592592592592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Hoja3!$A$4:$A$6</c:f>
              <c:strCache>
                <c:ptCount val="3"/>
                <c:pt idx="0">
                  <c:v>EL ORO</c:v>
                </c:pt>
                <c:pt idx="1">
                  <c:v>LOJA </c:v>
                </c:pt>
                <c:pt idx="2">
                  <c:v>ZAMORA</c:v>
                </c:pt>
              </c:strCache>
            </c:strRef>
          </c:cat>
          <c:val>
            <c:numRef>
              <c:f>Hoja3!$D$4:$D$6</c:f>
              <c:numCache>
                <c:formatCode>General</c:formatCode>
                <c:ptCount val="3"/>
                <c:pt idx="0">
                  <c:v>11.0</c:v>
                </c:pt>
                <c:pt idx="1">
                  <c:v>4.0</c:v>
                </c:pt>
                <c:pt idx="2">
                  <c:v>3.0</c:v>
                </c:pt>
              </c:numCache>
            </c:numRef>
          </c:val>
          <c:shape val="cylinder"/>
        </c:ser>
        <c:ser>
          <c:idx val="3"/>
          <c:order val="3"/>
          <c:tx>
            <c:strRef>
              <c:f>Hoja3!$E$2:$E$3</c:f>
              <c:strCache>
                <c:ptCount val="2"/>
                <c:pt idx="0">
                  <c:v>CENTROS DE FANEAMIENTTOS</c:v>
                </c:pt>
                <c:pt idx="1">
                  <c:v>Nº POR CERTIFICARSE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Hoja3!$A$4:$A$6</c:f>
              <c:strCache>
                <c:ptCount val="3"/>
                <c:pt idx="0">
                  <c:v>EL ORO</c:v>
                </c:pt>
                <c:pt idx="1">
                  <c:v>LOJA </c:v>
                </c:pt>
                <c:pt idx="2">
                  <c:v>ZAMORA</c:v>
                </c:pt>
              </c:strCache>
            </c:strRef>
          </c:cat>
          <c:val>
            <c:numRef>
              <c:f>Hoja3!$E$4:$E$6</c:f>
              <c:numCache>
                <c:formatCode>General</c:formatCode>
                <c:ptCount val="3"/>
                <c:pt idx="0">
                  <c:v>1.0</c:v>
                </c:pt>
                <c:pt idx="1">
                  <c:v>4.0</c:v>
                </c:pt>
                <c:pt idx="2">
                  <c:v>1.0</c:v>
                </c:pt>
              </c:numCache>
            </c:numRef>
          </c:val>
        </c:ser>
        <c:ser>
          <c:idx val="4"/>
          <c:order val="4"/>
          <c:tx>
            <c:strRef>
              <c:f>Hoja3!$F$2:$F$3</c:f>
              <c:strCache>
                <c:ptCount val="2"/>
                <c:pt idx="0">
                  <c:v>CENTROS DE FANEAMIENTTOS</c:v>
                </c:pt>
                <c:pt idx="1">
                  <c:v> Nº CLAUSURADOS</c:v>
                </c:pt>
              </c:strCache>
            </c:strRef>
          </c:tx>
          <c:spPr>
            <a:solidFill>
              <a:srgbClr val="F2F565">
                <a:alpha val="85000"/>
              </a:srgb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Hoja3!$A$4:$A$6</c:f>
              <c:strCache>
                <c:ptCount val="3"/>
                <c:pt idx="0">
                  <c:v>EL ORO</c:v>
                </c:pt>
                <c:pt idx="1">
                  <c:v>LOJA </c:v>
                </c:pt>
                <c:pt idx="2">
                  <c:v>ZAMORA</c:v>
                </c:pt>
              </c:strCache>
            </c:strRef>
          </c:cat>
          <c:val>
            <c:numRef>
              <c:f>Hoja3!$F$4:$F$6</c:f>
              <c:numCache>
                <c:formatCode>General</c:formatCode>
                <c:ptCount val="3"/>
                <c:pt idx="0">
                  <c:v>4.0</c:v>
                </c:pt>
                <c:pt idx="1">
                  <c:v>0.0</c:v>
                </c:pt>
                <c:pt idx="2">
                  <c:v>1.0</c:v>
                </c:pt>
              </c:numCache>
            </c:numRef>
          </c:val>
          <c:shape val="cylinder"/>
        </c:ser>
        <c:ser>
          <c:idx val="5"/>
          <c:order val="5"/>
          <c:tx>
            <c:strRef>
              <c:f>Hoja3!$G$2:$G$3</c:f>
              <c:strCache>
                <c:ptCount val="2"/>
                <c:pt idx="0">
                  <c:v>CENTROS DE FANEAMIENTTOS</c:v>
                </c:pt>
                <c:pt idx="1">
                  <c:v>Nº  LEVANTADA LA CLAUSURA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Hoja3!$A$4:$A$6</c:f>
              <c:strCache>
                <c:ptCount val="3"/>
                <c:pt idx="0">
                  <c:v>EL ORO</c:v>
                </c:pt>
                <c:pt idx="1">
                  <c:v>LOJA </c:v>
                </c:pt>
                <c:pt idx="2">
                  <c:v>ZAMORA</c:v>
                </c:pt>
              </c:strCache>
            </c:strRef>
          </c:cat>
          <c:val>
            <c:numRef>
              <c:f>Hoja3!$G$4:$G$6</c:f>
              <c:numCache>
                <c:formatCode>General</c:formatCode>
                <c:ptCount val="3"/>
                <c:pt idx="0">
                  <c:v>1.0</c:v>
                </c:pt>
                <c:pt idx="1">
                  <c:v>0.0</c:v>
                </c:pt>
                <c:pt idx="2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01008256"/>
        <c:axId val="-2101006800"/>
        <c:axId val="0"/>
      </c:bar3DChart>
      <c:catAx>
        <c:axId val="-210100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1006800"/>
        <c:crosses val="autoZero"/>
        <c:auto val="1"/>
        <c:lblAlgn val="ctr"/>
        <c:lblOffset val="100"/>
        <c:noMultiLvlLbl val="0"/>
      </c:catAx>
      <c:valAx>
        <c:axId val="-210100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100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0042971757868"/>
          <c:y val="0.630027592704758"/>
          <c:w val="0.681975044917493"/>
          <c:h val="0.36997240729524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INSPECCIÓN A OPERADORES ORGÁNICOS 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121968377750858"/>
          <c:y val="0.0542536876494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2457956779285"/>
          <c:y val="0.18568986126626"/>
          <c:w val="0.867328331730461"/>
          <c:h val="0.50351341498979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INSPECCIONES CENTRO DE COMERCIALIZACIÓN </c:v>
                </c:pt>
              </c:strCache>
            </c:strRef>
          </c:tx>
          <c:spPr>
            <a:solidFill>
              <a:srgbClr val="57F7F7">
                <a:alpha val="85000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57F7F7">
                  <a:alpha val="85000"/>
                </a:srgbClr>
              </a:solidFill>
              <a:ln w="9525" cap="flat" cmpd="sng" algn="ctr">
                <a:solidFill>
                  <a:schemeClr val="accent3">
                    <a:shade val="76000"/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3">
                    <a:shade val="76000"/>
                    <a:lumMod val="75000"/>
                  </a:schemeClr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2.0</c:v>
                </c:pt>
                <c:pt idx="1">
                  <c:v>1.0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INSPECCIONES PRODUCTORES</c:v>
                </c:pt>
              </c:strCache>
            </c:strRef>
          </c:tx>
          <c:spPr>
            <a:solidFill>
              <a:srgbClr val="F2F565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22.0</c:v>
                </c:pt>
                <c:pt idx="1">
                  <c:v>1.0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01168624"/>
        <c:axId val="-2101167168"/>
        <c:axId val="0"/>
      </c:bar3DChart>
      <c:catAx>
        <c:axId val="-210116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1167168"/>
        <c:crosses val="autoZero"/>
        <c:auto val="1"/>
        <c:lblAlgn val="ctr"/>
        <c:lblOffset val="100"/>
        <c:noMultiLvlLbl val="0"/>
      </c:catAx>
      <c:valAx>
        <c:axId val="-210116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116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CAPACITACIONES EN TEMAS DE INOCUIDAD DE LOS ALIMENTOS 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121968377750858"/>
          <c:y val="0.0542536876494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2457956779285"/>
          <c:y val="0.18568986126626"/>
          <c:w val="0.867328331730461"/>
          <c:h val="0.50351341498979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CAPACITACIONES </c:v>
                </c:pt>
              </c:strCache>
            </c:strRef>
          </c:tx>
          <c:spPr>
            <a:solidFill>
              <a:srgbClr val="FFC000">
                <a:alpha val="85000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>
                  <a:alpha val="85000"/>
                </a:srgbClr>
              </a:solidFill>
              <a:ln w="9525" cap="flat" cmpd="sng" algn="ctr">
                <a:solidFill>
                  <a:schemeClr val="accent3">
                    <a:shade val="76000"/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3">
                    <a:shade val="76000"/>
                    <a:lumMod val="75000"/>
                  </a:schemeClr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31.0</c:v>
                </c:pt>
                <c:pt idx="1">
                  <c:v>44.0</c:v>
                </c:pt>
                <c:pt idx="2">
                  <c:v>35.0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CAPACITADOS </c:v>
                </c:pt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697.0</c:v>
                </c:pt>
                <c:pt idx="1">
                  <c:v>942.0</c:v>
                </c:pt>
                <c:pt idx="2">
                  <c:v>496.0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04271040"/>
        <c:axId val="-2104267632"/>
        <c:axId val="0"/>
      </c:bar3DChart>
      <c:catAx>
        <c:axId val="-210427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4267632"/>
        <c:crosses val="autoZero"/>
        <c:auto val="1"/>
        <c:lblAlgn val="ctr"/>
        <c:lblOffset val="100"/>
        <c:noMultiLvlLbl val="0"/>
      </c:catAx>
      <c:valAx>
        <c:axId val="-21042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427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CONTROL DE LECHE </a:t>
            </a:r>
            <a:endParaRPr lang="es-ES" sz="1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Nº CONTROLES REALIZADOS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Hoja1!$B$4:$B$6</c:f>
              <c:numCache>
                <c:formatCode>General</c:formatCode>
                <c:ptCount val="3"/>
                <c:pt idx="0">
                  <c:v>13.0</c:v>
                </c:pt>
                <c:pt idx="1">
                  <c:v>14.0</c:v>
                </c:pt>
                <c:pt idx="2">
                  <c:v>58.0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Hoja1!$C$3</c:f>
              <c:strCache>
                <c:ptCount val="1"/>
                <c:pt idx="0">
                  <c:v>NºLITROS CONTROLADOS </c:v>
                </c:pt>
              </c:strCache>
            </c:strRef>
          </c:tx>
          <c:spPr>
            <a:solidFill>
              <a:srgbClr val="26697E">
                <a:alpha val="84706"/>
              </a:srgb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Hoja1!$C$4:$C$6</c:f>
              <c:numCache>
                <c:formatCode>General</c:formatCode>
                <c:ptCount val="3"/>
                <c:pt idx="0">
                  <c:v>12319.0</c:v>
                </c:pt>
                <c:pt idx="1">
                  <c:v>12236.0</c:v>
                </c:pt>
                <c:pt idx="2">
                  <c:v>33074.0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Hoja1!$D$3</c:f>
              <c:strCache>
                <c:ptCount val="1"/>
                <c:pt idx="0">
                  <c:v>Nº LITROS DECOMISADOS </c:v>
                </c:pt>
              </c:strCache>
            </c:strRef>
          </c:tx>
          <c:spPr>
            <a:solidFill>
              <a:srgbClr val="9B2B83">
                <a:alpha val="84706"/>
              </a:srgb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Hoja1!$D$4:$D$6</c:f>
              <c:numCache>
                <c:formatCode>General</c:formatCode>
                <c:ptCount val="3"/>
                <c:pt idx="0">
                  <c:v>561.0</c:v>
                </c:pt>
                <c:pt idx="1">
                  <c:v>601.0</c:v>
                </c:pt>
                <c:pt idx="2">
                  <c:v>2353.0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01417808"/>
        <c:axId val="-2102199280"/>
        <c:axId val="0"/>
      </c:bar3DChart>
      <c:catAx>
        <c:axId val="-210141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2199280"/>
        <c:crosses val="autoZero"/>
        <c:auto val="1"/>
        <c:lblAlgn val="ctr"/>
        <c:lblOffset val="100"/>
        <c:noMultiLvlLbl val="0"/>
      </c:catAx>
      <c:valAx>
        <c:axId val="-210219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141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accent2">
            <a:lumMod val="20000"/>
            <a:lumOff val="8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EMPRESAS AGRÍCOLAS CATASTRADOS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140653075097753"/>
          <c:y val="0.0539333883864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697410171170129"/>
          <c:y val="0.175144030398371"/>
          <c:w val="0.885814548159548"/>
          <c:h val="0.59379050571300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 EMPRESAS</c:v>
                </c:pt>
              </c:strCache>
            </c:strRef>
          </c:tx>
          <c:spPr>
            <a:solidFill>
              <a:schemeClr val="tx2">
                <a:lumMod val="40000"/>
                <a:lumOff val="60000"/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16.0</c:v>
                </c:pt>
                <c:pt idx="1">
                  <c:v>0.0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01976096"/>
        <c:axId val="-2102058128"/>
        <c:axId val="0"/>
      </c:bar3DChart>
      <c:catAx>
        <c:axId val="-21019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2058128"/>
        <c:crosses val="autoZero"/>
        <c:auto val="1"/>
        <c:lblAlgn val="ctr"/>
        <c:lblOffset val="100"/>
        <c:noMultiLvlLbl val="0"/>
      </c:catAx>
      <c:valAx>
        <c:axId val="-210205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197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1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i="0" baseline="0" dirty="0" smtClean="0">
                <a:effectLst/>
              </a:rPr>
              <a:t>CAPACITACIONES</a:t>
            </a:r>
            <a:endParaRPr lang="es-ES" sz="1000" b="1" dirty="0">
              <a:effectLst/>
            </a:endParaRPr>
          </a:p>
        </c:rich>
      </c:tx>
      <c:layout>
        <c:manualLayout>
          <c:xMode val="edge"/>
          <c:yMode val="edge"/>
          <c:x val="0.36287524871495"/>
          <c:y val="0.0539333883864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DE CAPACITADOS</c:v>
                </c:pt>
              </c:strCache>
            </c:strRef>
          </c:tx>
          <c:spPr>
            <a:solidFill>
              <a:srgbClr val="57F7F7">
                <a:alpha val="84706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26.0</c:v>
                </c:pt>
                <c:pt idx="1">
                  <c:v>23.0</c:v>
                </c:pt>
                <c:pt idx="2">
                  <c:v>19.0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  <c:pt idx="0">
                  <c:v>Nº DE CAPACITACIONES</c:v>
                </c:pt>
              </c:strCache>
            </c:strRef>
          </c:tx>
          <c:spPr>
            <a:solidFill>
              <a:srgbClr val="88DB49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  <c:pt idx="0">
                  <c:v>517.0</c:v>
                </c:pt>
                <c:pt idx="1">
                  <c:v>544.0</c:v>
                </c:pt>
                <c:pt idx="2">
                  <c:v>366.0</c:v>
                </c:pt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1862048"/>
        <c:axId val="-2131858640"/>
        <c:axId val="0"/>
      </c:bar3DChart>
      <c:catAx>
        <c:axId val="-213186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1858640"/>
        <c:crosses val="autoZero"/>
        <c:auto val="1"/>
        <c:lblAlgn val="ctr"/>
        <c:lblOffset val="100"/>
        <c:noMultiLvlLbl val="0"/>
      </c:catAx>
      <c:valAx>
        <c:axId val="-213185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186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1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ALMACENES CATASTRADOS</a:t>
            </a:r>
            <a:endParaRPr lang="es-ES" sz="1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6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2671697287839"/>
          <c:y val="0.144375182268883"/>
          <c:w val="0.867328302712161"/>
          <c:h val="0.57120005832604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Nº ALMACENES</c:v>
                </c:pt>
              </c:strCache>
            </c:strRef>
          </c:tx>
          <c:spPr>
            <a:solidFill>
              <a:srgbClr val="EF7FEA">
                <a:alpha val="84706"/>
              </a:srgb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Hoja1!$B$4:$B$6</c:f>
              <c:numCache>
                <c:formatCode>General</c:formatCode>
                <c:ptCount val="3"/>
                <c:pt idx="0">
                  <c:v>209.0</c:v>
                </c:pt>
                <c:pt idx="1">
                  <c:v>201.0</c:v>
                </c:pt>
                <c:pt idx="2">
                  <c:v>49.0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Hoja1!$C$3</c:f>
              <c:strCache>
                <c:ptCount val="1"/>
                <c:pt idx="0">
                  <c:v>Nº PRODUCTOS DECOMISADOS</c:v>
                </c:pt>
              </c:strCache>
            </c:strRef>
          </c:tx>
          <c:spPr>
            <a:solidFill>
              <a:srgbClr val="26697E">
                <a:alpha val="84706"/>
              </a:srgb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Hoja1!$C$4:$C$6</c:f>
              <c:numCache>
                <c:formatCode>General</c:formatCode>
                <c:ptCount val="3"/>
                <c:pt idx="0">
                  <c:v>0.0</c:v>
                </c:pt>
                <c:pt idx="1">
                  <c:v>9.0</c:v>
                </c:pt>
                <c:pt idx="2">
                  <c:v>2.0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Hoja1!$D$3</c:f>
              <c:strCache>
                <c:ptCount val="1"/>
                <c:pt idx="0">
                  <c:v>Nº ALMACENES CLAUSURADOS</c:v>
                </c:pt>
              </c:strCache>
            </c:strRef>
          </c:tx>
          <c:spPr>
            <a:solidFill>
              <a:srgbClr val="9B2B83">
                <a:alpha val="84706"/>
              </a:srgb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Hoja1!$A$4:$A$6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Hoja1!$D$4:$D$6</c:f>
              <c:numCache>
                <c:formatCode>General</c:formatCode>
                <c:ptCount val="3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-2132502192"/>
        <c:axId val="-2132624832"/>
        <c:axId val="0"/>
      </c:bar3DChart>
      <c:catAx>
        <c:axId val="-213250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624832"/>
        <c:crosses val="autoZero"/>
        <c:auto val="1"/>
        <c:lblAlgn val="ctr"/>
        <c:lblOffset val="100"/>
        <c:noMultiLvlLbl val="0"/>
      </c:catAx>
      <c:valAx>
        <c:axId val="-213262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250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1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MUESTRAS VEGETALES PROCESADAS </a:t>
            </a:r>
            <a:endParaRPr lang="es-ES" sz="1000" dirty="0"/>
          </a:p>
        </c:rich>
      </c:tx>
      <c:layout>
        <c:manualLayout>
          <c:xMode val="edge"/>
          <c:yMode val="edge"/>
          <c:x val="0.221979172795456"/>
          <c:y val="0.0546393964905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8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MUESTRAS</c:v>
                </c:pt>
              </c:strCache>
            </c:strRef>
          </c:tx>
          <c:spPr>
            <a:solidFill>
              <a:srgbClr val="1D9F45">
                <a:alpha val="84706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585.0</c:v>
                </c:pt>
                <c:pt idx="1">
                  <c:v>2656.0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46350272"/>
        <c:axId val="-2103796016"/>
        <c:axId val="0"/>
      </c:bar3DChart>
      <c:catAx>
        <c:axId val="21463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3796016"/>
        <c:crosses val="autoZero"/>
        <c:auto val="1"/>
        <c:lblAlgn val="ctr"/>
        <c:lblOffset val="100"/>
        <c:noMultiLvlLbl val="0"/>
      </c:catAx>
      <c:valAx>
        <c:axId val="-21037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463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5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  <a:scene3d>
      <a:camera prst="orthographicFront"/>
      <a:lightRig rig="threePt" dir="t"/>
    </a:scene3d>
    <a:sp3d>
      <a:bevelT w="69850" h="6350"/>
      <a:bevelB h="0"/>
    </a:sp3d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MUESTRAS ANIMAL PROCESADAS </a:t>
            </a:r>
            <a:endParaRPr lang="es-ES" sz="1000" dirty="0"/>
          </a:p>
        </c:rich>
      </c:tx>
      <c:layout>
        <c:manualLayout>
          <c:xMode val="edge"/>
          <c:yMode val="edge"/>
          <c:x val="0.246979167327391"/>
          <c:y val="0.04939830634378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8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MUESTRAS</c:v>
                </c:pt>
              </c:strCache>
            </c:strRef>
          </c:tx>
          <c:spPr>
            <a:solidFill>
              <a:schemeClr val="accent5">
                <a:lumMod val="75000"/>
                <a:alpha val="85000"/>
              </a:scheme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35.0</c:v>
                </c:pt>
                <c:pt idx="1">
                  <c:v>2682.0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26239424"/>
        <c:axId val="2103359312"/>
        <c:axId val="0"/>
      </c:bar3DChart>
      <c:catAx>
        <c:axId val="212623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03359312"/>
        <c:crosses val="autoZero"/>
        <c:auto val="1"/>
        <c:lblAlgn val="ctr"/>
        <c:lblOffset val="100"/>
        <c:noMultiLvlLbl val="0"/>
      </c:catAx>
      <c:valAx>
        <c:axId val="210335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623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5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  <a:scene3d>
      <a:camera prst="orthographicFront"/>
      <a:lightRig rig="threePt" dir="t"/>
    </a:scene3d>
    <a:sp3d>
      <a:bevelT w="69850" h="6350"/>
      <a:bevelB h="0"/>
    </a:sp3d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dirty="0" smtClean="0"/>
              <a:t>MUESTRAS INOCUIDAD DE LOS ALIMENTOS </a:t>
            </a:r>
            <a:endParaRPr lang="es-ES" sz="1000" dirty="0"/>
          </a:p>
        </c:rich>
      </c:tx>
      <c:layout>
        <c:manualLayout>
          <c:xMode val="edge"/>
          <c:yMode val="edge"/>
          <c:x val="0.163645852220942"/>
          <c:y val="0.03367503590353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0"/>
      <c:rotY val="0"/>
      <c:depthPercent val="80"/>
      <c:rAngAx val="0"/>
      <c:perspective val="2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Hoja3!$C$3</c:f>
              <c:strCache>
                <c:ptCount val="1"/>
                <c:pt idx="0">
                  <c:v>Nº MUESTRAS</c:v>
                </c:pt>
              </c:strCache>
            </c:strRef>
          </c:tx>
          <c:spPr>
            <a:solidFill>
              <a:srgbClr val="7030A0">
                <a:alpha val="85000"/>
              </a:srgbClr>
            </a:solidFill>
            <a:ln w="9525" cap="flat" cmpd="sng" algn="ctr">
              <a:solidFill>
                <a:schemeClr val="accent3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76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(Hoja3!$C$4,Hoja3!$C$6,Hoja3!$C$8)</c:f>
              <c:numCache>
                <c:formatCode>General</c:formatCode>
                <c:ptCount val="3"/>
                <c:pt idx="0">
                  <c:v>25.0</c:v>
                </c:pt>
                <c:pt idx="1">
                  <c:v>86.0</c:v>
                </c:pt>
                <c:pt idx="2">
                  <c:v>0.0</c:v>
                </c:pt>
              </c:numCache>
              <c:extLst/>
            </c:numRef>
          </c:val>
          <c:shape val="cylinder"/>
        </c:ser>
        <c:ser>
          <c:idx val="1"/>
          <c:order val="1"/>
          <c:tx>
            <c:strRef>
              <c:f>Hoja3!$D$3</c:f>
              <c:strCache>
                <c:ptCount val="1"/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rgbClr val="7030A0"/>
              </a:solidFill>
              <a:round/>
            </a:ln>
            <a:effectLst/>
            <a:sp3d contourW="9525">
              <a:contourClr>
                <a:srgbClr val="7030A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(Hoja3!$A$4,Hoja3!$A$6,Hoja3!$A$8)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  <c:extLst/>
            </c:strRef>
          </c:cat>
          <c:val>
            <c:numRef>
              <c:f>(Hoja3!$D$4,Hoja3!$D$6,Hoja3!$D$8)</c:f>
              <c:numCache>
                <c:formatCode>General</c:formatCode>
                <c:ptCount val="3"/>
              </c:numCache>
              <c:extLst/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31241952"/>
        <c:axId val="2131246256"/>
        <c:axId val="0"/>
      </c:bar3DChart>
      <c:catAx>
        <c:axId val="213124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1246256"/>
        <c:crosses val="autoZero"/>
        <c:auto val="1"/>
        <c:lblAlgn val="ctr"/>
        <c:lblOffset val="100"/>
        <c:noMultiLvlLbl val="0"/>
      </c:catAx>
      <c:valAx>
        <c:axId val="213124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124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solidFill>
      <a:schemeClr val="accent5">
        <a:lumMod val="40000"/>
        <a:lumOff val="6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  <a:scene3d>
      <a:camera prst="orthographicFront"/>
      <a:lightRig rig="threePt" dir="t"/>
    </a:scene3d>
    <a:sp3d>
      <a:bevelT w="69850" h="6350"/>
      <a:bevelB h="0"/>
    </a:sp3d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4" Type="http://schemas.openxmlformats.org/officeDocument/2006/relationships/slide" Target="../slides/slide9.xml"/><Relationship Id="rId5" Type="http://schemas.openxmlformats.org/officeDocument/2006/relationships/slide" Target="../slides/slide10.xml"/><Relationship Id="rId1" Type="http://schemas.openxmlformats.org/officeDocument/2006/relationships/slide" Target="../slides/slide5.xml"/><Relationship Id="rId2" Type="http://schemas.openxmlformats.org/officeDocument/2006/relationships/slide" Target="../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394F7E-71DF-4458-B72E-D36232439CEB}" type="doc">
      <dgm:prSet loTypeId="urn:microsoft.com/office/officeart/2005/8/layout/cycle2" loCatId="cycle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F28E46FC-6A73-4677-8B2D-D1A25CA2E113}">
      <dgm:prSet phldrT="[Texto]" custT="1"/>
      <dgm:spPr/>
      <dgm:t>
        <a:bodyPr/>
        <a:lstStyle/>
        <a:p>
          <a:r>
            <a:rPr lang="es-ES" sz="1200" b="1" dirty="0" smtClean="0"/>
            <a:t>UNIDAD DE SANIDAD </a:t>
          </a:r>
          <a:r>
            <a:rPr lang="es-ES" sz="1200" b="1" dirty="0" smtClean="0">
              <a:latin typeface="Helvetica LT Std Light"/>
            </a:rPr>
            <a:t>VEGETAL</a:t>
          </a:r>
          <a:r>
            <a:rPr lang="es-ES" sz="1200" b="1" dirty="0" smtClean="0"/>
            <a:t>: </a:t>
          </a:r>
          <a:r>
            <a:rPr lang="es-ES" sz="1200" dirty="0" smtClean="0"/>
            <a:t>capacitaciones, prospecciones de cultivos, toma de muestras, inspecciones fitosanitarias, etc.</a:t>
          </a:r>
          <a:endParaRPr lang="es-ES" sz="12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5B2349C5-A756-4357-8411-00C36FEA567B}" type="parTrans" cxnId="{99ABA7EB-5223-474A-99DF-A4A950F63C22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70CB82D7-5BF3-487D-A308-286082E4B196}" type="sibTrans" cxnId="{99ABA7EB-5223-474A-99DF-A4A950F63C22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51E9184F-B07A-4611-B532-E93323299BE1}">
      <dgm:prSet/>
      <dgm:spPr/>
      <dgm:t>
        <a:bodyPr/>
        <a:lstStyle/>
        <a:p>
          <a:r>
            <a:rPr lang="es-ES" b="1" dirty="0" smtClean="0">
              <a:latin typeface="Helvetica LT Std Light"/>
            </a:rPr>
            <a:t>UNIDAD</a:t>
          </a:r>
          <a:r>
            <a:rPr lang="es-ES" b="1" dirty="0" smtClean="0"/>
            <a:t> DE SANIDAD ANIMAL</a:t>
          </a:r>
          <a:r>
            <a:rPr lang="es-ES" b="0" dirty="0" smtClean="0"/>
            <a:t>: </a:t>
          </a:r>
        </a:p>
        <a:p>
          <a:r>
            <a:rPr lang="es-ES" dirty="0" smtClean="0"/>
            <a:t>inspecciones a granjas, capacitaciones, atención de eventos sanitarios, certificación zoosanitaria, muestreos, etc.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A3133B3-455F-430F-994A-B9894079361B}" type="parTrans" cxnId="{5F03D014-4269-4516-BA4C-75CE311CB77E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E55EB2B0-632C-443A-AD30-667C6B90E3B1}" type="sibTrans" cxnId="{5F03D014-4269-4516-BA4C-75CE311CB77E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0935559A-2BE1-4E08-BFCE-9A497560EC1F}">
      <dgm:prSet custT="1"/>
      <dgm:spPr/>
      <dgm:t>
        <a:bodyPr/>
        <a:lstStyle/>
        <a:p>
          <a:r>
            <a:rPr lang="es-ES" sz="1200" b="1" dirty="0" smtClean="0">
              <a:latin typeface="Helvetica LT Std Light"/>
            </a:rPr>
            <a:t>UNIDAD DE INOCUIDAD DE LOS ALIMENTOS: </a:t>
          </a:r>
          <a:r>
            <a:rPr lang="es-ES" sz="1200" dirty="0" smtClean="0">
              <a:latin typeface="Helvetica LT Std Light"/>
            </a:rPr>
            <a:t>capacitaciones a agricultores y ganaderos, socialización de manuales de buenas prácticas pecuarias, lecheras y agrícolas, etc.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96FA91E9-4B2F-47EB-8D59-D9E4FE0599AF}" type="parTrans" cxnId="{D5502DDF-2477-4F63-A801-151605A259E1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188047D4-AC0F-4C64-AEF2-01193DD437E4}" type="sibTrans" cxnId="{D5502DDF-2477-4F63-A801-151605A259E1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224D1826-7E1C-4AD3-8BCE-7ECC33EF950A}">
      <dgm:prSet custT="1"/>
      <dgm:spPr/>
      <dgm:t>
        <a:bodyPr/>
        <a:lstStyle/>
        <a:p>
          <a:r>
            <a:rPr lang="es-ES" sz="1200" b="1" dirty="0" smtClean="0"/>
            <a:t>UNIDAD DE REGISTRO DE INSUMOS AGROPECUARIOS: </a:t>
          </a:r>
        </a:p>
        <a:p>
          <a:r>
            <a:rPr lang="es-ES" sz="1200" dirty="0" smtClean="0"/>
            <a:t>capacitaciones, visita post registro de almacenes, etc.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61A6ABA0-21A0-4632-ACE3-0507DEC286AA}" type="parTrans" cxnId="{F65B5980-F7B5-4906-8FDD-16C3DEEC8832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69BFD6DF-316B-4AA8-8E5F-6C2EFF51CC7A}" type="sibTrans" cxnId="{F65B5980-F7B5-4906-8FDD-16C3DEEC8832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095AEF8C-D62D-44E9-8AB5-93E51B7D2CF5}">
      <dgm:prSet custT="1"/>
      <dgm:spPr/>
      <dgm:t>
        <a:bodyPr/>
        <a:lstStyle/>
        <a:p>
          <a:r>
            <a:rPr lang="es-ES" sz="1200" b="1" dirty="0" smtClean="0"/>
            <a:t>UNIDAD DE LABORATORIO: </a:t>
          </a:r>
        </a:p>
        <a:p>
          <a:r>
            <a:rPr lang="es-ES" sz="1200" dirty="0" smtClean="0"/>
            <a:t>dispone de instalaciones con moderna tecnología y personal altamente especializado en el análisis y diagnóstico de plagas, enfermedades, etc</a:t>
          </a:r>
          <a:endParaRPr lang="es-ES" sz="12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F0D35DB4-4220-444B-B4E0-4577F49E953C}" type="parTrans" cxnId="{EF0BD855-61AF-48C5-A05F-9FBDADD75D61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F0EA4DFE-4FE8-4C79-AEA8-766CAAEF7D3B}" type="sibTrans" cxnId="{EF0BD855-61AF-48C5-A05F-9FBDADD75D61}">
      <dgm:prSet/>
      <dgm:spPr/>
      <dgm:t>
        <a:bodyPr/>
        <a:lstStyle/>
        <a:p>
          <a:endParaRPr lang="es-ES">
            <a:solidFill>
              <a:schemeClr val="bg1">
                <a:lumMod val="50000"/>
              </a:schemeClr>
            </a:solidFill>
          </a:endParaRPr>
        </a:p>
      </dgm:t>
    </dgm:pt>
    <dgm:pt modelId="{6582D68F-4064-45F3-999F-7C1CA7586C15}" type="pres">
      <dgm:prSet presAssocID="{25394F7E-71DF-4458-B72E-D36232439C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EF0BAEB-0B15-4D94-9E07-264EEA830475}" type="pres">
      <dgm:prSet presAssocID="{51E9184F-B07A-4611-B532-E93323299BE1}" presName="node" presStyleLbl="node1" presStyleIdx="0" presStyleCnt="5" custScaleX="146438" custScaleY="138848" custRadScaleRad="99592" custRadScaleInc="131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7E940B-1CB5-4813-A29D-ACC3C6D30ABD}" type="pres">
      <dgm:prSet presAssocID="{E55EB2B0-632C-443A-AD30-667C6B90E3B1}" presName="sibTrans" presStyleLbl="sibTrans2D1" presStyleIdx="0" presStyleCnt="5"/>
      <dgm:spPr/>
      <dgm:t>
        <a:bodyPr/>
        <a:lstStyle/>
        <a:p>
          <a:endParaRPr lang="es-ES"/>
        </a:p>
      </dgm:t>
    </dgm:pt>
    <dgm:pt modelId="{03D0926B-8396-4BD6-BE32-8E53A6293059}" type="pres">
      <dgm:prSet presAssocID="{E55EB2B0-632C-443A-AD30-667C6B90E3B1}" presName="connectorText" presStyleLbl="sibTrans2D1" presStyleIdx="0" presStyleCnt="5"/>
      <dgm:spPr/>
      <dgm:t>
        <a:bodyPr/>
        <a:lstStyle/>
        <a:p>
          <a:endParaRPr lang="es-ES"/>
        </a:p>
      </dgm:t>
    </dgm:pt>
    <dgm:pt modelId="{61DFE4AE-06B9-4988-933B-83523156D54C}" type="pres">
      <dgm:prSet presAssocID="{0935559A-2BE1-4E08-BFCE-9A497560EC1F}" presName="node" presStyleLbl="node1" presStyleIdx="1" presStyleCnt="5" custScaleX="148560" custScaleY="146558" custRadScaleRad="151439" custRadScaleInc="925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ABDBA2-12CA-48F8-82AF-821E7D8AAC02}" type="pres">
      <dgm:prSet presAssocID="{188047D4-AC0F-4C64-AEF2-01193DD437E4}" presName="sibTrans" presStyleLbl="sibTrans2D1" presStyleIdx="1" presStyleCnt="5"/>
      <dgm:spPr/>
      <dgm:t>
        <a:bodyPr/>
        <a:lstStyle/>
        <a:p>
          <a:endParaRPr lang="es-ES"/>
        </a:p>
      </dgm:t>
    </dgm:pt>
    <dgm:pt modelId="{B45EA055-ADB7-4F4F-B0EB-D1E9A7B8CDF5}" type="pres">
      <dgm:prSet presAssocID="{188047D4-AC0F-4C64-AEF2-01193DD437E4}" presName="connectorText" presStyleLbl="sibTrans2D1" presStyleIdx="1" presStyleCnt="5"/>
      <dgm:spPr/>
      <dgm:t>
        <a:bodyPr/>
        <a:lstStyle/>
        <a:p>
          <a:endParaRPr lang="es-ES"/>
        </a:p>
      </dgm:t>
    </dgm:pt>
    <dgm:pt modelId="{C96032BB-6531-40AC-AFD4-29EF453BCF55}" type="pres">
      <dgm:prSet presAssocID="{224D1826-7E1C-4AD3-8BCE-7ECC33EF950A}" presName="node" presStyleLbl="node1" presStyleIdx="2" presStyleCnt="5" custScaleX="150530" custScaleY="143156" custRadScaleRad="113340" custRadScaleInc="-249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D51179-F858-43C2-B670-816F67B26554}" type="pres">
      <dgm:prSet presAssocID="{69BFD6DF-316B-4AA8-8E5F-6C2EFF51CC7A}" presName="sibTrans" presStyleLbl="sibTrans2D1" presStyleIdx="2" presStyleCnt="5"/>
      <dgm:spPr/>
      <dgm:t>
        <a:bodyPr/>
        <a:lstStyle/>
        <a:p>
          <a:endParaRPr lang="es-ES"/>
        </a:p>
      </dgm:t>
    </dgm:pt>
    <dgm:pt modelId="{10296AB4-9C73-417C-B130-57F3F9A0490A}" type="pres">
      <dgm:prSet presAssocID="{69BFD6DF-316B-4AA8-8E5F-6C2EFF51CC7A}" presName="connectorText" presStyleLbl="sibTrans2D1" presStyleIdx="2" presStyleCnt="5"/>
      <dgm:spPr/>
      <dgm:t>
        <a:bodyPr/>
        <a:lstStyle/>
        <a:p>
          <a:endParaRPr lang="es-ES"/>
        </a:p>
      </dgm:t>
    </dgm:pt>
    <dgm:pt modelId="{260A121E-3DEA-4B80-870D-1E5C93F30263}" type="pres">
      <dgm:prSet presAssocID="{095AEF8C-D62D-44E9-8AB5-93E51B7D2CF5}" presName="node" presStyleLbl="node1" presStyleIdx="3" presStyleCnt="5" custScaleX="160749" custScaleY="147451" custRadScaleRad="115771" custRadScaleInc="297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915CB5-CE81-4EFA-BC8C-1F4CF48FDD58}" type="pres">
      <dgm:prSet presAssocID="{F0EA4DFE-4FE8-4C79-AEA8-766CAAEF7D3B}" presName="sibTrans" presStyleLbl="sibTrans2D1" presStyleIdx="3" presStyleCnt="5"/>
      <dgm:spPr/>
      <dgm:t>
        <a:bodyPr/>
        <a:lstStyle/>
        <a:p>
          <a:endParaRPr lang="es-ES"/>
        </a:p>
      </dgm:t>
    </dgm:pt>
    <dgm:pt modelId="{8F252989-4358-4DFE-855A-DDDFDC99C247}" type="pres">
      <dgm:prSet presAssocID="{F0EA4DFE-4FE8-4C79-AEA8-766CAAEF7D3B}" presName="connectorText" presStyleLbl="sibTrans2D1" presStyleIdx="3" presStyleCnt="5"/>
      <dgm:spPr/>
      <dgm:t>
        <a:bodyPr/>
        <a:lstStyle/>
        <a:p>
          <a:endParaRPr lang="es-ES"/>
        </a:p>
      </dgm:t>
    </dgm:pt>
    <dgm:pt modelId="{BE956014-AA19-49F7-B714-2310A9BE72F1}" type="pres">
      <dgm:prSet presAssocID="{F28E46FC-6A73-4677-8B2D-D1A25CA2E113}" presName="node" presStyleLbl="node1" presStyleIdx="4" presStyleCnt="5" custScaleX="142079" custScaleY="137180" custRadScaleRad="139719" custRadScaleInc="87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3B09B5-A02E-473D-B22A-418205597290}" type="pres">
      <dgm:prSet presAssocID="{70CB82D7-5BF3-487D-A308-286082E4B196}" presName="sibTrans" presStyleLbl="sibTrans2D1" presStyleIdx="4" presStyleCnt="5"/>
      <dgm:spPr/>
      <dgm:t>
        <a:bodyPr/>
        <a:lstStyle/>
        <a:p>
          <a:endParaRPr lang="es-ES"/>
        </a:p>
      </dgm:t>
    </dgm:pt>
    <dgm:pt modelId="{B851657B-75F4-4D5E-9508-5C3B78974932}" type="pres">
      <dgm:prSet presAssocID="{70CB82D7-5BF3-487D-A308-286082E4B196}" presName="connectorText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0D494CB4-7D41-41DA-9D7C-C0A4A10D897F}" type="presOf" srcId="{E55EB2B0-632C-443A-AD30-667C6B90E3B1}" destId="{F17E940B-1CB5-4813-A29D-ACC3C6D30ABD}" srcOrd="0" destOrd="0" presId="urn:microsoft.com/office/officeart/2005/8/layout/cycle2"/>
    <dgm:cxn modelId="{DAB5A643-1FF5-4CFD-93AB-A393B5BD4F03}" type="presOf" srcId="{25394F7E-71DF-4458-B72E-D36232439CEB}" destId="{6582D68F-4064-45F3-999F-7C1CA7586C15}" srcOrd="0" destOrd="0" presId="urn:microsoft.com/office/officeart/2005/8/layout/cycle2"/>
    <dgm:cxn modelId="{53DB7D00-E1AC-492B-879B-22F83318FD34}" type="presOf" srcId="{F28E46FC-6A73-4677-8B2D-D1A25CA2E113}" destId="{BE956014-AA19-49F7-B714-2310A9BE72F1}" srcOrd="0" destOrd="0" presId="urn:microsoft.com/office/officeart/2005/8/layout/cycle2"/>
    <dgm:cxn modelId="{99ABA7EB-5223-474A-99DF-A4A950F63C22}" srcId="{25394F7E-71DF-4458-B72E-D36232439CEB}" destId="{F28E46FC-6A73-4677-8B2D-D1A25CA2E113}" srcOrd="4" destOrd="0" parTransId="{5B2349C5-A756-4357-8411-00C36FEA567B}" sibTransId="{70CB82D7-5BF3-487D-A308-286082E4B196}"/>
    <dgm:cxn modelId="{1A006B2B-DCFC-4096-A942-70E24883E7E6}" type="presOf" srcId="{188047D4-AC0F-4C64-AEF2-01193DD437E4}" destId="{B45EA055-ADB7-4F4F-B0EB-D1E9A7B8CDF5}" srcOrd="1" destOrd="0" presId="urn:microsoft.com/office/officeart/2005/8/layout/cycle2"/>
    <dgm:cxn modelId="{91BF7D90-CAF9-401E-ACE8-3D2CF17326F4}" type="presOf" srcId="{0935559A-2BE1-4E08-BFCE-9A497560EC1F}" destId="{61DFE4AE-06B9-4988-933B-83523156D54C}" srcOrd="0" destOrd="0" presId="urn:microsoft.com/office/officeart/2005/8/layout/cycle2"/>
    <dgm:cxn modelId="{68B539C3-F1B8-4B88-9E25-61E4D2B7978F}" type="presOf" srcId="{095AEF8C-D62D-44E9-8AB5-93E51B7D2CF5}" destId="{260A121E-3DEA-4B80-870D-1E5C93F30263}" srcOrd="0" destOrd="0" presId="urn:microsoft.com/office/officeart/2005/8/layout/cycle2"/>
    <dgm:cxn modelId="{5F03D014-4269-4516-BA4C-75CE311CB77E}" srcId="{25394F7E-71DF-4458-B72E-D36232439CEB}" destId="{51E9184F-B07A-4611-B532-E93323299BE1}" srcOrd="0" destOrd="0" parTransId="{5A3133B3-455F-430F-994A-B9894079361B}" sibTransId="{E55EB2B0-632C-443A-AD30-667C6B90E3B1}"/>
    <dgm:cxn modelId="{EF0BD855-61AF-48C5-A05F-9FBDADD75D61}" srcId="{25394F7E-71DF-4458-B72E-D36232439CEB}" destId="{095AEF8C-D62D-44E9-8AB5-93E51B7D2CF5}" srcOrd="3" destOrd="0" parTransId="{F0D35DB4-4220-444B-B4E0-4577F49E953C}" sibTransId="{F0EA4DFE-4FE8-4C79-AEA8-766CAAEF7D3B}"/>
    <dgm:cxn modelId="{BAA5DBFF-9DA8-4415-B430-3B8EFD27B28C}" type="presOf" srcId="{69BFD6DF-316B-4AA8-8E5F-6C2EFF51CC7A}" destId="{9FD51179-F858-43C2-B670-816F67B26554}" srcOrd="0" destOrd="0" presId="urn:microsoft.com/office/officeart/2005/8/layout/cycle2"/>
    <dgm:cxn modelId="{DBBBB6BA-CA77-4E47-A5FE-E20F331105B5}" type="presOf" srcId="{224D1826-7E1C-4AD3-8BCE-7ECC33EF950A}" destId="{C96032BB-6531-40AC-AFD4-29EF453BCF55}" srcOrd="0" destOrd="0" presId="urn:microsoft.com/office/officeart/2005/8/layout/cycle2"/>
    <dgm:cxn modelId="{712A58F6-1020-4A22-9CF4-747DE99AA75A}" type="presOf" srcId="{E55EB2B0-632C-443A-AD30-667C6B90E3B1}" destId="{03D0926B-8396-4BD6-BE32-8E53A6293059}" srcOrd="1" destOrd="0" presId="urn:microsoft.com/office/officeart/2005/8/layout/cycle2"/>
    <dgm:cxn modelId="{F65B5980-F7B5-4906-8FDD-16C3DEEC8832}" srcId="{25394F7E-71DF-4458-B72E-D36232439CEB}" destId="{224D1826-7E1C-4AD3-8BCE-7ECC33EF950A}" srcOrd="2" destOrd="0" parTransId="{61A6ABA0-21A0-4632-ACE3-0507DEC286AA}" sibTransId="{69BFD6DF-316B-4AA8-8E5F-6C2EFF51CC7A}"/>
    <dgm:cxn modelId="{01EC9B55-1638-4946-8F87-3B7CF64C91B7}" type="presOf" srcId="{70CB82D7-5BF3-487D-A308-286082E4B196}" destId="{373B09B5-A02E-473D-B22A-418205597290}" srcOrd="0" destOrd="0" presId="urn:microsoft.com/office/officeart/2005/8/layout/cycle2"/>
    <dgm:cxn modelId="{5B3298D5-522B-4894-9AC9-066DB30194A6}" type="presOf" srcId="{51E9184F-B07A-4611-B532-E93323299BE1}" destId="{AEF0BAEB-0B15-4D94-9E07-264EEA830475}" srcOrd="0" destOrd="0" presId="urn:microsoft.com/office/officeart/2005/8/layout/cycle2"/>
    <dgm:cxn modelId="{9454331E-EB3F-464C-8535-EF7E91DC5A57}" type="presOf" srcId="{70CB82D7-5BF3-487D-A308-286082E4B196}" destId="{B851657B-75F4-4D5E-9508-5C3B78974932}" srcOrd="1" destOrd="0" presId="urn:microsoft.com/office/officeart/2005/8/layout/cycle2"/>
    <dgm:cxn modelId="{F87C9BEA-E035-4E18-958D-C85FFC71320E}" type="presOf" srcId="{F0EA4DFE-4FE8-4C79-AEA8-766CAAEF7D3B}" destId="{52915CB5-CE81-4EFA-BC8C-1F4CF48FDD58}" srcOrd="0" destOrd="0" presId="urn:microsoft.com/office/officeart/2005/8/layout/cycle2"/>
    <dgm:cxn modelId="{0D175888-148F-47D8-BF32-0C6DB824CE2D}" type="presOf" srcId="{F0EA4DFE-4FE8-4C79-AEA8-766CAAEF7D3B}" destId="{8F252989-4358-4DFE-855A-DDDFDC99C247}" srcOrd="1" destOrd="0" presId="urn:microsoft.com/office/officeart/2005/8/layout/cycle2"/>
    <dgm:cxn modelId="{EA3FC472-3461-492D-A78A-B6957BDE5FBF}" type="presOf" srcId="{69BFD6DF-316B-4AA8-8E5F-6C2EFF51CC7A}" destId="{10296AB4-9C73-417C-B130-57F3F9A0490A}" srcOrd="1" destOrd="0" presId="urn:microsoft.com/office/officeart/2005/8/layout/cycle2"/>
    <dgm:cxn modelId="{D5502DDF-2477-4F63-A801-151605A259E1}" srcId="{25394F7E-71DF-4458-B72E-D36232439CEB}" destId="{0935559A-2BE1-4E08-BFCE-9A497560EC1F}" srcOrd="1" destOrd="0" parTransId="{96FA91E9-4B2F-47EB-8D59-D9E4FE0599AF}" sibTransId="{188047D4-AC0F-4C64-AEF2-01193DD437E4}"/>
    <dgm:cxn modelId="{220D81D8-54A6-40B4-BDBE-DC9C1728D563}" type="presOf" srcId="{188047D4-AC0F-4C64-AEF2-01193DD437E4}" destId="{4DABDBA2-12CA-48F8-82AF-821E7D8AAC02}" srcOrd="0" destOrd="0" presId="urn:microsoft.com/office/officeart/2005/8/layout/cycle2"/>
    <dgm:cxn modelId="{4F478EF4-F89F-419C-9279-963F2AB86CFB}" type="presParOf" srcId="{6582D68F-4064-45F3-999F-7C1CA7586C15}" destId="{AEF0BAEB-0B15-4D94-9E07-264EEA830475}" srcOrd="0" destOrd="0" presId="urn:microsoft.com/office/officeart/2005/8/layout/cycle2"/>
    <dgm:cxn modelId="{AE7DE64A-DABE-4129-9669-05370F0F9B98}" type="presParOf" srcId="{6582D68F-4064-45F3-999F-7C1CA7586C15}" destId="{F17E940B-1CB5-4813-A29D-ACC3C6D30ABD}" srcOrd="1" destOrd="0" presId="urn:microsoft.com/office/officeart/2005/8/layout/cycle2"/>
    <dgm:cxn modelId="{CC3023EC-4EFE-404B-A36C-9D5CB4EF3B90}" type="presParOf" srcId="{F17E940B-1CB5-4813-A29D-ACC3C6D30ABD}" destId="{03D0926B-8396-4BD6-BE32-8E53A6293059}" srcOrd="0" destOrd="0" presId="urn:microsoft.com/office/officeart/2005/8/layout/cycle2"/>
    <dgm:cxn modelId="{C745B355-644A-4873-B2DA-6A34D699363F}" type="presParOf" srcId="{6582D68F-4064-45F3-999F-7C1CA7586C15}" destId="{61DFE4AE-06B9-4988-933B-83523156D54C}" srcOrd="2" destOrd="0" presId="urn:microsoft.com/office/officeart/2005/8/layout/cycle2"/>
    <dgm:cxn modelId="{55D3F719-60E6-40C4-A5F2-489DDE9C2746}" type="presParOf" srcId="{6582D68F-4064-45F3-999F-7C1CA7586C15}" destId="{4DABDBA2-12CA-48F8-82AF-821E7D8AAC02}" srcOrd="3" destOrd="0" presId="urn:microsoft.com/office/officeart/2005/8/layout/cycle2"/>
    <dgm:cxn modelId="{0EF3BBF0-AEE3-4103-8207-5F9A9299497B}" type="presParOf" srcId="{4DABDBA2-12CA-48F8-82AF-821E7D8AAC02}" destId="{B45EA055-ADB7-4F4F-B0EB-D1E9A7B8CDF5}" srcOrd="0" destOrd="0" presId="urn:microsoft.com/office/officeart/2005/8/layout/cycle2"/>
    <dgm:cxn modelId="{0BC901F4-7C65-426B-8993-51B4761A6853}" type="presParOf" srcId="{6582D68F-4064-45F3-999F-7C1CA7586C15}" destId="{C96032BB-6531-40AC-AFD4-29EF453BCF55}" srcOrd="4" destOrd="0" presId="urn:microsoft.com/office/officeart/2005/8/layout/cycle2"/>
    <dgm:cxn modelId="{66EBC9BA-C1D0-4492-863C-48D5DA9E07DC}" type="presParOf" srcId="{6582D68F-4064-45F3-999F-7C1CA7586C15}" destId="{9FD51179-F858-43C2-B670-816F67B26554}" srcOrd="5" destOrd="0" presId="urn:microsoft.com/office/officeart/2005/8/layout/cycle2"/>
    <dgm:cxn modelId="{82061A01-86AE-45CD-B7D3-8B916FDE0B08}" type="presParOf" srcId="{9FD51179-F858-43C2-B670-816F67B26554}" destId="{10296AB4-9C73-417C-B130-57F3F9A0490A}" srcOrd="0" destOrd="0" presId="urn:microsoft.com/office/officeart/2005/8/layout/cycle2"/>
    <dgm:cxn modelId="{930514D1-6C40-4B7B-9D06-12DB015FEB7B}" type="presParOf" srcId="{6582D68F-4064-45F3-999F-7C1CA7586C15}" destId="{260A121E-3DEA-4B80-870D-1E5C93F30263}" srcOrd="6" destOrd="0" presId="urn:microsoft.com/office/officeart/2005/8/layout/cycle2"/>
    <dgm:cxn modelId="{C3A1D1EA-2115-4424-BD08-B3BC1656B815}" type="presParOf" srcId="{6582D68F-4064-45F3-999F-7C1CA7586C15}" destId="{52915CB5-CE81-4EFA-BC8C-1F4CF48FDD58}" srcOrd="7" destOrd="0" presId="urn:microsoft.com/office/officeart/2005/8/layout/cycle2"/>
    <dgm:cxn modelId="{FBB8889D-45FF-4991-A130-2335353DBFDA}" type="presParOf" srcId="{52915CB5-CE81-4EFA-BC8C-1F4CF48FDD58}" destId="{8F252989-4358-4DFE-855A-DDDFDC99C247}" srcOrd="0" destOrd="0" presId="urn:microsoft.com/office/officeart/2005/8/layout/cycle2"/>
    <dgm:cxn modelId="{EAB52022-D19C-457E-B49A-8B6BCAAC1482}" type="presParOf" srcId="{6582D68F-4064-45F3-999F-7C1CA7586C15}" destId="{BE956014-AA19-49F7-B714-2310A9BE72F1}" srcOrd="8" destOrd="0" presId="urn:microsoft.com/office/officeart/2005/8/layout/cycle2"/>
    <dgm:cxn modelId="{96BA1408-D734-4727-A4FC-C7DDA5E0ECDA}" type="presParOf" srcId="{6582D68F-4064-45F3-999F-7C1CA7586C15}" destId="{373B09B5-A02E-473D-B22A-418205597290}" srcOrd="9" destOrd="0" presId="urn:microsoft.com/office/officeart/2005/8/layout/cycle2"/>
    <dgm:cxn modelId="{F0D131B4-ADDD-46A2-B0DE-AEED84C9E342}" type="presParOf" srcId="{373B09B5-A02E-473D-B22A-418205597290}" destId="{B851657B-75F4-4D5E-9508-5C3B7897493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0BAEB-0B15-4D94-9E07-264EEA830475}">
      <dsp:nvSpPr>
        <dsp:cNvPr id="0" name=""/>
        <dsp:cNvSpPr/>
      </dsp:nvSpPr>
      <dsp:spPr>
        <a:xfrm>
          <a:off x="3285541" y="-327477"/>
          <a:ext cx="2333110" cy="2212183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Helvetica LT Std Light"/>
            </a:rPr>
            <a:t>UNIDAD</a:t>
          </a:r>
          <a:r>
            <a:rPr lang="es-ES" sz="1200" b="1" kern="1200" dirty="0" smtClean="0"/>
            <a:t> DE SANIDAD ANIMAL</a:t>
          </a:r>
          <a:r>
            <a:rPr lang="es-ES" sz="1200" b="0" kern="1200" dirty="0" smtClean="0"/>
            <a:t>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inspecciones a granjas, capacitaciones, atención de eventos sanitarios, certificación zoosanitaria, muestreos, etc.</a:t>
          </a:r>
        </a:p>
      </dsp:txBody>
      <dsp:txXfrm>
        <a:off x="3627217" y="-3510"/>
        <a:ext cx="1649758" cy="1564249"/>
      </dsp:txXfrm>
    </dsp:sp>
    <dsp:sp modelId="{F17E940B-1CB5-4813-A29D-ACC3C6D30ABD}">
      <dsp:nvSpPr>
        <dsp:cNvPr id="0" name=""/>
        <dsp:cNvSpPr/>
      </dsp:nvSpPr>
      <dsp:spPr>
        <a:xfrm rot="1426320">
          <a:off x="5641451" y="1119374"/>
          <a:ext cx="389339" cy="537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>
            <a:solidFill>
              <a:schemeClr val="bg1">
                <a:lumMod val="50000"/>
              </a:schemeClr>
            </a:solidFill>
          </a:endParaRPr>
        </a:p>
      </dsp:txBody>
      <dsp:txXfrm>
        <a:off x="5646406" y="1203377"/>
        <a:ext cx="272537" cy="322630"/>
      </dsp:txXfrm>
    </dsp:sp>
    <dsp:sp modelId="{61DFE4AE-06B9-4988-933B-83523156D54C}">
      <dsp:nvSpPr>
        <dsp:cNvPr id="0" name=""/>
        <dsp:cNvSpPr/>
      </dsp:nvSpPr>
      <dsp:spPr>
        <a:xfrm>
          <a:off x="6079522" y="849211"/>
          <a:ext cx="2366918" cy="2335022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107022"/>
                <a:satOff val="-1708"/>
                <a:lumOff val="164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107022"/>
                <a:satOff val="-1708"/>
                <a:lumOff val="164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107022"/>
                <a:satOff val="-1708"/>
                <a:lumOff val="164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Helvetica LT Std Light"/>
            </a:rPr>
            <a:t>UNIDAD DE INOCUIDAD DE LOS ALIMENTOS: </a:t>
          </a:r>
          <a:r>
            <a:rPr lang="es-ES" sz="1200" kern="1200" dirty="0" smtClean="0">
              <a:latin typeface="Helvetica LT Std Light"/>
            </a:rPr>
            <a:t>capacitaciones a agricultores y ganaderos, socialización de manuales de buenas prácticas pecuarias, lecheras y agrícolas, etc.</a:t>
          </a:r>
        </a:p>
      </dsp:txBody>
      <dsp:txXfrm>
        <a:off x="6426149" y="1191167"/>
        <a:ext cx="1673664" cy="1651110"/>
      </dsp:txXfrm>
    </dsp:sp>
    <dsp:sp modelId="{4DABDBA2-12CA-48F8-82AF-821E7D8AAC02}">
      <dsp:nvSpPr>
        <dsp:cNvPr id="0" name=""/>
        <dsp:cNvSpPr/>
      </dsp:nvSpPr>
      <dsp:spPr>
        <a:xfrm rot="7155076">
          <a:off x="6471602" y="2954423"/>
          <a:ext cx="231277" cy="537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112136"/>
                <a:satOff val="-2403"/>
                <a:lumOff val="12325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112136"/>
                <a:satOff val="-2403"/>
                <a:lumOff val="12325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112136"/>
                <a:satOff val="-2403"/>
                <a:lumOff val="123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>
            <a:solidFill>
              <a:schemeClr val="bg1">
                <a:lumMod val="50000"/>
              </a:schemeClr>
            </a:solidFill>
          </a:endParaRPr>
        </a:p>
      </dsp:txBody>
      <dsp:txXfrm rot="10800000">
        <a:off x="6523245" y="3031699"/>
        <a:ext cx="161894" cy="322630"/>
      </dsp:txXfrm>
    </dsp:sp>
    <dsp:sp modelId="{C96032BB-6531-40AC-AFD4-29EF453BCF55}">
      <dsp:nvSpPr>
        <dsp:cNvPr id="0" name=""/>
        <dsp:cNvSpPr/>
      </dsp:nvSpPr>
      <dsp:spPr>
        <a:xfrm>
          <a:off x="4714555" y="3285489"/>
          <a:ext cx="2398305" cy="2280820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214045"/>
                <a:satOff val="-3415"/>
                <a:lumOff val="32886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214045"/>
                <a:satOff val="-3415"/>
                <a:lumOff val="32886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214045"/>
                <a:satOff val="-3415"/>
                <a:lumOff val="328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UNIDAD DE REGISTRO DE INSUMOS AGROPECUARIOS: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capacitaciones, visita post registro de almacenes, etc.</a:t>
          </a:r>
        </a:p>
      </dsp:txBody>
      <dsp:txXfrm>
        <a:off x="5065779" y="3619507"/>
        <a:ext cx="1695857" cy="1612784"/>
      </dsp:txXfrm>
    </dsp:sp>
    <dsp:sp modelId="{9FD51179-F858-43C2-B670-816F67B26554}">
      <dsp:nvSpPr>
        <dsp:cNvPr id="0" name=""/>
        <dsp:cNvSpPr/>
      </dsp:nvSpPr>
      <dsp:spPr>
        <a:xfrm rot="10815680">
          <a:off x="4067856" y="4149663"/>
          <a:ext cx="457013" cy="537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224272"/>
                <a:satOff val="-4806"/>
                <a:lumOff val="24650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224272"/>
                <a:satOff val="-4806"/>
                <a:lumOff val="24650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224272"/>
                <a:satOff val="-4806"/>
                <a:lumOff val="246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>
            <a:solidFill>
              <a:schemeClr val="bg1">
                <a:lumMod val="50000"/>
              </a:schemeClr>
            </a:solidFill>
          </a:endParaRPr>
        </a:p>
      </dsp:txBody>
      <dsp:txXfrm rot="10800000">
        <a:off x="4204959" y="4257520"/>
        <a:ext cx="319909" cy="322630"/>
      </dsp:txXfrm>
    </dsp:sp>
    <dsp:sp modelId="{260A121E-3DEA-4B80-870D-1E5C93F30263}">
      <dsp:nvSpPr>
        <dsp:cNvPr id="0" name=""/>
        <dsp:cNvSpPr/>
      </dsp:nvSpPr>
      <dsp:spPr>
        <a:xfrm>
          <a:off x="1291185" y="3236031"/>
          <a:ext cx="2561119" cy="2349249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214045"/>
                <a:satOff val="-3415"/>
                <a:lumOff val="32886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214045"/>
                <a:satOff val="-3415"/>
                <a:lumOff val="32886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214045"/>
                <a:satOff val="-3415"/>
                <a:lumOff val="328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UNIDAD DE LABORATORIO: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dispone de instalaciones con moderna tecnología y personal altamente especializado en el análisis y diagnóstico de plagas, enfermedades, etc</a:t>
          </a:r>
          <a:endParaRPr lang="es-ES" sz="1200" kern="1200" dirty="0"/>
        </a:p>
      </dsp:txBody>
      <dsp:txXfrm>
        <a:off x="1666252" y="3580071"/>
        <a:ext cx="1810985" cy="1661169"/>
      </dsp:txXfrm>
    </dsp:sp>
    <dsp:sp modelId="{52915CB5-CE81-4EFA-BC8C-1F4CF48FDD58}">
      <dsp:nvSpPr>
        <dsp:cNvPr id="0" name=""/>
        <dsp:cNvSpPr/>
      </dsp:nvSpPr>
      <dsp:spPr>
        <a:xfrm rot="15027421">
          <a:off x="1954113" y="2788278"/>
          <a:ext cx="274366" cy="537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224272"/>
                <a:satOff val="-4806"/>
                <a:lumOff val="24650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224272"/>
                <a:satOff val="-4806"/>
                <a:lumOff val="24650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224272"/>
                <a:satOff val="-4806"/>
                <a:lumOff val="246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>
            <a:solidFill>
              <a:schemeClr val="bg1">
                <a:lumMod val="50000"/>
              </a:schemeClr>
            </a:solidFill>
          </a:endParaRPr>
        </a:p>
      </dsp:txBody>
      <dsp:txXfrm rot="10800000">
        <a:off x="2009035" y="2934606"/>
        <a:ext cx="192056" cy="322630"/>
      </dsp:txXfrm>
    </dsp:sp>
    <dsp:sp modelId="{BE956014-AA19-49F7-B714-2310A9BE72F1}">
      <dsp:nvSpPr>
        <dsp:cNvPr id="0" name=""/>
        <dsp:cNvSpPr/>
      </dsp:nvSpPr>
      <dsp:spPr>
        <a:xfrm>
          <a:off x="503331" y="679315"/>
          <a:ext cx="2263660" cy="2185608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107022"/>
                <a:satOff val="-1708"/>
                <a:lumOff val="164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107022"/>
                <a:satOff val="-1708"/>
                <a:lumOff val="164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107022"/>
                <a:satOff val="-1708"/>
                <a:lumOff val="164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UNIDAD DE SANIDAD </a:t>
          </a:r>
          <a:r>
            <a:rPr lang="es-ES" sz="1200" b="1" kern="1200" dirty="0" smtClean="0">
              <a:latin typeface="Helvetica LT Std Light"/>
            </a:rPr>
            <a:t>VEGETAL</a:t>
          </a:r>
          <a:r>
            <a:rPr lang="es-ES" sz="1200" b="1" kern="1200" dirty="0" smtClean="0"/>
            <a:t>: </a:t>
          </a:r>
          <a:r>
            <a:rPr lang="es-ES" sz="1200" kern="1200" dirty="0" smtClean="0"/>
            <a:t>capacitaciones, prospecciones de cultivos, toma de muestras, inspecciones fitosanitarias, etc.</a:t>
          </a:r>
          <a:endParaRPr lang="es-ES" sz="1200" kern="1200" dirty="0"/>
        </a:p>
      </dsp:txBody>
      <dsp:txXfrm>
        <a:off x="834836" y="999390"/>
        <a:ext cx="1600650" cy="1545458"/>
      </dsp:txXfrm>
    </dsp:sp>
    <dsp:sp modelId="{373B09B5-A02E-473D-B22A-418205597290}">
      <dsp:nvSpPr>
        <dsp:cNvPr id="0" name=""/>
        <dsp:cNvSpPr/>
      </dsp:nvSpPr>
      <dsp:spPr>
        <a:xfrm rot="20434364">
          <a:off x="2833016" y="1015334"/>
          <a:ext cx="371169" cy="537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112136"/>
                <a:satOff val="-2403"/>
                <a:lumOff val="12325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112136"/>
                <a:satOff val="-2403"/>
                <a:lumOff val="12325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112136"/>
                <a:satOff val="-2403"/>
                <a:lumOff val="123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>
            <a:solidFill>
              <a:schemeClr val="bg1">
                <a:lumMod val="50000"/>
              </a:schemeClr>
            </a:solidFill>
          </a:endParaRPr>
        </a:p>
      </dsp:txBody>
      <dsp:txXfrm>
        <a:off x="2836186" y="1141396"/>
        <a:ext cx="259818" cy="322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056313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7C465-6074-4CDF-A76A-065E0D65E922}" type="datetimeFigureOut">
              <a:rPr lang="es-ES" smtClean="0"/>
              <a:t>31/1/18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03613" y="944563"/>
            <a:ext cx="36861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69975" y="3638550"/>
            <a:ext cx="8553450" cy="29765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180263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056313" y="7180263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7EA9D-9339-42D6-8C54-F7EE0DC381A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82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4437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294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8165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342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307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69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81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403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EA9D-9339-42D6-8C54-F7EE0DC381AF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99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300" y="273600"/>
            <a:ext cx="891501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400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3200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800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400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2000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5" Type="http://schemas.openxmlformats.org/officeDocument/2006/relationships/chart" Target="../charts/chart7.xml"/><Relationship Id="rId6" Type="http://schemas.openxmlformats.org/officeDocument/2006/relationships/chart" Target="../charts/chart8.xml"/><Relationship Id="rId7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4" Type="http://schemas.openxmlformats.org/officeDocument/2006/relationships/chart" Target="../charts/chart10.xml"/><Relationship Id="rId5" Type="http://schemas.openxmlformats.org/officeDocument/2006/relationships/chart" Target="../charts/chart11.xml"/><Relationship Id="rId6" Type="http://schemas.openxmlformats.org/officeDocument/2006/relationships/chart" Target="../charts/chart1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4" Type="http://schemas.openxmlformats.org/officeDocument/2006/relationships/chart" Target="../charts/chart14.xml"/><Relationship Id="rId5" Type="http://schemas.openxmlformats.org/officeDocument/2006/relationships/chart" Target="../charts/chart15.xml"/><Relationship Id="rId6" Type="http://schemas.openxmlformats.org/officeDocument/2006/relationships/image" Target="../media/image4.jpeg"/><Relationship Id="rId7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4" Type="http://schemas.openxmlformats.org/officeDocument/2006/relationships/chart" Target="../charts/chart17.xml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4" Type="http://schemas.openxmlformats.org/officeDocument/2006/relationships/chart" Target="../charts/chart19.xml"/><Relationship Id="rId5" Type="http://schemas.openxmlformats.org/officeDocument/2006/relationships/chart" Target="../charts/chart20.xml"/><Relationship Id="rId6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4" Type="http://schemas.openxmlformats.org/officeDocument/2006/relationships/chart" Target="../charts/chart22.xml"/><Relationship Id="rId5" Type="http://schemas.openxmlformats.org/officeDocument/2006/relationships/chart" Target="../charts/chart23.xml"/><Relationship Id="rId6" Type="http://schemas.openxmlformats.org/officeDocument/2006/relationships/image" Target="../media/image6.jpeg"/><Relationship Id="rId7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4" Type="http://schemas.openxmlformats.org/officeDocument/2006/relationships/chart" Target="../charts/chart25.xml"/><Relationship Id="rId5" Type="http://schemas.openxmlformats.org/officeDocument/2006/relationships/chart" Target="../charts/chart26.xml"/><Relationship Id="rId6" Type="http://schemas.openxmlformats.org/officeDocument/2006/relationships/image" Target="../media/image7.jpeg"/><Relationship Id="rId7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59037" y="4646613"/>
            <a:ext cx="483305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RENDICI</a:t>
            </a:r>
            <a:r>
              <a:rPr lang="es-ES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ÓN DE CUENTAS</a:t>
            </a: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2017 </a:t>
            </a:r>
            <a:endParaRPr lang="es-EC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uadroTexto 3"/>
          <p:cNvSpPr txBox="1">
            <a:spLocks noChangeArrowheads="1"/>
          </p:cNvSpPr>
          <p:nvPr/>
        </p:nvSpPr>
        <p:spPr bwMode="auto">
          <a:xfrm>
            <a:off x="1607275" y="5241925"/>
            <a:ext cx="693657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s-EC" altLang="es-EC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DIRECCIÓN DISTRITAL Y </a:t>
            </a:r>
            <a:r>
              <a:rPr lang="es-EC" altLang="es-EC" sz="20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ARTICULACIÓN </a:t>
            </a:r>
            <a:r>
              <a:rPr lang="es-EC" altLang="es-EC" sz="2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TERRITORIAL</a:t>
            </a:r>
          </a:p>
          <a:p>
            <a:pPr algn="ctr" eaLnBrk="1" hangingPunct="1"/>
            <a:r>
              <a:rPr lang="es-EC" altLang="es-EC" sz="2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ZONA </a:t>
            </a:r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</a:t>
            </a: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(EL ORO, ZAMORA CHINCHIPE, LOJA) </a:t>
            </a:r>
            <a:endParaRPr lang="es-EC" altLang="es-EC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7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357157014"/>
              </p:ext>
            </p:extLst>
          </p:nvPr>
        </p:nvGraphicFramePr>
        <p:xfrm>
          <a:off x="645160" y="883920"/>
          <a:ext cx="8620760" cy="527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inta hacia arriba 1"/>
          <p:cNvSpPr/>
          <p:nvPr/>
        </p:nvSpPr>
        <p:spPr>
          <a:xfrm>
            <a:off x="7635240" y="5981700"/>
            <a:ext cx="2270760" cy="350520"/>
          </a:xfrm>
          <a:prstGeom prst="ribbon2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hlinkClick r:id="rId7" action="ppaction://hlinksldjump"/>
              </a:rPr>
              <a:t>Parámetros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5421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917959" y="365419"/>
            <a:ext cx="4656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EC" sz="24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DE SANIDAD </a:t>
            </a:r>
            <a:r>
              <a:rPr lang="es-EC" sz="2400" b="1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ANIMAL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186167"/>
              </p:ext>
            </p:extLst>
          </p:nvPr>
        </p:nvGraphicFramePr>
        <p:xfrm>
          <a:off x="182879" y="1209263"/>
          <a:ext cx="4683589" cy="247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832407"/>
              </p:ext>
            </p:extLst>
          </p:nvPr>
        </p:nvGraphicFramePr>
        <p:xfrm>
          <a:off x="5013961" y="1209263"/>
          <a:ext cx="4560850" cy="247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085567"/>
              </p:ext>
            </p:extLst>
          </p:nvPr>
        </p:nvGraphicFramePr>
        <p:xfrm>
          <a:off x="182879" y="3812583"/>
          <a:ext cx="4683589" cy="2557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4955449"/>
              </p:ext>
            </p:extLst>
          </p:nvPr>
        </p:nvGraphicFramePr>
        <p:xfrm>
          <a:off x="5013961" y="3812583"/>
          <a:ext cx="4572001" cy="2557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4305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Graphic spid="18" grpId="0">
        <p:bldAsOne/>
      </p:bldGraphic>
      <p:bldGraphic spid="19" grpId="0">
        <p:bldAsOne/>
      </p:bldGraphic>
      <p:bldGraphic spid="2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234581"/>
              </p:ext>
            </p:extLst>
          </p:nvPr>
        </p:nvGraphicFramePr>
        <p:xfrm>
          <a:off x="158643" y="3714237"/>
          <a:ext cx="4551336" cy="273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949445"/>
              </p:ext>
            </p:extLst>
          </p:nvPr>
        </p:nvGraphicFramePr>
        <p:xfrm>
          <a:off x="158643" y="1100774"/>
          <a:ext cx="4537343" cy="250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2765065"/>
              </p:ext>
            </p:extLst>
          </p:nvPr>
        </p:nvGraphicFramePr>
        <p:xfrm>
          <a:off x="4903923" y="1100774"/>
          <a:ext cx="4621078" cy="1813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9209569"/>
              </p:ext>
            </p:extLst>
          </p:nvPr>
        </p:nvGraphicFramePr>
        <p:xfrm>
          <a:off x="4913836" y="3154680"/>
          <a:ext cx="4611165" cy="2026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352911"/>
              </p:ext>
            </p:extLst>
          </p:nvPr>
        </p:nvGraphicFramePr>
        <p:xfrm>
          <a:off x="5794559" y="5315426"/>
          <a:ext cx="2717800" cy="9525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4600"/>
                <a:gridCol w="1473200"/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 smtClean="0">
                          <a:effectLst/>
                          <a:latin typeface="Helvetica LT Std Light"/>
                        </a:rPr>
                        <a:t>DATO DE LA PROVINCIA</a:t>
                      </a:r>
                      <a:r>
                        <a:rPr lang="es-ES" sz="1100" b="1" u="none" strike="noStrike" baseline="0" dirty="0" smtClean="0">
                          <a:effectLst/>
                          <a:latin typeface="Helvetica LT Std Light"/>
                        </a:rPr>
                        <a:t> DE ZAMORA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ACTIVIDAD 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effectLst/>
                          <a:latin typeface="Helvetica LT Std Light"/>
                        </a:rPr>
                        <a:t># PRE-CERTIFICADOS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0" marR="0" marT="0" marB="0" anchor="ctr"/>
                </a:tc>
              </a:tr>
              <a:tr h="571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800" u="none" strike="noStrike" dirty="0">
                          <a:effectLst/>
                          <a:latin typeface="Helvetica LT Std Light"/>
                        </a:rPr>
                        <a:t>PRECERTIFICADOS DE EXPORATCIÓN DE RANAS VIVAS</a:t>
                      </a:r>
                      <a:endParaRPr lang="es-ES" sz="800" b="1" i="0" u="none" strike="noStrike" dirty="0">
                        <a:solidFill>
                          <a:srgbClr val="595959"/>
                        </a:solidFill>
                        <a:effectLst/>
                        <a:latin typeface="Helvetica LT Std Ligh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Helvetica LT Std Light"/>
                        </a:rPr>
                        <a:t>36 pre-certificados con un promedio de 12000 Kg. Por mes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Botón de acción: Inicio 2">
            <a:hlinkClick r:id="rId7" action="ppaction://hlinksldjump" highlightClick="1"/>
          </p:cNvPr>
          <p:cNvSpPr/>
          <p:nvPr/>
        </p:nvSpPr>
        <p:spPr>
          <a:xfrm>
            <a:off x="8991600" y="5623560"/>
            <a:ext cx="533401" cy="6443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917959" y="365419"/>
            <a:ext cx="4656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EC" sz="24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DE SANIDAD </a:t>
            </a:r>
            <a:r>
              <a:rPr lang="es-EC" sz="2400" b="1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ANIMAL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61891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9" grpId="0">
        <p:bldAsOne/>
      </p:bldGraphic>
      <p:bldGraphic spid="20" grpId="0">
        <p:bldAsOne/>
      </p:bldGraphic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591730"/>
              </p:ext>
            </p:extLst>
          </p:nvPr>
        </p:nvGraphicFramePr>
        <p:xfrm>
          <a:off x="182879" y="1019108"/>
          <a:ext cx="4572001" cy="247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1020978"/>
              </p:ext>
            </p:extLst>
          </p:nvPr>
        </p:nvGraphicFramePr>
        <p:xfrm>
          <a:off x="5013960" y="1019108"/>
          <a:ext cx="4572001" cy="247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749499"/>
              </p:ext>
            </p:extLst>
          </p:nvPr>
        </p:nvGraphicFramePr>
        <p:xfrm>
          <a:off x="182879" y="3649125"/>
          <a:ext cx="457200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370520"/>
              </p:ext>
            </p:extLst>
          </p:nvPr>
        </p:nvGraphicFramePr>
        <p:xfrm>
          <a:off x="5013961" y="36491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Rectángulo 9"/>
          <p:cNvSpPr/>
          <p:nvPr/>
        </p:nvSpPr>
        <p:spPr>
          <a:xfrm>
            <a:off x="4674109" y="365419"/>
            <a:ext cx="4900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EC" sz="24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DE SANIDAD </a:t>
            </a:r>
            <a:r>
              <a:rPr lang="es-EC" sz="2400" b="1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VEGETAL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279594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Graphic spid="7" grpId="0">
        <p:bldAsOne/>
      </p:bldGraphic>
      <p:bldGraphic spid="9" grpId="0">
        <p:bldAsOne/>
      </p:bldGraphic>
      <p:bldGraphic spid="1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74359"/>
              </p:ext>
            </p:extLst>
          </p:nvPr>
        </p:nvGraphicFramePr>
        <p:xfrm>
          <a:off x="182879" y="1083116"/>
          <a:ext cx="4572001" cy="247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210282"/>
              </p:ext>
            </p:extLst>
          </p:nvPr>
        </p:nvGraphicFramePr>
        <p:xfrm>
          <a:off x="5013961" y="1083116"/>
          <a:ext cx="4572001" cy="247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411164"/>
              </p:ext>
            </p:extLst>
          </p:nvPr>
        </p:nvGraphicFramePr>
        <p:xfrm>
          <a:off x="182880" y="371313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5" b="14992"/>
          <a:stretch/>
        </p:blipFill>
        <p:spPr>
          <a:xfrm>
            <a:off x="5013960" y="3713132"/>
            <a:ext cx="3705061" cy="2257899"/>
          </a:xfrm>
          <a:prstGeom prst="rect">
            <a:avLst/>
          </a:prstGeom>
        </p:spPr>
      </p:pic>
      <p:sp>
        <p:nvSpPr>
          <p:cNvPr id="9" name="Botón de acción: Inicio 8">
            <a:hlinkClick r:id="rId7" action="ppaction://hlinksldjump" highlightClick="1"/>
          </p:cNvPr>
          <p:cNvSpPr/>
          <p:nvPr/>
        </p:nvSpPr>
        <p:spPr>
          <a:xfrm>
            <a:off x="8991600" y="5623560"/>
            <a:ext cx="533401" cy="6443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674109" y="365419"/>
            <a:ext cx="4900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EC" sz="24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DE SANIDAD </a:t>
            </a:r>
            <a:r>
              <a:rPr lang="es-EC" sz="2400" b="1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VEGETAL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333985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Graphic spid="7" grpId="0">
        <p:bldAsOne/>
      </p:bldGraphic>
      <p:bldGraphic spid="1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6064043"/>
              </p:ext>
            </p:extLst>
          </p:nvPr>
        </p:nvGraphicFramePr>
        <p:xfrm>
          <a:off x="182882" y="4205571"/>
          <a:ext cx="4754880" cy="2333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111194"/>
              </p:ext>
            </p:extLst>
          </p:nvPr>
        </p:nvGraphicFramePr>
        <p:xfrm>
          <a:off x="182882" y="1097280"/>
          <a:ext cx="483108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Imagen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880" y="4069080"/>
            <a:ext cx="3520439" cy="2339476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537319"/>
              </p:ext>
            </p:extLst>
          </p:nvPr>
        </p:nvGraphicFramePr>
        <p:xfrm>
          <a:off x="5364477" y="1097280"/>
          <a:ext cx="4373882" cy="28498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3932"/>
                <a:gridCol w="1543723"/>
                <a:gridCol w="1306227"/>
              </a:tblGrid>
              <a:tr h="54162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050" b="1" u="none" strike="noStrike" dirty="0">
                          <a:effectLst/>
                          <a:latin typeface="Helvetica LT Std Light"/>
                        </a:rPr>
                        <a:t>CERTIFICACIÓN DE BUENAS </a:t>
                      </a:r>
                      <a:r>
                        <a:rPr lang="es-ES" sz="1050" b="1" u="none" strike="noStrike" dirty="0" smtClean="0">
                          <a:effectLst/>
                          <a:latin typeface="Helvetica LT Std Light"/>
                        </a:rPr>
                        <a:t>PRÁCTICAS AGRÍCOLAS</a:t>
                      </a:r>
                      <a:r>
                        <a:rPr lang="es-ES" sz="1050" b="1" u="none" strike="noStrike" baseline="0" dirty="0" smtClean="0">
                          <a:effectLst/>
                          <a:latin typeface="Helvetica LT Std Light"/>
                        </a:rPr>
                        <a:t> O PECUARIAS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4525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  <a:latin typeface="Helvetica LT Std Light"/>
                        </a:rPr>
                        <a:t>ACTIVIDAD 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  <a:latin typeface="Helvetica LT Std Light"/>
                        </a:rPr>
                        <a:t>Nº CERTIFICADOS ENTREGADOS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  <a:latin typeface="Helvetica LT Std Light"/>
                        </a:rPr>
                        <a:t>Nº </a:t>
                      </a:r>
                      <a:r>
                        <a:rPr lang="es-ES" sz="1000" b="1" u="none" strike="noStrike" dirty="0" smtClean="0">
                          <a:effectLst/>
                          <a:latin typeface="Helvetica LT Std Light"/>
                        </a:rPr>
                        <a:t>PREDIOS 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3598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EL ORO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9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 smtClean="0">
                          <a:effectLst/>
                          <a:latin typeface="Helvetica LT Std Light"/>
                        </a:rPr>
                        <a:t>Banano </a:t>
                      </a:r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  <a:latin typeface="Helvetica LT Std Light"/>
                        </a:rPr>
                      </a:br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convencional </a:t>
                      </a:r>
                      <a:br>
                        <a:rPr lang="es-ES" sz="1000" u="none" strike="noStrike" dirty="0">
                          <a:effectLst/>
                          <a:latin typeface="Helvetica LT Std Light"/>
                        </a:rPr>
                      </a:br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y orgánico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350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>
                          <a:effectLst/>
                          <a:latin typeface="Helvetica LT Std Light"/>
                        </a:rPr>
                        <a:t>LOJA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 </a:t>
                      </a:r>
                      <a:r>
                        <a:rPr lang="es-ES" sz="1000" u="none" strike="noStrike" dirty="0" smtClean="0">
                          <a:effectLst/>
                          <a:latin typeface="Helvetica LT Std Light"/>
                        </a:rPr>
                        <a:t>2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 </a:t>
                      </a:r>
                      <a:r>
                        <a:rPr lang="es-ES" sz="1000" u="none" strike="noStrike" dirty="0" smtClean="0">
                          <a:effectLst/>
                          <a:latin typeface="Helvetica LT Std Light"/>
                        </a:rPr>
                        <a:t>Café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350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  <a:latin typeface="Helvetica LT Std Light"/>
                        </a:rPr>
                        <a:t>ZAMORA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Helvetica LT Std Light"/>
                        </a:rPr>
                        <a:t>5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 smtClean="0">
                          <a:effectLst/>
                          <a:latin typeface="Helvetica LT Std Light"/>
                        </a:rPr>
                        <a:t>Ganadería, leche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2935225" y="365419"/>
            <a:ext cx="6803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C" sz="24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</a:t>
            </a:r>
            <a:r>
              <a:rPr lang="es-EC" sz="2400" b="1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DE INOCUIDAD DE LOS ALIMENTOS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211479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29660"/>
              </p:ext>
            </p:extLst>
          </p:nvPr>
        </p:nvGraphicFramePr>
        <p:xfrm>
          <a:off x="5165091" y="3921703"/>
          <a:ext cx="4009390" cy="24414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6937"/>
                <a:gridCol w="1415079"/>
                <a:gridCol w="1197374"/>
              </a:tblGrid>
              <a:tr h="59395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050" b="1" u="none" strike="noStrike" dirty="0">
                          <a:effectLst/>
                          <a:latin typeface="Helvetica LT Std Light"/>
                        </a:rPr>
                        <a:t>REDUCCIÓN DE PERIODO DE TRANSICIÓN 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4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effectLst/>
                          <a:latin typeface="Helvetica LT Std Light"/>
                        </a:rPr>
                        <a:t>ACTIVIDAD 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effectLst/>
                          <a:latin typeface="Helvetica LT Std Light"/>
                        </a:rPr>
                        <a:t>Nº </a:t>
                      </a:r>
                      <a:r>
                        <a:rPr lang="es-ES" sz="900" b="1" u="none" strike="noStrike" dirty="0">
                          <a:effectLst/>
                          <a:latin typeface="Helvetica LT Std Light"/>
                        </a:rPr>
                        <a:t>INSPEECIONES 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effectLst/>
                          <a:latin typeface="Helvetica LT Std Light"/>
                        </a:rPr>
                        <a:t>Nº </a:t>
                      </a:r>
                      <a:r>
                        <a:rPr lang="es-ES" sz="900" b="1" u="none" strike="noStrike" dirty="0">
                          <a:effectLst/>
                          <a:latin typeface="Helvetica LT Std Light"/>
                        </a:rPr>
                        <a:t>CULTIVOS 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</a:tr>
              <a:tr h="7373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effectLst/>
                          <a:latin typeface="Helvetica LT Std Light"/>
                        </a:rPr>
                        <a:t>EL ORO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Helvetica LT Std Light"/>
                        </a:rPr>
                        <a:t>9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Helvetica LT Std Light"/>
                        </a:rPr>
                        <a:t>banano y terrenos en barbecho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</a:tr>
              <a:tr h="39744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  <a:latin typeface="Helvetica LT Std Light"/>
                        </a:rPr>
                        <a:t>LOJA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Helvetica LT Std Light"/>
                        </a:rPr>
                        <a:t> </a:t>
                      </a:r>
                      <a:r>
                        <a:rPr lang="es-ES" sz="1100" u="none" strike="noStrike" dirty="0" smtClean="0">
                          <a:effectLst/>
                          <a:latin typeface="Helvetica LT Std Light"/>
                        </a:rPr>
                        <a:t>1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 smtClean="0">
                          <a:effectLst/>
                          <a:latin typeface="Helvetica LT Std Light"/>
                        </a:rPr>
                        <a:t>hortalizas</a:t>
                      </a:r>
                      <a:r>
                        <a:rPr lang="es-ES" sz="1100" u="none" strike="noStrike" dirty="0">
                          <a:effectLst/>
                          <a:latin typeface="Helvetica LT Std Light"/>
                        </a:rPr>
                        <a:t> 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</a:tr>
              <a:tr h="43856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effectLst/>
                          <a:latin typeface="Helvetica LT Std Light"/>
                        </a:rPr>
                        <a:t>ZAMORA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 smtClean="0">
                          <a:effectLst/>
                          <a:latin typeface="Helvetica LT Std Light"/>
                        </a:rPr>
                        <a:t>x</a:t>
                      </a:r>
                      <a:r>
                        <a:rPr lang="es-ES" sz="1100" u="none" strike="noStrike" dirty="0">
                          <a:effectLst/>
                          <a:latin typeface="Helvetica LT Std Light"/>
                        </a:rPr>
                        <a:t> 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Helvetica LT Std Light"/>
                        </a:rPr>
                        <a:t> </a:t>
                      </a:r>
                      <a:r>
                        <a:rPr lang="es-ES" sz="1100" u="none" strike="noStrike" dirty="0" smtClean="0">
                          <a:effectLst/>
                          <a:latin typeface="Helvetica LT Std Light"/>
                        </a:rPr>
                        <a:t>x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 LT Std Ligh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5929246"/>
              </p:ext>
            </p:extLst>
          </p:nvPr>
        </p:nvGraphicFramePr>
        <p:xfrm>
          <a:off x="447040" y="3921703"/>
          <a:ext cx="4375150" cy="253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340150"/>
              </p:ext>
            </p:extLst>
          </p:nvPr>
        </p:nvGraphicFramePr>
        <p:xfrm>
          <a:off x="5165091" y="1100794"/>
          <a:ext cx="4359910" cy="270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855161"/>
              </p:ext>
            </p:extLst>
          </p:nvPr>
        </p:nvGraphicFramePr>
        <p:xfrm>
          <a:off x="437134" y="1100794"/>
          <a:ext cx="4373880" cy="270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Botón de acción: Inicio 8">
            <a:hlinkClick r:id="rId6" action="ppaction://hlinksldjump" highlightClick="1"/>
          </p:cNvPr>
          <p:cNvSpPr/>
          <p:nvPr/>
        </p:nvSpPr>
        <p:spPr>
          <a:xfrm>
            <a:off x="9258300" y="5718744"/>
            <a:ext cx="533401" cy="6443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2935225" y="365419"/>
            <a:ext cx="6803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C" sz="24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DE INOCUIDAD DE LOS </a:t>
            </a:r>
            <a:r>
              <a:rPr lang="es-EC" sz="2400" b="1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ALIMENTOS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394767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4" grpId="0">
        <p:bldAsOne/>
      </p:bldGraphic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6749718"/>
              </p:ext>
            </p:extLst>
          </p:nvPr>
        </p:nvGraphicFramePr>
        <p:xfrm>
          <a:off x="291369" y="3908612"/>
          <a:ext cx="4572000" cy="2662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923769"/>
              </p:ext>
            </p:extLst>
          </p:nvPr>
        </p:nvGraphicFramePr>
        <p:xfrm>
          <a:off x="5021969" y="1072836"/>
          <a:ext cx="4572001" cy="2805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774812"/>
              </p:ext>
            </p:extLst>
          </p:nvPr>
        </p:nvGraphicFramePr>
        <p:xfrm>
          <a:off x="291369" y="10728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969" y="3931920"/>
            <a:ext cx="3883610" cy="2336006"/>
          </a:xfrm>
          <a:prstGeom prst="rect">
            <a:avLst/>
          </a:prstGeom>
        </p:spPr>
      </p:pic>
      <p:sp>
        <p:nvSpPr>
          <p:cNvPr id="9" name="Botón de acción: Inicio 8">
            <a:hlinkClick r:id="rId7" action="ppaction://hlinksldjump" highlightClick="1"/>
          </p:cNvPr>
          <p:cNvSpPr/>
          <p:nvPr/>
        </p:nvSpPr>
        <p:spPr>
          <a:xfrm>
            <a:off x="8991600" y="5623560"/>
            <a:ext cx="533401" cy="6443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2651760" y="365419"/>
            <a:ext cx="70865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C" sz="20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DE REGISTRO DE </a:t>
            </a:r>
            <a:r>
              <a:rPr lang="es-EC" sz="2000" b="1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INSUMOS </a:t>
            </a:r>
            <a:r>
              <a:rPr lang="es-EC" sz="2000" b="1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AGROPECUARIOS</a:t>
            </a:r>
            <a:endParaRPr lang="es-EC" sz="20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738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Graphic spid="7" grpId="0">
        <p:bldAsOne/>
      </p:bldGraphic>
      <p:bldGraphic spid="1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081282"/>
              </p:ext>
            </p:extLst>
          </p:nvPr>
        </p:nvGraphicFramePr>
        <p:xfrm>
          <a:off x="510064" y="1234311"/>
          <a:ext cx="4572001" cy="242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892023"/>
              </p:ext>
            </p:extLst>
          </p:nvPr>
        </p:nvGraphicFramePr>
        <p:xfrm>
          <a:off x="510064" y="3852286"/>
          <a:ext cx="4572001" cy="242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303892"/>
              </p:ext>
            </p:extLst>
          </p:nvPr>
        </p:nvGraphicFramePr>
        <p:xfrm>
          <a:off x="5203986" y="1234311"/>
          <a:ext cx="4572001" cy="242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Imagen 6" descr="J:\DCIM\103_PANA\P1030174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466" y="3795323"/>
            <a:ext cx="3757134" cy="248012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Botón de acción: Inicio 11">
            <a:hlinkClick r:id="rId7" action="ppaction://hlinksldjump" highlightClick="1"/>
          </p:cNvPr>
          <p:cNvSpPr/>
          <p:nvPr/>
        </p:nvSpPr>
        <p:spPr>
          <a:xfrm>
            <a:off x="8991600" y="5623560"/>
            <a:ext cx="533401" cy="6443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5330187" y="365419"/>
            <a:ext cx="4244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EC" sz="2400" b="1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UNIDAD DE </a:t>
            </a:r>
            <a:r>
              <a:rPr lang="es-EC" sz="2400" b="1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LABORATORIO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186778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  <p:bldGraphic spid="11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528547" y="1029298"/>
            <a:ext cx="863295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PARTICIPACIÓN ACTIVA EN LOS OPERATIVOS PIONEROS, CBLCC, MCN,JACEBAF.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ENTREGA DE CERTIFICADOS DE BUENAS PRÁCTICAS AGRÍCOLAS Y PECUARIAS.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ENTREGA DEL PRIMER CERTIFICADO DE PROTOCOLOS DE TRIPS EN ORNAMENTALES EN LA PROVINCIA DE EL ORO.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REAPERTURA DEL CENTRO DE FANEAMIENTO DE MACHALA EN LAS OPERACIONES DE PORCINOS 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IMPLEMENTACIÓN DE PNMF. 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CUMPLIMIENTOS DE METAS ESTABLECIDAS POR EL PROYECTO PPC E IDENTIFICACIÓN, TRAZABILIDAD Y NO PRESENCIA DE BROTES.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PRIMERAS EXPORTACIONES DE CAFÉ Y </a:t>
            </a: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CACAO </a:t>
            </a:r>
            <a:r>
              <a:rPr lang="es-EC" sz="1400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EN EL </a:t>
            </a: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ORO.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PREDIOS LIBRES DE BRUCELOSIS Y TUBERCULOSIS BOVINA.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PRIMERA IMPORTACIÓN DE PRODUCTOS PERECIBLES POR LA PROVINCIA DE LOJA, CANT</a:t>
            </a:r>
            <a:r>
              <a:rPr lang="es-ES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ÓN</a:t>
            </a: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 MACAR</a:t>
            </a:r>
            <a:r>
              <a:rPr lang="es-ES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Á</a:t>
            </a:r>
            <a:r>
              <a:rPr lang="es-EC" sz="1400" dirty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 </a:t>
            </a: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PROCEDENTE DE PER</a:t>
            </a:r>
            <a:r>
              <a:rPr lang="es-ES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Ú</a:t>
            </a: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PARTICIPACIÓN EN PROGRAMAS RADIALES  CONSTANTEMENTE.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CONTROL Y SEGUIMIENTO DE FAENA CLANDESTINA.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CUMPLIMIENTO EN LA META DE REGISTRO DE ALMACENES AGROPECUARIOS.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C" sz="1400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REGISTRO TOTAL DE EMPRESAS AEROATOMIZADORAS.</a:t>
            </a:r>
            <a:endParaRPr lang="es-EC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287004" y="365419"/>
            <a:ext cx="2287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EC" sz="2400" b="1" dirty="0" smtClean="0">
                <a:solidFill>
                  <a:prstClr val="white">
                    <a:lumMod val="50000"/>
                  </a:prstClr>
                </a:solidFill>
                <a:latin typeface="Helvetica LT Std Light"/>
              </a:rPr>
              <a:t>LOGROS 2017</a:t>
            </a:r>
            <a:endParaRPr lang="es-EC" sz="2400" b="1" dirty="0">
              <a:solidFill>
                <a:prstClr val="white">
                  <a:lumMod val="50000"/>
                </a:prstClr>
              </a:solidFill>
              <a:latin typeface="Helvetica LT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67235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9459</TotalTime>
  <Words>501</Words>
  <Application>Microsoft Macintosh PowerPoint</Application>
  <PresentationFormat>A4 (210x297 mm)</PresentationFormat>
  <Paragraphs>101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Calibri</vt:lpstr>
      <vt:lpstr>DejaVu Sans</vt:lpstr>
      <vt:lpstr>Helvetica LT Std Light</vt:lpstr>
      <vt:lpstr>StarSymbol</vt:lpstr>
      <vt:lpstr>Wingdings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Usuario de Microsoft Office</cp:lastModifiedBy>
  <cp:revision>384</cp:revision>
  <dcterms:modified xsi:type="dcterms:W3CDTF">2018-01-31T14:05:47Z</dcterms:modified>
</cp:coreProperties>
</file>