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xlsx" ContentType="application/vnd.openxmlformats-officedocument.spreadsheetml.sheet"/>
  <Default Extension="vml" ContentType="application/vnd.openxmlformats-officedocument.vmlDrawing"/>
  <Default Extension="png" ContentType="image/png"/>
  <Default Extension="bin" ContentType="application/vnd.openxmlformats-officedocument.oleObjec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3" r:id="rId4"/>
    <p:sldId id="258" r:id="rId5"/>
    <p:sldId id="260" r:id="rId6"/>
    <p:sldId id="275" r:id="rId7"/>
    <p:sldId id="261" r:id="rId8"/>
    <p:sldId id="274" r:id="rId9"/>
    <p:sldId id="276" r:id="rId10"/>
    <p:sldId id="263" r:id="rId11"/>
    <p:sldId id="266" r:id="rId12"/>
    <p:sldId id="278" r:id="rId13"/>
    <p:sldId id="267" r:id="rId14"/>
    <p:sldId id="277" r:id="rId15"/>
    <p:sldId id="268" r:id="rId16"/>
  </p:sldIdLst>
  <p:sldSz cx="9906000" cy="6858000" type="A4"/>
  <p:notesSz cx="10691813" cy="7559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D61A"/>
    <a:srgbClr val="9CFD95"/>
    <a:srgbClr val="C2FD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15" autoAdjust="0"/>
    <p:restoredTop sz="94610"/>
  </p:normalViewPr>
  <p:slideViewPr>
    <p:cSldViewPr snapToGrid="0" snapToObjects="1">
      <p:cViewPr varScale="1">
        <p:scale>
          <a:sx n="145" d="100"/>
          <a:sy n="145" d="100"/>
        </p:scale>
        <p:origin x="1504" y="176"/>
      </p:cViewPr>
      <p:guideLst>
        <p:guide orient="horz" pos="2160"/>
        <p:guide pos="288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package" Target="../embeddings/Hoja_de_c_lculo_de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<Relationship Id="rId3" Type="http://schemas.openxmlformats.org/officeDocument/2006/relationships/package" Target="../embeddings/Hoja_de_c_lculo_de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microsoft.com/office/2011/relationships/chartStyle" Target="style3.xml"/><Relationship Id="rId2" Type="http://schemas.microsoft.com/office/2011/relationships/chartColorStyle" Target="colors3.xml"/><Relationship Id="rId3" Type="http://schemas.openxmlformats.org/officeDocument/2006/relationships/oleObject" Target="Libro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microsoft.com/office/2011/relationships/chartStyle" Target="style4.xml"/><Relationship Id="rId2" Type="http://schemas.microsoft.com/office/2011/relationships/chartColorStyle" Target="colors4.xml"/><Relationship Id="rId3" Type="http://schemas.openxmlformats.org/officeDocument/2006/relationships/package" Target="../embeddings/Hoja_de_c_lculo_de_Microsoft_Excel3.xlsx"/></Relationships>
</file>

<file path=ppt/charts/_rels/chart5.xml.rels><?xml version="1.0" encoding="UTF-8" standalone="yes"?>
<Relationships xmlns="http://schemas.openxmlformats.org/package/2006/relationships"><Relationship Id="rId1" Type="http://schemas.microsoft.com/office/2011/relationships/chartStyle" Target="style5.xml"/><Relationship Id="rId2" Type="http://schemas.microsoft.com/office/2011/relationships/chartColorStyle" Target="colors5.xml"/><Relationship Id="rId3" Type="http://schemas.openxmlformats.org/officeDocument/2006/relationships/oleObject" Target="Libro1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microsoft.com/office/2011/relationships/chartStyle" Target="style6.xml"/><Relationship Id="rId2" Type="http://schemas.microsoft.com/office/2011/relationships/chartColorStyle" Target="colors6.xml"/><Relationship Id="rId3" Type="http://schemas.openxmlformats.org/officeDocument/2006/relationships/oleObject" Target="file:///C:\Users\One\Desktop\Rendici&#243;n%20de%20cuentas%202017\datos%20rendicion%20cuentas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microsoft.com/office/2011/relationships/chartStyle" Target="style7.xml"/><Relationship Id="rId2" Type="http://schemas.microsoft.com/office/2011/relationships/chartColorStyle" Target="colors7.xml"/><Relationship Id="rId3" Type="http://schemas.openxmlformats.org/officeDocument/2006/relationships/oleObject" Target="Libro1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microsoft.com/office/2011/relationships/chartStyle" Target="style8.xml"/><Relationship Id="rId2" Type="http://schemas.microsoft.com/office/2011/relationships/chartColorStyle" Target="colors8.xml"/><Relationship Id="rId3" Type="http://schemas.openxmlformats.org/officeDocument/2006/relationships/oleObject" Target="file:///C:\Users\One\AppData\Roaming\Microsoft\Excel\Libro1%20(version%201).xlsb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microsoft.com/office/2011/relationships/chartStyle" Target="style9.xml"/><Relationship Id="rId2" Type="http://schemas.microsoft.com/office/2011/relationships/chartColorStyle" Target="colors9.xml"/><Relationship Id="rId3" Type="http://schemas.openxmlformats.org/officeDocument/2006/relationships/package" Target="../embeddings/Hoja_de_c_lculo_de_Microsoft_Excel5.xlsx"/></Relationships>
</file>

<file path=ppt/charts/_rels/chart10.xml.rels><?xml version="1.0" encoding="UTF-8" standalone="yes"?>
<Relationships xmlns="http://schemas.openxmlformats.org/package/2006/relationships"><Relationship Id="rId1" Type="http://schemas.microsoft.com/office/2011/relationships/chartStyle" Target="style10.xml"/><Relationship Id="rId2" Type="http://schemas.microsoft.com/office/2011/relationships/chartColorStyle" Target="colors10.xml"/><Relationship Id="rId3" Type="http://schemas.openxmlformats.org/officeDocument/2006/relationships/package" Target="../embeddings/Hoja_de_c_lculo_de_Microsoft_Excel6.xlsx"/></Relationships>
</file>

<file path=ppt/charts/_rels/chart11.xml.rels><?xml version="1.0" encoding="UTF-8" standalone="yes"?>
<Relationships xmlns="http://schemas.openxmlformats.org/package/2006/relationships"><Relationship Id="rId1" Type="http://schemas.microsoft.com/office/2011/relationships/chartStyle" Target="style11.xml"/><Relationship Id="rId2" Type="http://schemas.microsoft.com/office/2011/relationships/chartColorStyle" Target="colors11.xml"/><Relationship Id="rId3" Type="http://schemas.openxmlformats.org/officeDocument/2006/relationships/package" Target="../embeddings/Hoja_de_c_lculo_de_Microsoft_Excel7.xlsx"/></Relationships>
</file>

<file path=ppt/charts/_rels/chart12.xml.rels><?xml version="1.0" encoding="UTF-8" standalone="yes"?>
<Relationships xmlns="http://schemas.openxmlformats.org/package/2006/relationships"><Relationship Id="rId1" Type="http://schemas.microsoft.com/office/2011/relationships/chartStyle" Target="style12.xml"/><Relationship Id="rId2" Type="http://schemas.microsoft.com/office/2011/relationships/chartColorStyle" Target="colors12.xml"/><Relationship Id="rId3" Type="http://schemas.openxmlformats.org/officeDocument/2006/relationships/package" Target="../embeddings/Hoja_de_c_lculo_de_Microsoft_Excel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s-EC"/>
              <a:t>FIEBRE AFTOSA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Hoja1!$A$1:$C$3</c:f>
              <c:multiLvlStrCache>
                <c:ptCount val="3"/>
                <c:lvl>
                  <c:pt idx="0">
                    <c:v>CAÑAR</c:v>
                  </c:pt>
                  <c:pt idx="1">
                    <c:v>AZUAY</c:v>
                  </c:pt>
                  <c:pt idx="2">
                    <c:v>MORONA SANTIAGO</c:v>
                  </c:pt>
                </c:lvl>
                <c:lvl>
                  <c:pt idx="0">
                    <c:v>DOSIS APLICADAS FASE 2017</c:v>
                  </c:pt>
                </c:lvl>
              </c:multiLvlStrCache>
            </c:multiLvlStrRef>
          </c:cat>
          <c:val>
            <c:numRef>
              <c:f>Hoja1!$A$4:$C$4</c:f>
              <c:numCache>
                <c:formatCode>General</c:formatCode>
                <c:ptCount val="3"/>
                <c:pt idx="0">
                  <c:v>142167.0</c:v>
                </c:pt>
                <c:pt idx="1">
                  <c:v>166155.0</c:v>
                </c:pt>
                <c:pt idx="2">
                  <c:v>164936.0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-2102427808"/>
        <c:axId val="-2102497136"/>
      </c:barChart>
      <c:catAx>
        <c:axId val="-2102427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-2102497136"/>
        <c:crosses val="autoZero"/>
        <c:auto val="1"/>
        <c:lblAlgn val="ctr"/>
        <c:lblOffset val="100"/>
        <c:noMultiLvlLbl val="0"/>
      </c:catAx>
      <c:valAx>
        <c:axId val="-2102497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-21024278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s-EC"/>
              <a:t>PESTE</a:t>
            </a:r>
            <a:r>
              <a:rPr lang="es-EC" baseline="0"/>
              <a:t> PORCINA CLÁSICA</a:t>
            </a:r>
            <a:endParaRPr lang="es-EC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'Hoja1 (2)'!$A$1:$C$3</c:f>
              <c:strCache>
                <c:ptCount val="3"/>
                <c:pt idx="0">
                  <c:v>CAÑAR</c:v>
                </c:pt>
                <c:pt idx="1">
                  <c:v>AZUAY</c:v>
                </c:pt>
                <c:pt idx="2">
                  <c:v>MORONA SANTIAGO</c:v>
                </c:pt>
              </c:strCache>
            </c:strRef>
          </c:cat>
          <c:val>
            <c:numRef>
              <c:f>'Hoja1 (2)'!$A$4:$C$4</c:f>
              <c:numCache>
                <c:formatCode>General</c:formatCode>
                <c:ptCount val="3"/>
                <c:pt idx="0">
                  <c:v>19170.0</c:v>
                </c:pt>
                <c:pt idx="1">
                  <c:v>19991.0</c:v>
                </c:pt>
                <c:pt idx="2">
                  <c:v>18269.0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130235504"/>
        <c:axId val="2125411936"/>
      </c:barChart>
      <c:catAx>
        <c:axId val="2130235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2125411936"/>
        <c:crosses val="autoZero"/>
        <c:auto val="1"/>
        <c:lblAlgn val="ctr"/>
        <c:lblOffset val="100"/>
        <c:noMultiLvlLbl val="0"/>
      </c:catAx>
      <c:valAx>
        <c:axId val="2125411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2130235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s-EC" dirty="0" smtClean="0"/>
              <a:t>RABIA</a:t>
            </a:r>
            <a:r>
              <a:rPr lang="es-EC" baseline="0" dirty="0" smtClean="0"/>
              <a:t> BOVINA</a:t>
            </a:r>
            <a:endParaRPr lang="es-EC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'Hoja1 (3)'!$A$1:$G$3</c:f>
              <c:multiLvlStrCache>
                <c:ptCount val="6"/>
                <c:lvl>
                  <c:pt idx="0">
                    <c:v>Capturas</c:v>
                  </c:pt>
                  <c:pt idx="1">
                    <c:v>Hematófagos tratados</c:v>
                  </c:pt>
                  <c:pt idx="2">
                    <c:v>Capturas</c:v>
                  </c:pt>
                  <c:pt idx="3">
                    <c:v>Hematófagos tratados</c:v>
                  </c:pt>
                  <c:pt idx="4">
                    <c:v>Capturas</c:v>
                  </c:pt>
                  <c:pt idx="5">
                    <c:v>Hematófagos tratados</c:v>
                  </c:pt>
                </c:lvl>
                <c:lvl>
                  <c:pt idx="0">
                    <c:v>CAÑAR</c:v>
                  </c:pt>
                  <c:pt idx="2">
                    <c:v>AZUAY</c:v>
                  </c:pt>
                  <c:pt idx="4">
                    <c:v>MORONA SANTIAGO</c:v>
                  </c:pt>
                </c:lvl>
              </c:multiLvlStrCache>
            </c:multiLvlStrRef>
          </c:cat>
          <c:val>
            <c:numRef>
              <c:f>'Hoja1 (3)'!$A$4:$G$4</c:f>
              <c:numCache>
                <c:formatCode>General</c:formatCode>
                <c:ptCount val="7"/>
                <c:pt idx="0">
                  <c:v>15.0</c:v>
                </c:pt>
                <c:pt idx="1">
                  <c:v>102.0</c:v>
                </c:pt>
                <c:pt idx="2">
                  <c:v>20.0</c:v>
                </c:pt>
                <c:pt idx="3">
                  <c:v>113.0</c:v>
                </c:pt>
                <c:pt idx="4">
                  <c:v>59.0</c:v>
                </c:pt>
                <c:pt idx="5">
                  <c:v>357.0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-2133481328"/>
        <c:axId val="2128244544"/>
      </c:barChart>
      <c:catAx>
        <c:axId val="-2133481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2128244544"/>
        <c:crosses val="autoZero"/>
        <c:auto val="1"/>
        <c:lblAlgn val="ctr"/>
        <c:lblOffset val="100"/>
        <c:noMultiLvlLbl val="0"/>
      </c:catAx>
      <c:valAx>
        <c:axId val="2128244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-21334813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s-EC"/>
              <a:t>BRUCELOSIS</a:t>
            </a:r>
            <a:r>
              <a:rPr lang="es-EC" baseline="0"/>
              <a:t> Y TUBERCOLOSIS</a:t>
            </a:r>
            <a:endParaRPr lang="es-EC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'Hoja1 (4)'!$A$1:$C$3</c:f>
              <c:multiLvlStrCache>
                <c:ptCount val="3"/>
                <c:lvl>
                  <c:pt idx="0">
                    <c:v>CAÑAR</c:v>
                  </c:pt>
                  <c:pt idx="1">
                    <c:v>AZUAY</c:v>
                  </c:pt>
                  <c:pt idx="2">
                    <c:v>MORONA SANTIAGO</c:v>
                  </c:pt>
                </c:lvl>
                <c:lvl>
                  <c:pt idx="0">
                    <c:v>PREDIOS CERTIFICADOS</c:v>
                  </c:pt>
                </c:lvl>
              </c:multiLvlStrCache>
            </c:multiLvlStrRef>
          </c:cat>
          <c:val>
            <c:numRef>
              <c:f>'Hoja1 (4)'!$A$4:$C$4</c:f>
              <c:numCache>
                <c:formatCode>General</c:formatCode>
                <c:ptCount val="3"/>
                <c:pt idx="0">
                  <c:v>22.0</c:v>
                </c:pt>
                <c:pt idx="1">
                  <c:v>16.0</c:v>
                </c:pt>
                <c:pt idx="2">
                  <c:v>1.0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130341088"/>
        <c:axId val="2130464768"/>
      </c:barChart>
      <c:catAx>
        <c:axId val="2130341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2130464768"/>
        <c:crosses val="autoZero"/>
        <c:auto val="1"/>
        <c:lblAlgn val="ctr"/>
        <c:lblOffset val="100"/>
        <c:noMultiLvlLbl val="0"/>
      </c:catAx>
      <c:valAx>
        <c:axId val="2130464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2130341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s-EC"/>
              <a:t>MOSCA</a:t>
            </a:r>
            <a:r>
              <a:rPr lang="es-EC" baseline="0"/>
              <a:t> DE LA FRUTA</a:t>
            </a:r>
            <a:endParaRPr lang="es-EC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'Hoja1 (5)'!$A$1:$G$3</c:f>
              <c:multiLvlStrCache>
                <c:ptCount val="6"/>
                <c:lvl>
                  <c:pt idx="0">
                    <c:v>No Trampas</c:v>
                  </c:pt>
                  <c:pt idx="1">
                    <c:v>Rutas de Trampeo</c:v>
                  </c:pt>
                  <c:pt idx="2">
                    <c:v>No Trampas</c:v>
                  </c:pt>
                  <c:pt idx="3">
                    <c:v>Rutas de Trampeo</c:v>
                  </c:pt>
                  <c:pt idx="4">
                    <c:v>No Trampas</c:v>
                  </c:pt>
                  <c:pt idx="5">
                    <c:v>Rutas de Trampeo</c:v>
                  </c:pt>
                </c:lvl>
                <c:lvl>
                  <c:pt idx="0">
                    <c:v>CAÑAR</c:v>
                  </c:pt>
                  <c:pt idx="2">
                    <c:v>AZUAY</c:v>
                  </c:pt>
                  <c:pt idx="4">
                    <c:v>MORONA SANTIAGO</c:v>
                  </c:pt>
                </c:lvl>
              </c:multiLvlStrCache>
            </c:multiLvlStrRef>
          </c:cat>
          <c:val>
            <c:numRef>
              <c:f>'Hoja1 (5)'!$A$4:$G$4</c:f>
              <c:numCache>
                <c:formatCode>General</c:formatCode>
                <c:ptCount val="7"/>
                <c:pt idx="0">
                  <c:v>16.0</c:v>
                </c:pt>
                <c:pt idx="1">
                  <c:v>1.0</c:v>
                </c:pt>
                <c:pt idx="2">
                  <c:v>94.0</c:v>
                </c:pt>
                <c:pt idx="3">
                  <c:v>4.0</c:v>
                </c:pt>
                <c:pt idx="4">
                  <c:v>551.0</c:v>
                </c:pt>
                <c:pt idx="5">
                  <c:v>4.0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-2104381280"/>
        <c:axId val="-2103997152"/>
      </c:barChart>
      <c:catAx>
        <c:axId val="-2104381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-2103997152"/>
        <c:crosses val="autoZero"/>
        <c:auto val="1"/>
        <c:lblAlgn val="ctr"/>
        <c:lblOffset val="100"/>
        <c:noMultiLvlLbl val="0"/>
      </c:catAx>
      <c:valAx>
        <c:axId val="-2103997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-2104381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 b="1" dirty="0"/>
              <a:t>CAPACITACIONES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Hoja5!$A$2:$F$3</c:f>
              <c:multiLvlStrCache>
                <c:ptCount val="6"/>
                <c:lvl>
                  <c:pt idx="0">
                    <c:v>Capacitados</c:v>
                  </c:pt>
                  <c:pt idx="1">
                    <c:v>No Capacitaciones</c:v>
                  </c:pt>
                  <c:pt idx="2">
                    <c:v>Capacitados</c:v>
                  </c:pt>
                  <c:pt idx="3">
                    <c:v>No Capacitaciones</c:v>
                  </c:pt>
                  <c:pt idx="4">
                    <c:v>Capacitados</c:v>
                  </c:pt>
                  <c:pt idx="5">
                    <c:v>No Capacitaciones</c:v>
                  </c:pt>
                </c:lvl>
                <c:lvl>
                  <c:pt idx="0">
                    <c:v>CAÑAR</c:v>
                  </c:pt>
                  <c:pt idx="2">
                    <c:v>AZUAY</c:v>
                  </c:pt>
                  <c:pt idx="4">
                    <c:v>MORONA SANTIAGO</c:v>
                  </c:pt>
                </c:lvl>
              </c:multiLvlStrCache>
            </c:multiLvlStrRef>
          </c:cat>
          <c:val>
            <c:numRef>
              <c:f>Hoja5!$A$4:$F$4</c:f>
              <c:numCache>
                <c:formatCode>General</c:formatCode>
                <c:ptCount val="6"/>
                <c:pt idx="0">
                  <c:v>619.0</c:v>
                </c:pt>
                <c:pt idx="1">
                  <c:v>23.0</c:v>
                </c:pt>
                <c:pt idx="2">
                  <c:v>718.0</c:v>
                </c:pt>
                <c:pt idx="3">
                  <c:v>7.0</c:v>
                </c:pt>
                <c:pt idx="4">
                  <c:v>552.0</c:v>
                </c:pt>
                <c:pt idx="5">
                  <c:v>24.0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-2102175104"/>
        <c:axId val="-2102215792"/>
        <c:axId val="0"/>
      </c:bar3DChart>
      <c:catAx>
        <c:axId val="-2102175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-2102215792"/>
        <c:crosses val="autoZero"/>
        <c:auto val="1"/>
        <c:lblAlgn val="ctr"/>
        <c:lblOffset val="100"/>
        <c:noMultiLvlLbl val="0"/>
      </c:catAx>
      <c:valAx>
        <c:axId val="-2102215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-21021751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s-EC"/>
              <a:t>ALMACENES REGISTRADOS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'Hoja1 (6)'!$A$1:$C$3</c:f>
              <c:strCache>
                <c:ptCount val="3"/>
                <c:pt idx="0">
                  <c:v>CAÑAR</c:v>
                </c:pt>
                <c:pt idx="1">
                  <c:v>AZUAY</c:v>
                </c:pt>
                <c:pt idx="2">
                  <c:v>MORONA SANTIAGO</c:v>
                </c:pt>
              </c:strCache>
            </c:strRef>
          </c:cat>
          <c:val>
            <c:numRef>
              <c:f>'Hoja1 (6)'!$A$4:$C$4</c:f>
              <c:numCache>
                <c:formatCode>General</c:formatCode>
                <c:ptCount val="3"/>
                <c:pt idx="0">
                  <c:v>138.0</c:v>
                </c:pt>
                <c:pt idx="1">
                  <c:v>273.0</c:v>
                </c:pt>
                <c:pt idx="2">
                  <c:v>95.0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-2133200544"/>
        <c:axId val="2128102608"/>
      </c:barChart>
      <c:catAx>
        <c:axId val="-2133200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2128102608"/>
        <c:crosses val="autoZero"/>
        <c:auto val="1"/>
        <c:lblAlgn val="ctr"/>
        <c:lblOffset val="100"/>
        <c:noMultiLvlLbl val="0"/>
      </c:catAx>
      <c:valAx>
        <c:axId val="212810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-2133200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/>
              <a:t>DECOMISOS Y CUARENTENAS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Hoja2!$A$1:$L$3</c:f>
              <c:multiLvlStrCache>
                <c:ptCount val="12"/>
                <c:lvl>
                  <c:pt idx="0">
                    <c:v>Caducado</c:v>
                  </c:pt>
                  <c:pt idx="1">
                    <c:v>Sin Registro</c:v>
                  </c:pt>
                  <c:pt idx="2">
                    <c:v>Caducado</c:v>
                  </c:pt>
                  <c:pt idx="3">
                    <c:v>Sin Registro</c:v>
                  </c:pt>
                  <c:pt idx="4">
                    <c:v>Caducado</c:v>
                  </c:pt>
                  <c:pt idx="5">
                    <c:v>Sin Registro</c:v>
                  </c:pt>
                  <c:pt idx="6">
                    <c:v>Caducado</c:v>
                  </c:pt>
                  <c:pt idx="7">
                    <c:v>Sin Registro</c:v>
                  </c:pt>
                  <c:pt idx="8">
                    <c:v>Caducado</c:v>
                  </c:pt>
                  <c:pt idx="9">
                    <c:v>Sin Registro</c:v>
                  </c:pt>
                  <c:pt idx="10">
                    <c:v>Caducado</c:v>
                  </c:pt>
                  <c:pt idx="11">
                    <c:v>Sin Registro</c:v>
                  </c:pt>
                </c:lvl>
                <c:lvl>
                  <c:pt idx="0">
                    <c:v>Producto Agrícola</c:v>
                  </c:pt>
                  <c:pt idx="2">
                    <c:v>Producto Veterinario</c:v>
                  </c:pt>
                  <c:pt idx="4">
                    <c:v>Producto Agrícola</c:v>
                  </c:pt>
                  <c:pt idx="6">
                    <c:v>Producto Veterinario</c:v>
                  </c:pt>
                  <c:pt idx="8">
                    <c:v>Producto Agrícola</c:v>
                  </c:pt>
                  <c:pt idx="10">
                    <c:v>Producto Veterinario</c:v>
                  </c:pt>
                </c:lvl>
                <c:lvl>
                  <c:pt idx="0">
                    <c:v>CAÑAR</c:v>
                  </c:pt>
                  <c:pt idx="4">
                    <c:v>AZUAY</c:v>
                  </c:pt>
                  <c:pt idx="8">
                    <c:v>MORONA SANTIAGO</c:v>
                  </c:pt>
                </c:lvl>
              </c:multiLvlStrCache>
            </c:multiLvlStrRef>
          </c:cat>
          <c:val>
            <c:numRef>
              <c:f>Hoja2!$A$4:$L$4</c:f>
              <c:numCache>
                <c:formatCode>General</c:formatCode>
                <c:ptCount val="12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0.0</c:v>
                </c:pt>
                <c:pt idx="4">
                  <c:v>8.0</c:v>
                </c:pt>
                <c:pt idx="5">
                  <c:v>0.0</c:v>
                </c:pt>
                <c:pt idx="6">
                  <c:v>0.0</c:v>
                </c:pt>
                <c:pt idx="7">
                  <c:v>0.0</c:v>
                </c:pt>
                <c:pt idx="8">
                  <c:v>0.0</c:v>
                </c:pt>
                <c:pt idx="9">
                  <c:v>0.0</c:v>
                </c:pt>
                <c:pt idx="10">
                  <c:v>1.0</c:v>
                </c:pt>
                <c:pt idx="11">
                  <c:v>0.0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2128137888"/>
        <c:axId val="-2133530064"/>
      </c:barChart>
      <c:catAx>
        <c:axId val="2128137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-2133530064"/>
        <c:crosses val="autoZero"/>
        <c:auto val="1"/>
        <c:lblAlgn val="ctr"/>
        <c:lblOffset val="100"/>
        <c:noMultiLvlLbl val="0"/>
      </c:catAx>
      <c:valAx>
        <c:axId val="-2133530064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1281378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/>
              <a:t>MATADEROS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'Hoja2 (2)'!$A$1:$L$3</c:f>
              <c:multiLvlStrCache>
                <c:ptCount val="12"/>
                <c:lvl>
                  <c:pt idx="0">
                    <c:v>Registrados</c:v>
                  </c:pt>
                  <c:pt idx="1">
                    <c:v>Certificados</c:v>
                  </c:pt>
                  <c:pt idx="2">
                    <c:v>Registrados</c:v>
                  </c:pt>
                  <c:pt idx="3">
                    <c:v>Mataderos Certificados</c:v>
                  </c:pt>
                  <c:pt idx="4">
                    <c:v>Registrados</c:v>
                  </c:pt>
                  <c:pt idx="5">
                    <c:v>Certificados</c:v>
                  </c:pt>
                  <c:pt idx="6">
                    <c:v>Registrados</c:v>
                  </c:pt>
                  <c:pt idx="7">
                    <c:v>Mataderos Certificados</c:v>
                  </c:pt>
                  <c:pt idx="8">
                    <c:v>Registrados</c:v>
                  </c:pt>
                  <c:pt idx="9">
                    <c:v>Certificados</c:v>
                  </c:pt>
                  <c:pt idx="10">
                    <c:v>Registrados</c:v>
                  </c:pt>
                  <c:pt idx="11">
                    <c:v>Mataderos Certificados</c:v>
                  </c:pt>
                </c:lvl>
                <c:lvl>
                  <c:pt idx="0">
                    <c:v>Mataderos Industriales</c:v>
                  </c:pt>
                  <c:pt idx="2">
                    <c:v>Mataderos Artesanales</c:v>
                  </c:pt>
                  <c:pt idx="4">
                    <c:v>Mataderos Industriales</c:v>
                  </c:pt>
                  <c:pt idx="6">
                    <c:v>Mataderos Artesanales</c:v>
                  </c:pt>
                  <c:pt idx="8">
                    <c:v>Mataderos Industriales</c:v>
                  </c:pt>
                  <c:pt idx="10">
                    <c:v>Mataderos Artesanales</c:v>
                  </c:pt>
                </c:lvl>
                <c:lvl>
                  <c:pt idx="0">
                    <c:v>CAÑAR</c:v>
                  </c:pt>
                  <c:pt idx="4">
                    <c:v>AZUAY</c:v>
                  </c:pt>
                  <c:pt idx="8">
                    <c:v>MORONA SANTIAGO</c:v>
                  </c:pt>
                </c:lvl>
              </c:multiLvlStrCache>
            </c:multiLvlStrRef>
          </c:cat>
          <c:val>
            <c:numRef>
              <c:f>'Hoja2 (2)'!$A$4:$L$4</c:f>
              <c:numCache>
                <c:formatCode>General</c:formatCode>
                <c:ptCount val="12"/>
                <c:pt idx="0">
                  <c:v>3.0</c:v>
                </c:pt>
                <c:pt idx="1">
                  <c:v>2.0</c:v>
                </c:pt>
                <c:pt idx="2">
                  <c:v>16.0</c:v>
                </c:pt>
                <c:pt idx="3">
                  <c:v>8.0</c:v>
                </c:pt>
                <c:pt idx="4">
                  <c:v>8.0</c:v>
                </c:pt>
                <c:pt idx="5">
                  <c:v>4.0</c:v>
                </c:pt>
                <c:pt idx="6">
                  <c:v>21.0</c:v>
                </c:pt>
                <c:pt idx="7">
                  <c:v>5.0</c:v>
                </c:pt>
                <c:pt idx="8">
                  <c:v>6.0</c:v>
                </c:pt>
                <c:pt idx="9">
                  <c:v>3.0</c:v>
                </c:pt>
                <c:pt idx="10">
                  <c:v>3.0</c:v>
                </c:pt>
                <c:pt idx="11">
                  <c:v>3.0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2045907632"/>
        <c:axId val="2128078912"/>
      </c:barChart>
      <c:catAx>
        <c:axId val="2045907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2128078912"/>
        <c:crosses val="autoZero"/>
        <c:auto val="1"/>
        <c:lblAlgn val="ctr"/>
        <c:lblOffset val="100"/>
        <c:noMultiLvlLbl val="0"/>
      </c:catAx>
      <c:valAx>
        <c:axId val="2128078912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0459076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s-EC"/>
              <a:t>CONTROL DE CALIDAD DE LECHE CRUDA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'Hoja1 (7)'!$A$1:$G$3</c:f>
              <c:multiLvlStrCache>
                <c:ptCount val="6"/>
                <c:lvl>
                  <c:pt idx="0">
                    <c:v>Litros de leche controlada</c:v>
                  </c:pt>
                  <c:pt idx="1">
                    <c:v>Litros de leche decomisada</c:v>
                  </c:pt>
                  <c:pt idx="2">
                    <c:v>Litros de leche controlada</c:v>
                  </c:pt>
                  <c:pt idx="3">
                    <c:v>Litros de leche decomisada</c:v>
                  </c:pt>
                  <c:pt idx="4">
                    <c:v>Litros de leche controlada</c:v>
                  </c:pt>
                  <c:pt idx="5">
                    <c:v>Litros de leche decomisada</c:v>
                  </c:pt>
                </c:lvl>
                <c:lvl>
                  <c:pt idx="0">
                    <c:v>CAÑAR</c:v>
                  </c:pt>
                  <c:pt idx="2">
                    <c:v>AZUAY</c:v>
                  </c:pt>
                  <c:pt idx="4">
                    <c:v>MORONA SANTIAGO</c:v>
                  </c:pt>
                </c:lvl>
              </c:multiLvlStrCache>
            </c:multiLvlStrRef>
          </c:cat>
          <c:val>
            <c:numRef>
              <c:f>'Hoja1 (7)'!$A$4:$G$4</c:f>
              <c:numCache>
                <c:formatCode>General</c:formatCode>
                <c:ptCount val="7"/>
                <c:pt idx="0">
                  <c:v>1.871648E6</c:v>
                </c:pt>
                <c:pt idx="1">
                  <c:v>120240.0</c:v>
                </c:pt>
                <c:pt idx="2">
                  <c:v>924927.0</c:v>
                </c:pt>
                <c:pt idx="3">
                  <c:v>31819.0</c:v>
                </c:pt>
                <c:pt idx="4">
                  <c:v>19324.0</c:v>
                </c:pt>
                <c:pt idx="5">
                  <c:v>0.0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127889024"/>
        <c:axId val="2128362736"/>
      </c:barChart>
      <c:catAx>
        <c:axId val="2127889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2128362736"/>
        <c:crosses val="autoZero"/>
        <c:auto val="1"/>
        <c:lblAlgn val="ctr"/>
        <c:lblOffset val="100"/>
        <c:noMultiLvlLbl val="0"/>
      </c:catAx>
      <c:valAx>
        <c:axId val="2128362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21278890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s-EC" dirty="0"/>
              <a:t>BUENAS</a:t>
            </a:r>
            <a:r>
              <a:rPr lang="es-EC" baseline="0" dirty="0"/>
              <a:t> PRÁCTICAS </a:t>
            </a:r>
            <a:r>
              <a:rPr lang="es-EC" baseline="0" dirty="0" smtClean="0"/>
              <a:t>AGRÍCOLAS </a:t>
            </a:r>
            <a:r>
              <a:rPr lang="es-EC" baseline="0" dirty="0"/>
              <a:t>Y PECUARIAS</a:t>
            </a:r>
            <a:endParaRPr lang="es-EC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'Hoja1 (8)'!$A$1:$G$3</c:f>
              <c:multiLvlStrCache>
                <c:ptCount val="6"/>
                <c:lvl>
                  <c:pt idx="0">
                    <c:v>BPA</c:v>
                  </c:pt>
                  <c:pt idx="1">
                    <c:v>BPP</c:v>
                  </c:pt>
                  <c:pt idx="2">
                    <c:v>BPA</c:v>
                  </c:pt>
                  <c:pt idx="3">
                    <c:v>BPP</c:v>
                  </c:pt>
                  <c:pt idx="4">
                    <c:v>BPA</c:v>
                  </c:pt>
                  <c:pt idx="5">
                    <c:v>BPP</c:v>
                  </c:pt>
                </c:lvl>
                <c:lvl>
                  <c:pt idx="0">
                    <c:v>CAÑAR</c:v>
                  </c:pt>
                  <c:pt idx="2">
                    <c:v>AZUAY</c:v>
                  </c:pt>
                  <c:pt idx="4">
                    <c:v>MORONA SANTIAGO</c:v>
                  </c:pt>
                </c:lvl>
              </c:multiLvlStrCache>
            </c:multiLvlStrRef>
          </c:cat>
          <c:val>
            <c:numRef>
              <c:f>'Hoja1 (8)'!$A$4:$G$4</c:f>
              <c:numCache>
                <c:formatCode>General</c:formatCode>
                <c:ptCount val="7"/>
                <c:pt idx="0">
                  <c:v>13.0</c:v>
                </c:pt>
                <c:pt idx="1">
                  <c:v>1.0</c:v>
                </c:pt>
                <c:pt idx="2">
                  <c:v>4.0</c:v>
                </c:pt>
                <c:pt idx="3">
                  <c:v>1.0</c:v>
                </c:pt>
                <c:pt idx="4">
                  <c:v>9.0</c:v>
                </c:pt>
                <c:pt idx="5">
                  <c:v>0.0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124889984"/>
        <c:axId val="2134977056"/>
      </c:barChart>
      <c:catAx>
        <c:axId val="2124889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2134977056"/>
        <c:crosses val="autoZero"/>
        <c:auto val="1"/>
        <c:lblAlgn val="ctr"/>
        <c:lblOffset val="100"/>
        <c:noMultiLvlLbl val="0"/>
      </c:catAx>
      <c:valAx>
        <c:axId val="2134977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2124889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s-EC"/>
              <a:t>ANÁISIS</a:t>
            </a:r>
            <a:r>
              <a:rPr lang="es-EC" baseline="0"/>
              <a:t> REALIZADOS</a:t>
            </a:r>
            <a:endParaRPr lang="es-EC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'Hoja1 (9)'!$A$1:$C$3</c:f>
              <c:strCache>
                <c:ptCount val="3"/>
                <c:pt idx="0">
                  <c:v>Diagnóstico Animal (Anemia infecciosa, brucelosis, tuberculosis, coproparasitario)</c:v>
                </c:pt>
                <c:pt idx="1">
                  <c:v>Diagnóstico Vegetal (entomológico)</c:v>
                </c:pt>
                <c:pt idx="2">
                  <c:v>Diagnóstico de Inocuidad de alimentos (calidad de leche) y control de Insumos Agropecuarios</c:v>
                </c:pt>
              </c:strCache>
            </c:strRef>
          </c:cat>
          <c:val>
            <c:numRef>
              <c:f>'Hoja1 (9)'!$A$4:$C$4</c:f>
              <c:numCache>
                <c:formatCode>General</c:formatCode>
                <c:ptCount val="3"/>
                <c:pt idx="0">
                  <c:v>1839.0</c:v>
                </c:pt>
                <c:pt idx="1">
                  <c:v>675.0</c:v>
                </c:pt>
                <c:pt idx="2">
                  <c:v>371.0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125427136"/>
        <c:axId val="2125441520"/>
      </c:barChart>
      <c:catAx>
        <c:axId val="2125427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2125441520"/>
        <c:crosses val="autoZero"/>
        <c:auto val="1"/>
        <c:lblAlgn val="ctr"/>
        <c:lblOffset val="100"/>
        <c:noMultiLvlLbl val="0"/>
      </c:catAx>
      <c:valAx>
        <c:axId val="2125441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2125427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4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04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04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04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04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04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304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304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304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95300" y="1604520"/>
            <a:ext cx="8915010" cy="39776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891501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435045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063760" y="1604520"/>
            <a:ext cx="435045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95300" y="273600"/>
            <a:ext cx="8915010" cy="5308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435045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95300" y="3682080"/>
            <a:ext cx="435045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63760" y="1604520"/>
            <a:ext cx="435045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435045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063760" y="1604520"/>
            <a:ext cx="435045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063760" y="3682080"/>
            <a:ext cx="435045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435045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063760" y="1604520"/>
            <a:ext cx="435045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95300" y="3682080"/>
            <a:ext cx="891501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891501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95300" y="3682080"/>
            <a:ext cx="891501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435045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63760" y="1604520"/>
            <a:ext cx="435045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63760" y="3682080"/>
            <a:ext cx="435045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95300" y="3682080"/>
            <a:ext cx="435045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891501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95300" y="1604520"/>
            <a:ext cx="891501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34" name="Picture 3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52250" y="1604520"/>
            <a:ext cx="5400330" cy="3977280"/>
          </a:xfrm>
          <a:prstGeom prst="rect">
            <a:avLst/>
          </a:prstGeom>
          <a:ln>
            <a:noFill/>
          </a:ln>
        </p:spPr>
      </p:pic>
      <p:pic>
        <p:nvPicPr>
          <p:cNvPr id="35" name="Picture 3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52250" y="1604520"/>
            <a:ext cx="540033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s-EC" sz="4400">
                <a:latin typeface="Arial"/>
              </a:rPr>
              <a:t>Pulse para editar el formato del texto de título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8915010" cy="39772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es-EC" sz="3200">
                <a:latin typeface="Arial"/>
              </a:rPr>
              <a:t>Pulse para editar el formato de esquema del texto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s-EC" sz="2800">
                <a:latin typeface="Arial"/>
              </a:rPr>
              <a:t>Segundo nivel del esquema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s-EC" sz="2400">
                <a:latin typeface="Arial"/>
              </a:rPr>
              <a:t>Tercer nivel del esquema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s-EC" sz="2000">
                <a:latin typeface="Arial"/>
              </a:rPr>
              <a:t>Cuarto nivel del esquema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s-EC" sz="2000">
                <a:latin typeface="Arial"/>
              </a:rPr>
              <a:t>Quinto nivel del esquema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s-EC" sz="2000">
                <a:latin typeface="Arial"/>
              </a:rPr>
              <a:t>Sexto nivel del esquema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s-EC" sz="2000">
                <a:latin typeface="Arial"/>
              </a:rPr>
              <a:t>Séptimo nivel del esquema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4" Type="http://schemas.openxmlformats.org/officeDocument/2006/relationships/chart" Target="../charts/chart3.xml"/><Relationship Id="rId5" Type="http://schemas.openxmlformats.org/officeDocument/2006/relationships/chart" Target="../charts/chart4.xml"/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3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4" Type="http://schemas.openxmlformats.org/officeDocument/2006/relationships/image" Target="../media/image11.png"/><Relationship Id="rId5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jpeg"/><Relationship Id="rId5" Type="http://schemas.openxmlformats.org/officeDocument/2006/relationships/image" Target="../media/image16.jpeg"/><Relationship Id="rId6" Type="http://schemas.openxmlformats.org/officeDocument/2006/relationships/oleObject" Target="../embeddings/oleObject1.bin"/><Relationship Id="rId7" Type="http://schemas.openxmlformats.org/officeDocument/2006/relationships/package" Target="../embeddings/Hoja_de_c_lculo_de_Microsoft_Excel4.xlsx"/><Relationship Id="rId8" Type="http://schemas.openxmlformats.org/officeDocument/2006/relationships/image" Target="../media/image13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3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jpeg"/><Relationship Id="rId3" Type="http://schemas.openxmlformats.org/officeDocument/2006/relationships/chart" Target="../charts/char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7.xml"/><Relationship Id="rId3" Type="http://schemas.openxmlformats.org/officeDocument/2006/relationships/chart" Target="../charts/char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3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4" Type="http://schemas.openxmlformats.org/officeDocument/2006/relationships/chart" Target="../charts/chart11.xml"/><Relationship Id="rId5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3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2659037" y="4646613"/>
            <a:ext cx="4833054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400" b="1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RENDICI</a:t>
            </a:r>
            <a:r>
              <a:rPr lang="es-ES" sz="2400" b="1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ÓN DE CUENTAS</a:t>
            </a:r>
            <a:r>
              <a:rPr lang="es-EC" sz="2400" b="1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2017 </a:t>
            </a:r>
            <a:endParaRPr lang="es-EC" sz="2400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CuadroTexto 3"/>
          <p:cNvSpPr txBox="1">
            <a:spLocks noChangeArrowheads="1"/>
          </p:cNvSpPr>
          <p:nvPr/>
        </p:nvSpPr>
        <p:spPr bwMode="auto">
          <a:xfrm>
            <a:off x="1607275" y="5241925"/>
            <a:ext cx="693657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/>
            <a:r>
              <a:rPr lang="es-EC" altLang="es-EC" sz="20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DIRECCIÓN DISTRITAL Y </a:t>
            </a:r>
            <a:r>
              <a:rPr lang="es-EC" altLang="es-EC" sz="20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ARTICULACIÓN </a:t>
            </a:r>
            <a:r>
              <a:rPr lang="es-EC" altLang="es-EC" sz="200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TERRITORIAL</a:t>
            </a:r>
          </a:p>
          <a:p>
            <a:pPr algn="ctr" eaLnBrk="1" hangingPunct="1"/>
            <a:r>
              <a:rPr lang="es-EC" altLang="es-EC" sz="200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ZONA </a:t>
            </a:r>
            <a:r>
              <a:rPr lang="es-EC" altLang="es-EC" sz="20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6</a:t>
            </a:r>
          </a:p>
          <a:p>
            <a:pPr algn="ctr" eaLnBrk="1" hangingPunct="1"/>
            <a:r>
              <a:rPr lang="es-EC" altLang="es-EC" sz="20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(AZUAY, CAÑAR, MORONA SANTIAGO) </a:t>
            </a:r>
            <a:endParaRPr lang="es-EC" altLang="es-EC" sz="20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6371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416094" y="1119315"/>
            <a:ext cx="3951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b="1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Competencias de AGROCALIDAD</a:t>
            </a:r>
            <a:endParaRPr lang="es-EC" b="1" dirty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216727" y="1488647"/>
            <a:ext cx="434995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1100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AGROCALIDAD es la entidad encargada de mantener y mejorar el estatus sanitario de los productos agropecuarios del país, con el objetivo de precautelar la inocuidad de la producción primaria, contribuir a alcanzar la soberanía alimentaria, mejorar los flujos comerciales y apoyar el cambio de la matriz productiva del país.</a:t>
            </a:r>
            <a:endParaRPr lang="es-EC" dirty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8" name="Imagen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195" y="2476690"/>
            <a:ext cx="3810634" cy="4047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n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7655" y="386862"/>
            <a:ext cx="4938346" cy="6154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5628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032105" y="997699"/>
            <a:ext cx="39731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s-EC" sz="2000" b="1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USUARIOS ATENDIDOS 2017</a:t>
            </a:r>
            <a:endParaRPr lang="es-EC" sz="2000" b="1" dirty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8" name="Imagen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7254" y="1652808"/>
            <a:ext cx="3399114" cy="2857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" name="Tab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338833"/>
              </p:ext>
            </p:extLst>
          </p:nvPr>
        </p:nvGraphicFramePr>
        <p:xfrm>
          <a:off x="126413" y="1468025"/>
          <a:ext cx="5784557" cy="3329478"/>
        </p:xfrm>
        <a:graphic>
          <a:graphicData uri="http://schemas.openxmlformats.org/drawingml/2006/table">
            <a:tbl>
              <a:tblPr/>
              <a:tblGrid>
                <a:gridCol w="1804210"/>
                <a:gridCol w="1044499"/>
                <a:gridCol w="1512277"/>
                <a:gridCol w="1423571"/>
              </a:tblGrid>
              <a:tr h="39705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COBERTURA</a:t>
                      </a:r>
                    </a:p>
                  </a:txBody>
                  <a:tcPr marL="5867" marR="5867" marT="58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No. DE USUARIOS</a:t>
                      </a:r>
                    </a:p>
                  </a:txBody>
                  <a:tcPr marL="5867" marR="5867" marT="58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GÉNERO</a:t>
                      </a:r>
                    </a:p>
                  </a:txBody>
                  <a:tcPr marL="5867" marR="5867" marT="58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NACIONALIDADES O PUEBLOS</a:t>
                      </a:r>
                    </a:p>
                  </a:txBody>
                  <a:tcPr marL="5867" marR="5867" marT="58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</a:tr>
              <a:tr h="2932426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100" b="0" i="0" u="none" strike="noStrik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Provincia Cañar: Azogues, Cañar y La Troncal</a:t>
                      </a:r>
                      <a:br>
                        <a:rPr lang="es-EC" sz="1100" b="0" i="0" u="none" strike="noStrik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</a:br>
                      <a:endParaRPr lang="es-EC" sz="1100" b="0" i="0" u="none" strike="noStrike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100" b="0" i="0" u="none" strike="noStrik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Morona Santiago: Macas, Méndez, Limón, </a:t>
                      </a:r>
                      <a:r>
                        <a:rPr lang="es-EC" sz="1100" b="0" i="0" u="none" strike="noStrike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Gualaquiza</a:t>
                      </a:r>
                      <a:r>
                        <a:rPr lang="es-EC" sz="1100" b="0" i="0" u="none" strike="noStrik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, </a:t>
                      </a:r>
                      <a:r>
                        <a:rPr lang="es-EC" sz="1100" b="0" i="0" u="none" strike="noStrike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Palora</a:t>
                      </a:r>
                      <a:r>
                        <a:rPr lang="es-EC" sz="1100" b="0" i="0" u="none" strike="noStrik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/>
                      </a:r>
                      <a:br>
                        <a:rPr lang="es-EC" sz="1100" b="0" i="0" u="none" strike="noStrik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</a:br>
                      <a:endParaRPr lang="es-EC" sz="1100" b="0" i="0" u="none" strike="noStrike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100" b="0" i="0" u="none" strike="noStrik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Azuay: Cuenca, </a:t>
                      </a:r>
                      <a:r>
                        <a:rPr lang="es-EC" sz="1100" b="0" i="0" u="none" strike="noStrike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Gualaceo</a:t>
                      </a:r>
                      <a:r>
                        <a:rPr lang="es-EC" sz="1100" b="0" i="0" u="none" strike="noStrik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, Santa Isabel y</a:t>
                      </a:r>
                      <a:r>
                        <a:rPr lang="es-EC" sz="1100" b="0" i="0" u="none" strike="noStrike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Ponce Enríquez</a:t>
                      </a:r>
                      <a:endParaRPr lang="es-EC" sz="1100" b="0" i="0" u="none" strike="noStrike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algn="l" rtl="0" fontAlgn="ctr"/>
                      <a:endParaRPr lang="es-EC" sz="11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867" marR="5867" marT="58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100" b="0" i="0" u="none" strike="noStrik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1851</a:t>
                      </a:r>
                      <a:r>
                        <a:rPr lang="es-EC" sz="1100" b="0" i="0" u="none" strike="no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/>
                      </a:r>
                      <a:br>
                        <a:rPr lang="es-EC" sz="1100" b="0" i="0" u="none" strike="no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</a:br>
                      <a:endParaRPr lang="es-EC" sz="1100" b="0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867" marR="5867" marT="58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100" b="0" i="0" u="none" strike="noStrik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FEMENINO  566 MASCULINO 1285 </a:t>
                      </a:r>
                      <a:endParaRPr lang="es-EC" sz="1100" b="0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867" marR="5867" marT="58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100" b="0" i="0" u="none" strike="no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MESTIZO, </a:t>
                      </a:r>
                      <a:r>
                        <a:rPr lang="es-EC" sz="1100" b="0" i="0" u="none" strike="noStrik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INDÍGENA, </a:t>
                      </a:r>
                      <a:r>
                        <a:rPr lang="es-EC" sz="1100" b="0" i="0" u="none" strike="no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MONTUBIO</a:t>
                      </a:r>
                      <a:r>
                        <a:rPr lang="es-EC" sz="1100" b="0" i="0" u="none" strike="noStrik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, </a:t>
                      </a:r>
                      <a:r>
                        <a:rPr lang="es-EC" sz="1100" b="0" i="0" u="none" strike="no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SHUAR</a:t>
                      </a:r>
                    </a:p>
                  </a:txBody>
                  <a:tcPr marL="5867" marR="5867" marT="58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Rectángulo 1"/>
          <p:cNvSpPr/>
          <p:nvPr/>
        </p:nvSpPr>
        <p:spPr>
          <a:xfrm>
            <a:off x="126413" y="5101375"/>
            <a:ext cx="950995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400" fontAlgn="ctr">
              <a:defRPr/>
            </a:pPr>
            <a:r>
              <a:rPr lang="es-EC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Coordinar, controlar y ejecutar los procesos </a:t>
            </a:r>
            <a:r>
              <a:rPr lang="es-EC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de regulación</a:t>
            </a:r>
            <a:r>
              <a:rPr lang="es-EC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, control y certificación sanitaria en el sector agropecuario con la finalidad de incrementar los niveles </a:t>
            </a:r>
            <a:r>
              <a:rPr lang="es-EC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fito</a:t>
            </a:r>
            <a:r>
              <a:rPr lang="es-EC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-zoosanitarios y la inocuidad de los alimentos en su jurisdicción. </a:t>
            </a:r>
          </a:p>
          <a:p>
            <a:pPr algn="just" defTabSz="914400" fontAlgn="ctr">
              <a:defRPr/>
            </a:pPr>
            <a:endParaRPr lang="es-EC" sz="1400" dirty="0">
              <a:solidFill>
                <a:schemeClr val="tx1">
                  <a:lumMod val="50000"/>
                  <a:lumOff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pPr algn="just" defTabSz="914400" fontAlgn="ctr">
              <a:defRPr/>
            </a:pPr>
            <a:r>
              <a:rPr lang="es-EC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La Distrital Tipo A en la Zona 6, con sede en la Provincia de Cañar, </a:t>
            </a:r>
            <a:r>
              <a:rPr lang="es-EC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está </a:t>
            </a:r>
            <a:r>
              <a:rPr lang="es-EC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conformada por la Distrital Tipo B, con sede en la ciudad de Macas, provincia de Morona Santiago y la Jefatura de Sanidad Agropecuaria, con sede en la ciudad de Cuenca, provincia del Azuay.</a:t>
            </a:r>
          </a:p>
        </p:txBody>
      </p:sp>
    </p:spTree>
    <p:extLst>
      <p:ext uri="{BB962C8B-B14F-4D97-AF65-F5344CB8AC3E}">
        <p14:creationId xmlns:p14="http://schemas.microsoft.com/office/powerpoint/2010/main" val="1732372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3510357" y="4452038"/>
            <a:ext cx="28598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2400" b="1" dirty="0">
                <a:solidFill>
                  <a:schemeClr val="bg1"/>
                </a:solidFill>
              </a:rPr>
              <a:t>SANIDAD ANIMAL</a:t>
            </a:r>
          </a:p>
        </p:txBody>
      </p:sp>
      <p:pic>
        <p:nvPicPr>
          <p:cNvPr id="11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0" y="23813"/>
            <a:ext cx="9931400" cy="357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0774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8079089"/>
              </p:ext>
            </p:extLst>
          </p:nvPr>
        </p:nvGraphicFramePr>
        <p:xfrm>
          <a:off x="298938" y="104628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8203917"/>
              </p:ext>
            </p:extLst>
          </p:nvPr>
        </p:nvGraphicFramePr>
        <p:xfrm>
          <a:off x="5140570" y="56270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Grá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4816092"/>
              </p:ext>
            </p:extLst>
          </p:nvPr>
        </p:nvGraphicFramePr>
        <p:xfrm>
          <a:off x="298938" y="3877408"/>
          <a:ext cx="4572000" cy="26728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7994366"/>
              </p:ext>
            </p:extLst>
          </p:nvPr>
        </p:nvGraphicFramePr>
        <p:xfrm>
          <a:off x="5140570" y="3516923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649989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3402087" y="4566337"/>
            <a:ext cx="31034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2400" b="1" dirty="0">
                <a:solidFill>
                  <a:schemeClr val="bg1"/>
                </a:solidFill>
              </a:rPr>
              <a:t>SANIDAD </a:t>
            </a:r>
            <a:r>
              <a:rPr lang="es-EC" sz="2400" b="1" dirty="0" smtClean="0">
                <a:solidFill>
                  <a:schemeClr val="bg1"/>
                </a:solidFill>
              </a:rPr>
              <a:t>VEGETAL</a:t>
            </a:r>
            <a:endParaRPr lang="es-EC" sz="2400" b="1" dirty="0">
              <a:solidFill>
                <a:schemeClr val="bg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" y="0"/>
            <a:ext cx="9906000" cy="3654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503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7" descr="http://croplifela.org/images/Imagen-Mosca-3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91" t="-1616" b="11877"/>
          <a:stretch>
            <a:fillRect/>
          </a:stretch>
        </p:blipFill>
        <p:spPr bwMode="auto">
          <a:xfrm>
            <a:off x="7214306" y="3511289"/>
            <a:ext cx="2562740" cy="1502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4" name="Gráfico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4387247"/>
              </p:ext>
            </p:extLst>
          </p:nvPr>
        </p:nvGraphicFramePr>
        <p:xfrm>
          <a:off x="4985238" y="96715"/>
          <a:ext cx="4791808" cy="3314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3300218"/>
              </p:ext>
            </p:extLst>
          </p:nvPr>
        </p:nvGraphicFramePr>
        <p:xfrm>
          <a:off x="1" y="1776046"/>
          <a:ext cx="4870937" cy="4805606"/>
        </p:xfrm>
        <a:graphic>
          <a:graphicData uri="http://schemas.openxmlformats.org/drawingml/2006/table">
            <a:tbl>
              <a:tblPr/>
              <a:tblGrid>
                <a:gridCol w="1919422"/>
                <a:gridCol w="2951515"/>
              </a:tblGrid>
              <a:tr h="1090349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¿ En </a:t>
                      </a:r>
                      <a:r>
                        <a:rPr lang="es-EC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que </a:t>
                      </a:r>
                      <a:r>
                        <a:rPr lang="es-EC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países está ?</a:t>
                      </a:r>
                      <a:endParaRPr lang="es-EC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C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 Diciembre del 2015 se detectó la presencia de insectos adultos de </a:t>
                      </a:r>
                      <a:r>
                        <a:rPr lang="es-EC" sz="10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Diaphorina</a:t>
                      </a:r>
                      <a:r>
                        <a:rPr lang="es-EC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s-EC" sz="10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citri</a:t>
                      </a:r>
                      <a:r>
                        <a:rPr lang="es-EC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s-EC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infectados con la bacteria del HLB (</a:t>
                      </a:r>
                      <a:r>
                        <a:rPr lang="es-EC" sz="10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Huanglonbing</a:t>
                      </a:r>
                      <a:r>
                        <a:rPr lang="es-EC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 por lo cual el vecino país </a:t>
                      </a:r>
                      <a:r>
                        <a:rPr lang="es-EC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declaró </a:t>
                      </a:r>
                      <a:r>
                        <a:rPr lang="es-EC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el estado de  emergencia fitosanitaria </a:t>
                      </a:r>
                    </a:p>
                  </a:txBody>
                  <a:tcPr marL="9525" marR="9525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</a:tr>
              <a:tr h="1467257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¿ Qué </a:t>
                      </a:r>
                      <a:r>
                        <a:rPr lang="es-EC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pasaría si ingresa en el Ecuador</a:t>
                      </a:r>
                    </a:p>
                  </a:txBody>
                  <a:tcPr marL="9525" marR="9525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C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 el país se ha encontrado la presencia de insectos adultos de </a:t>
                      </a:r>
                      <a:r>
                        <a:rPr lang="es-EC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Diaphorina C</a:t>
                      </a:r>
                      <a:r>
                        <a:rPr lang="es-EC" sz="10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itri </a:t>
                      </a:r>
                      <a:r>
                        <a:rPr lang="es-EC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 las provincias de Guayas y Santa </a:t>
                      </a:r>
                      <a:r>
                        <a:rPr lang="es-EC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Elena; </a:t>
                      </a:r>
                      <a:r>
                        <a:rPr lang="es-EC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sin </a:t>
                      </a:r>
                      <a:r>
                        <a:rPr lang="es-EC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embargo, </a:t>
                      </a:r>
                      <a:r>
                        <a:rPr lang="es-EC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 se ha detectado la presencia de HLB, si se encontrara la presencia de  la enfermedad en el país, esta causaría graves daños al sector productor de </a:t>
                      </a:r>
                      <a:r>
                        <a:rPr lang="es-EC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</a:t>
                      </a:r>
                      <a:r>
                        <a:rPr lang="es-E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í</a:t>
                      </a:r>
                      <a:r>
                        <a:rPr lang="es-EC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tricos, ya </a:t>
                      </a:r>
                      <a:r>
                        <a:rPr lang="es-EC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que es una enfermedad bacteriana que se caracteriza por causar la muerte a los árboles.  </a:t>
                      </a:r>
                    </a:p>
                  </a:txBody>
                  <a:tcPr marL="9525" marR="9525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</a:tr>
              <a:tr h="68651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EC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Estrategias </a:t>
                      </a:r>
                      <a:r>
                        <a:rPr lang="es-EC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 prevención</a:t>
                      </a:r>
                    </a:p>
                  </a:txBody>
                  <a:tcPr marL="9525" marR="9525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C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• Establece el Plan Nacional de Contingencia para HLB que será ejecutado por AGROCALIDAD y otras instituciones.</a:t>
                      </a:r>
                    </a:p>
                  </a:txBody>
                  <a:tcPr marL="9525" marR="9525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</a:tr>
              <a:tr h="686515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C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• SISTEMA DE VIGILANCIA: Se ha monitoreado 7 cantones de la </a:t>
                      </a:r>
                      <a:r>
                        <a:rPr lang="es-EC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provincia, </a:t>
                      </a:r>
                      <a:r>
                        <a:rPr lang="es-EC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con una frecuencia de monitoreo de quince días.</a:t>
                      </a:r>
                    </a:p>
                  </a:txBody>
                  <a:tcPr marL="9525" marR="9525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</a:tr>
              <a:tr h="874970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C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• Se otorga a AGROCALIDAD la facultad de establecer todas las medidas necesarias para prevenir el ingreso de </a:t>
                      </a:r>
                      <a:r>
                        <a:rPr lang="es-EC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HLB. </a:t>
                      </a:r>
                      <a:r>
                        <a:rPr lang="es-EC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 la provincia del Azuay se realizó  monitoreos para verificar la ausencia de la plaga.</a:t>
                      </a:r>
                    </a:p>
                  </a:txBody>
                  <a:tcPr marL="9525" marR="9525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</a:tr>
            </a:tbl>
          </a:graphicData>
        </a:graphic>
      </p:graphicFrame>
      <p:sp>
        <p:nvSpPr>
          <p:cNvPr id="16" name="Rectángulo 6"/>
          <p:cNvSpPr>
            <a:spLocks noChangeArrowheads="1"/>
          </p:cNvSpPr>
          <p:nvPr/>
        </p:nvSpPr>
        <p:spPr bwMode="auto">
          <a:xfrm>
            <a:off x="43960" y="1178619"/>
            <a:ext cx="47781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>
              <a:defRPr/>
            </a:pPr>
            <a:r>
              <a:rPr lang="es-EC" altLang="es-EC" sz="1600" b="1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PLAN NACIONAL DE CONTINGENCIA PARA </a:t>
            </a:r>
            <a:r>
              <a:rPr lang="es-EC" sz="1600" b="1" i="1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Diaphorina Citri</a:t>
            </a:r>
            <a:endParaRPr lang="es-EC" altLang="es-EC" sz="1600" b="1" i="1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7" name="Imagen 13" descr="http://panamadisease.org/system/assets/projects_14/4-normal.png?13666241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5238" y="3516923"/>
            <a:ext cx="2175199" cy="2883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Imagen 10" descr="http://cesaveh.com/campanas/img/fitosanitaria/0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4306" y="5113932"/>
            <a:ext cx="2562741" cy="1194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0292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6263" y="61544"/>
            <a:ext cx="2083980" cy="1723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n 8" descr="http://www.idiaf.gov.do/noticias/imagenes/20070829001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7339" y="61544"/>
            <a:ext cx="2190851" cy="1723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agen 18" descr="http://www.alertacatastrofes.com/wp-contenido/uploads/2014/07/caracol-africano-plaga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2996" y="51346"/>
            <a:ext cx="1811460" cy="1733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ángulo 1"/>
          <p:cNvSpPr>
            <a:spLocks noChangeArrowheads="1"/>
          </p:cNvSpPr>
          <p:nvPr/>
        </p:nvSpPr>
        <p:spPr bwMode="auto">
          <a:xfrm>
            <a:off x="825134" y="1271702"/>
            <a:ext cx="2428020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r>
              <a:rPr lang="es-EC" altLang="es-EC" sz="2000" b="1" smtClean="0">
                <a:solidFill>
                  <a:schemeClr val="bg1"/>
                </a:solidFill>
                <a:latin typeface="+mn-lt"/>
                <a:cs typeface="+mn-cs"/>
              </a:rPr>
              <a:t>VIGILANCIA FITOSANITARIA</a:t>
            </a:r>
            <a:endParaRPr lang="es-EC" altLang="es-EC" sz="20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graphicFrame>
        <p:nvGraphicFramePr>
          <p:cNvPr id="19" name="Objeto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4455103"/>
              </p:ext>
            </p:extLst>
          </p:nvPr>
        </p:nvGraphicFramePr>
        <p:xfrm>
          <a:off x="624254" y="2162907"/>
          <a:ext cx="8405446" cy="41060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4" name="Hoja de cálculo" r:id="rId7" imgW="5467381" imgH="5476791" progId="Excel.Sheet.12">
                  <p:embed/>
                </p:oleObj>
              </mc:Choice>
              <mc:Fallback>
                <p:oleObj name="Hoja de cálculo" r:id="rId7" imgW="5467381" imgH="547679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24254" y="2162907"/>
                        <a:ext cx="8405446" cy="41060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7303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1544503" y="4507920"/>
            <a:ext cx="6816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2400" b="1" dirty="0" smtClean="0">
                <a:solidFill>
                  <a:schemeClr val="bg1"/>
                </a:solidFill>
              </a:rPr>
              <a:t>REGISTROS DE INSUMOS AGROPECUARIOS</a:t>
            </a:r>
            <a:endParaRPr lang="es-EC" sz="2400" b="1" dirty="0">
              <a:solidFill>
                <a:schemeClr val="bg1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70"/>
          <a:stretch/>
        </p:blipFill>
        <p:spPr>
          <a:xfrm>
            <a:off x="0" y="0"/>
            <a:ext cx="9906000" cy="3699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171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062" y="347296"/>
            <a:ext cx="4243754" cy="3182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uadroTexto 8"/>
          <p:cNvSpPr txBox="1"/>
          <p:nvPr/>
        </p:nvSpPr>
        <p:spPr>
          <a:xfrm>
            <a:off x="465871" y="4313380"/>
            <a:ext cx="8767762" cy="2031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es-EC" sz="1400" b="1" dirty="0" smtClean="0">
                <a:solidFill>
                  <a:schemeClr val="bg1">
                    <a:lumMod val="50000"/>
                  </a:schemeClr>
                </a:solidFill>
              </a:rPr>
              <a:t>Capacitaciones</a:t>
            </a:r>
            <a:r>
              <a:rPr lang="es-ES_tradnl" sz="1400" b="1" dirty="0" smtClean="0">
                <a:solidFill>
                  <a:schemeClr val="bg1">
                    <a:lumMod val="50000"/>
                  </a:schemeClr>
                </a:solidFill>
              </a:rPr>
              <a:t>:</a:t>
            </a:r>
          </a:p>
          <a:p>
            <a:pPr algn="just">
              <a:defRPr/>
            </a:pPr>
            <a:endParaRPr lang="es-ES_tradnl" sz="14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just">
              <a:defRPr/>
            </a:pPr>
            <a:r>
              <a:rPr lang="es-ES_tradnl" sz="1400" i="1" dirty="0" smtClean="0">
                <a:solidFill>
                  <a:schemeClr val="bg1">
                    <a:lumMod val="50000"/>
                  </a:schemeClr>
                </a:solidFill>
              </a:rPr>
              <a:t>- Cañar</a:t>
            </a:r>
            <a:r>
              <a:rPr lang="es-ES_tradnl" sz="1400" dirty="0" smtClean="0">
                <a:solidFill>
                  <a:schemeClr val="bg1">
                    <a:lumMod val="50000"/>
                  </a:schemeClr>
                </a:solidFill>
              </a:rPr>
              <a:t>, sistema </a:t>
            </a:r>
            <a:r>
              <a:rPr lang="es-ES_tradnl" sz="1400" dirty="0">
                <a:solidFill>
                  <a:schemeClr val="bg1">
                    <a:lumMod val="50000"/>
                  </a:schemeClr>
                </a:solidFill>
              </a:rPr>
              <a:t>GUIA, </a:t>
            </a:r>
            <a:r>
              <a:rPr lang="es-ES_tradnl" sz="1400" dirty="0" smtClean="0">
                <a:solidFill>
                  <a:schemeClr val="bg1">
                    <a:lumMod val="50000"/>
                  </a:schemeClr>
                </a:solidFill>
              </a:rPr>
              <a:t>socialización </a:t>
            </a:r>
            <a:r>
              <a:rPr lang="es-ES_tradnl" sz="1400" dirty="0">
                <a:solidFill>
                  <a:schemeClr val="bg1">
                    <a:lumMod val="50000"/>
                  </a:schemeClr>
                </a:solidFill>
              </a:rPr>
              <a:t>de la n</a:t>
            </a:r>
            <a:r>
              <a:rPr lang="es-ES_tradnl" sz="1400" dirty="0" smtClean="0">
                <a:solidFill>
                  <a:schemeClr val="bg1">
                    <a:lumMod val="50000"/>
                  </a:schemeClr>
                </a:solidFill>
              </a:rPr>
              <a:t>ormativa </a:t>
            </a:r>
            <a:r>
              <a:rPr lang="es-ES_tradnl" sz="1400" dirty="0">
                <a:solidFill>
                  <a:schemeClr val="bg1">
                    <a:lumMod val="50000"/>
                  </a:schemeClr>
                </a:solidFill>
              </a:rPr>
              <a:t>vigente, uso de plaguicidas y su impacto a la s</a:t>
            </a:r>
            <a:r>
              <a:rPr lang="es-ES_tradnl" sz="1400" dirty="0" smtClean="0">
                <a:solidFill>
                  <a:schemeClr val="bg1">
                    <a:lumMod val="50000"/>
                  </a:schemeClr>
                </a:solidFill>
              </a:rPr>
              <a:t>alud </a:t>
            </a:r>
            <a:r>
              <a:rPr lang="es-ES_tradnl" sz="1400" dirty="0">
                <a:solidFill>
                  <a:schemeClr val="bg1">
                    <a:lumMod val="50000"/>
                  </a:schemeClr>
                </a:solidFill>
              </a:rPr>
              <a:t>y el m</a:t>
            </a:r>
            <a:r>
              <a:rPr lang="es-ES_tradnl" sz="1400" dirty="0" smtClean="0">
                <a:solidFill>
                  <a:schemeClr val="bg1">
                    <a:lumMod val="50000"/>
                  </a:schemeClr>
                </a:solidFill>
              </a:rPr>
              <a:t>edio </a:t>
            </a:r>
            <a:r>
              <a:rPr lang="es-ES_tradnl" sz="1400" dirty="0">
                <a:solidFill>
                  <a:schemeClr val="bg1">
                    <a:lumMod val="50000"/>
                  </a:schemeClr>
                </a:solidFill>
              </a:rPr>
              <a:t>a</a:t>
            </a:r>
            <a:r>
              <a:rPr lang="es-ES_tradnl" sz="1400" dirty="0" smtClean="0">
                <a:solidFill>
                  <a:schemeClr val="bg1">
                    <a:lumMod val="50000"/>
                  </a:schemeClr>
                </a:solidFill>
              </a:rPr>
              <a:t>mbiente </a:t>
            </a:r>
            <a:r>
              <a:rPr lang="es-ES_tradnl" sz="1400" dirty="0">
                <a:solidFill>
                  <a:schemeClr val="bg1">
                    <a:lumMod val="50000"/>
                  </a:schemeClr>
                </a:solidFill>
              </a:rPr>
              <a:t>en conjunto con el MAE, ARCSA y MSP; uso correcto y manejo </a:t>
            </a:r>
            <a:r>
              <a:rPr lang="es-ES_tradnl" sz="1400" dirty="0" smtClean="0">
                <a:solidFill>
                  <a:schemeClr val="bg1">
                    <a:lumMod val="50000"/>
                  </a:schemeClr>
                </a:solidFill>
              </a:rPr>
              <a:t>responsable </a:t>
            </a:r>
            <a:r>
              <a:rPr lang="es-ES_tradnl" sz="1400" dirty="0">
                <a:solidFill>
                  <a:schemeClr val="bg1">
                    <a:lumMod val="50000"/>
                  </a:schemeClr>
                </a:solidFill>
              </a:rPr>
              <a:t>de insumos agropecuarios, f</a:t>
            </a:r>
            <a:r>
              <a:rPr lang="es-ES_tradnl" sz="1400" dirty="0" smtClean="0">
                <a:solidFill>
                  <a:schemeClr val="bg1">
                    <a:lumMod val="50000"/>
                  </a:schemeClr>
                </a:solidFill>
              </a:rPr>
              <a:t>armacovigilancia </a:t>
            </a:r>
            <a:r>
              <a:rPr lang="es-ES_tradnl" sz="1400" dirty="0">
                <a:solidFill>
                  <a:schemeClr val="bg1">
                    <a:lumMod val="50000"/>
                  </a:schemeClr>
                </a:solidFill>
              </a:rPr>
              <a:t>y </a:t>
            </a:r>
            <a:r>
              <a:rPr lang="es-ES_tradnl" sz="1400" dirty="0" smtClean="0">
                <a:solidFill>
                  <a:schemeClr val="bg1">
                    <a:lumMod val="50000"/>
                  </a:schemeClr>
                </a:solidFill>
              </a:rPr>
              <a:t>reacción </a:t>
            </a:r>
            <a:r>
              <a:rPr lang="es-ES_tradnl" sz="1400" dirty="0">
                <a:solidFill>
                  <a:schemeClr val="bg1">
                    <a:lumMod val="50000"/>
                  </a:schemeClr>
                </a:solidFill>
              </a:rPr>
              <a:t>a</a:t>
            </a:r>
            <a:r>
              <a:rPr lang="es-ES_tradnl" sz="1400" dirty="0" smtClean="0">
                <a:solidFill>
                  <a:schemeClr val="bg1">
                    <a:lumMod val="50000"/>
                  </a:schemeClr>
                </a:solidFill>
              </a:rPr>
              <a:t>dversa </a:t>
            </a:r>
            <a:r>
              <a:rPr lang="es-ES_tradnl" sz="1400" dirty="0">
                <a:solidFill>
                  <a:schemeClr val="bg1">
                    <a:lumMod val="50000"/>
                  </a:schemeClr>
                </a:solidFill>
              </a:rPr>
              <a:t>a </a:t>
            </a:r>
            <a:r>
              <a:rPr lang="es-ES_tradnl" sz="1400" dirty="0" smtClean="0">
                <a:solidFill>
                  <a:schemeClr val="bg1">
                    <a:lumMod val="50000"/>
                  </a:schemeClr>
                </a:solidFill>
              </a:rPr>
              <a:t>medicamentos RAM.</a:t>
            </a:r>
          </a:p>
          <a:p>
            <a:pPr algn="just">
              <a:defRPr/>
            </a:pPr>
            <a:r>
              <a:rPr lang="es-ES_tradnl" sz="1400" i="1" dirty="0" smtClean="0">
                <a:solidFill>
                  <a:schemeClr val="bg1">
                    <a:lumMod val="50000"/>
                  </a:schemeClr>
                </a:solidFill>
              </a:rPr>
              <a:t>- Morona Santiago</a:t>
            </a:r>
            <a:r>
              <a:rPr lang="es-ES_tradnl" sz="1400" dirty="0" smtClean="0">
                <a:solidFill>
                  <a:schemeClr val="bg1">
                    <a:lumMod val="50000"/>
                  </a:schemeClr>
                </a:solidFill>
              </a:rPr>
              <a:t>, sistema GUIA, escuelas </a:t>
            </a:r>
            <a:r>
              <a:rPr lang="es-ES_tradnl" sz="1400" dirty="0">
                <a:solidFill>
                  <a:schemeClr val="bg1">
                    <a:lumMod val="50000"/>
                  </a:schemeClr>
                </a:solidFill>
              </a:rPr>
              <a:t>de campo, normativa legal vigente, plaguicidas </a:t>
            </a:r>
            <a:r>
              <a:rPr lang="es-ES_tradnl" sz="1400" dirty="0" smtClean="0">
                <a:solidFill>
                  <a:schemeClr val="bg1">
                    <a:lumMod val="50000"/>
                  </a:schemeClr>
                </a:solidFill>
              </a:rPr>
              <a:t>obsoletos, manejo </a:t>
            </a:r>
            <a:r>
              <a:rPr lang="es-ES_tradnl" sz="1400" dirty="0">
                <a:solidFill>
                  <a:schemeClr val="bg1">
                    <a:lumMod val="50000"/>
                  </a:schemeClr>
                </a:solidFill>
              </a:rPr>
              <a:t>integral de </a:t>
            </a:r>
            <a:r>
              <a:rPr lang="es-ES_tradnl" sz="1400" dirty="0" smtClean="0">
                <a:solidFill>
                  <a:schemeClr val="bg1">
                    <a:lumMod val="50000"/>
                  </a:schemeClr>
                </a:solidFill>
              </a:rPr>
              <a:t>plaguicidas.</a:t>
            </a:r>
          </a:p>
          <a:p>
            <a:pPr algn="just">
              <a:defRPr/>
            </a:pPr>
            <a:r>
              <a:rPr lang="es-ES_tradnl" sz="1400" i="1" dirty="0" smtClean="0">
                <a:solidFill>
                  <a:schemeClr val="bg1">
                    <a:lumMod val="50000"/>
                  </a:schemeClr>
                </a:solidFill>
              </a:rPr>
              <a:t>- Azuay</a:t>
            </a:r>
            <a:r>
              <a:rPr lang="es-ES_tradnl" sz="1400" dirty="0" smtClean="0">
                <a:solidFill>
                  <a:schemeClr val="bg1">
                    <a:lumMod val="50000"/>
                  </a:schemeClr>
                </a:solidFill>
              </a:rPr>
              <a:t>, en </a:t>
            </a:r>
            <a:r>
              <a:rPr lang="es-ES_tradnl" sz="1400" dirty="0">
                <a:solidFill>
                  <a:schemeClr val="bg1">
                    <a:lumMod val="50000"/>
                  </a:schemeClr>
                </a:solidFill>
              </a:rPr>
              <a:t>temas como </a:t>
            </a:r>
            <a:r>
              <a:rPr lang="es-ES_tradnl" sz="1400" dirty="0" smtClean="0">
                <a:solidFill>
                  <a:schemeClr val="bg1">
                    <a:lumMod val="50000"/>
                  </a:schemeClr>
                </a:solidFill>
              </a:rPr>
              <a:t>manejo </a:t>
            </a:r>
            <a:r>
              <a:rPr lang="es-ES_tradnl" sz="1400" dirty="0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es-ES_tradnl" sz="1400" dirty="0" smtClean="0">
                <a:solidFill>
                  <a:schemeClr val="bg1">
                    <a:lumMod val="50000"/>
                  </a:schemeClr>
                </a:solidFill>
              </a:rPr>
              <a:t>ntegral </a:t>
            </a:r>
            <a:r>
              <a:rPr lang="es-ES_tradnl" sz="1400" dirty="0">
                <a:solidFill>
                  <a:schemeClr val="bg1">
                    <a:lumMod val="50000"/>
                  </a:schemeClr>
                </a:solidFill>
              </a:rPr>
              <a:t>de </a:t>
            </a:r>
            <a:r>
              <a:rPr lang="es-ES_tradnl" sz="1400" dirty="0" smtClean="0">
                <a:solidFill>
                  <a:schemeClr val="bg1">
                    <a:lumMod val="50000"/>
                  </a:schemeClr>
                </a:solidFill>
              </a:rPr>
              <a:t>plaguicidas </a:t>
            </a:r>
            <a:r>
              <a:rPr lang="es-ES_tradnl" sz="1400" dirty="0">
                <a:solidFill>
                  <a:schemeClr val="bg1">
                    <a:lumMod val="50000"/>
                  </a:schemeClr>
                </a:solidFill>
              </a:rPr>
              <a:t>y </a:t>
            </a:r>
            <a:r>
              <a:rPr lang="es-ES_tradnl" sz="1400" dirty="0" smtClean="0">
                <a:solidFill>
                  <a:schemeClr val="bg1">
                    <a:lumMod val="50000"/>
                  </a:schemeClr>
                </a:solidFill>
              </a:rPr>
              <a:t>control </a:t>
            </a:r>
            <a:r>
              <a:rPr lang="es-ES_tradnl" sz="1400" dirty="0">
                <a:solidFill>
                  <a:schemeClr val="bg1">
                    <a:lumMod val="50000"/>
                  </a:schemeClr>
                </a:solidFill>
              </a:rPr>
              <a:t>p</a:t>
            </a:r>
            <a:r>
              <a:rPr lang="es-ES_tradnl" sz="1400" dirty="0" smtClean="0">
                <a:solidFill>
                  <a:schemeClr val="bg1">
                    <a:lumMod val="50000"/>
                  </a:schemeClr>
                </a:solidFill>
              </a:rPr>
              <a:t>ost </a:t>
            </a:r>
            <a:r>
              <a:rPr lang="es-ES_tradnl" sz="1400" dirty="0">
                <a:solidFill>
                  <a:schemeClr val="bg1">
                    <a:lumMod val="50000"/>
                  </a:schemeClr>
                </a:solidFill>
              </a:rPr>
              <a:t>registro de productos de uso veterinario</a:t>
            </a:r>
            <a:r>
              <a:rPr lang="es-ES_tradnl" sz="1400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es-EC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5" name="Grá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7093859"/>
              </p:ext>
            </p:extLst>
          </p:nvPr>
        </p:nvGraphicFramePr>
        <p:xfrm>
          <a:off x="343930" y="1055077"/>
          <a:ext cx="4702855" cy="31527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22502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5349484"/>
              </p:ext>
            </p:extLst>
          </p:nvPr>
        </p:nvGraphicFramePr>
        <p:xfrm>
          <a:off x="3130163" y="708568"/>
          <a:ext cx="4246684" cy="25480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Gráfico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9706205"/>
              </p:ext>
            </p:extLst>
          </p:nvPr>
        </p:nvGraphicFramePr>
        <p:xfrm>
          <a:off x="2504435" y="3376062"/>
          <a:ext cx="5498142" cy="2840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82832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2777124" y="4499128"/>
            <a:ext cx="43227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2400" b="1" dirty="0" smtClean="0">
                <a:solidFill>
                  <a:schemeClr val="bg1"/>
                </a:solidFill>
              </a:rPr>
              <a:t>INOCUIDAD DE ALIMENTOS</a:t>
            </a:r>
            <a:endParaRPr lang="es-EC" sz="2400" b="1" dirty="0">
              <a:solidFill>
                <a:schemeClr val="bg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7" b="42299"/>
          <a:stretch/>
        </p:blipFill>
        <p:spPr>
          <a:xfrm>
            <a:off x="0" y="0"/>
            <a:ext cx="9906000" cy="353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266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Grá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5600991"/>
              </p:ext>
            </p:extLst>
          </p:nvPr>
        </p:nvGraphicFramePr>
        <p:xfrm>
          <a:off x="3138854" y="68140"/>
          <a:ext cx="6670431" cy="23387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Gráfico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1091118"/>
              </p:ext>
            </p:extLst>
          </p:nvPr>
        </p:nvGraphicFramePr>
        <p:xfrm>
          <a:off x="3138854" y="2475034"/>
          <a:ext cx="6670431" cy="23387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Gráfico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6153110"/>
              </p:ext>
            </p:extLst>
          </p:nvPr>
        </p:nvGraphicFramePr>
        <p:xfrm>
          <a:off x="3138854" y="4950068"/>
          <a:ext cx="6670431" cy="1811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4" name="Picture 3" descr="19-11-2015_seguimiento_1 _azua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33" y="2224796"/>
            <a:ext cx="2602521" cy="24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4443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1250423" y="4334033"/>
            <a:ext cx="740356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2400" b="1" dirty="0" smtClean="0">
                <a:solidFill>
                  <a:schemeClr val="bg1"/>
                </a:solidFill>
              </a:rPr>
              <a:t>LABORATORIO DE DIAGNÓSTICO RÁPIDO </a:t>
            </a:r>
            <a:r>
              <a:rPr lang="mr-IN" sz="2400" b="1" dirty="0" smtClean="0">
                <a:solidFill>
                  <a:schemeClr val="bg1"/>
                </a:solidFill>
              </a:rPr>
              <a:t>–</a:t>
            </a:r>
            <a:r>
              <a:rPr lang="es-EC" sz="2400" b="1" dirty="0" smtClean="0">
                <a:solidFill>
                  <a:schemeClr val="bg1"/>
                </a:solidFill>
              </a:rPr>
              <a:t> LDR</a:t>
            </a:r>
          </a:p>
          <a:p>
            <a:pPr algn="ctr"/>
            <a:r>
              <a:rPr lang="es-EC" sz="2400" b="1" dirty="0" smtClean="0">
                <a:solidFill>
                  <a:schemeClr val="bg1"/>
                </a:solidFill>
              </a:rPr>
              <a:t>AZUAY</a:t>
            </a:r>
            <a:endParaRPr lang="es-EC" sz="2400" b="1" dirty="0">
              <a:solidFill>
                <a:schemeClr val="bg1"/>
              </a:solidFill>
            </a:endParaRPr>
          </a:p>
        </p:txBody>
      </p:sp>
      <p:pic>
        <p:nvPicPr>
          <p:cNvPr id="7" name="Picture 2" descr="Coord. General de Laboratorio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05" b="9377"/>
          <a:stretch/>
        </p:blipFill>
        <p:spPr bwMode="auto">
          <a:xfrm>
            <a:off x="0" y="0"/>
            <a:ext cx="9904412" cy="3640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817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á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5325906"/>
              </p:ext>
            </p:extLst>
          </p:nvPr>
        </p:nvGraphicFramePr>
        <p:xfrm>
          <a:off x="1230923" y="1266091"/>
          <a:ext cx="7121769" cy="43258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99347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8268</TotalTime>
  <Words>564</Words>
  <Application>Microsoft Macintosh PowerPoint</Application>
  <PresentationFormat>A4 (210x297 mm)</PresentationFormat>
  <Paragraphs>53</Paragraphs>
  <Slides>15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1" baseType="lpstr">
      <vt:lpstr>Calibri</vt:lpstr>
      <vt:lpstr>DejaVu Sans</vt:lpstr>
      <vt:lpstr>StarSymbol</vt:lpstr>
      <vt:lpstr>Arial</vt:lpstr>
      <vt:lpstr>Office Theme</vt:lpstr>
      <vt:lpstr>Hoja de cálculo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Usuario</dc:creator>
  <cp:lastModifiedBy>Usuario de Microsoft Office</cp:lastModifiedBy>
  <cp:revision>296</cp:revision>
  <dcterms:modified xsi:type="dcterms:W3CDTF">2018-01-31T14:05:32Z</dcterms:modified>
</cp:coreProperties>
</file>