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0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76" r:id="rId4"/>
    <p:sldId id="288" r:id="rId5"/>
    <p:sldId id="274" r:id="rId6"/>
    <p:sldId id="275" r:id="rId7"/>
    <p:sldId id="277" r:id="rId8"/>
    <p:sldId id="278" r:id="rId9"/>
    <p:sldId id="279" r:id="rId10"/>
    <p:sldId id="289" r:id="rId11"/>
    <p:sldId id="280" r:id="rId12"/>
    <p:sldId id="281" r:id="rId13"/>
    <p:sldId id="286" r:id="rId14"/>
    <p:sldId id="285" r:id="rId15"/>
    <p:sldId id="287" r:id="rId16"/>
    <p:sldId id="282" r:id="rId17"/>
    <p:sldId id="283" r:id="rId18"/>
  </p:sldIdLst>
  <p:sldSz cx="9906000" cy="6858000" type="A4"/>
  <p:notesSz cx="10691813" cy="7559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00"/>
    <a:srgbClr val="FFFFCC"/>
    <a:srgbClr val="99CC00"/>
    <a:srgbClr val="28D61A"/>
    <a:srgbClr val="663300"/>
    <a:srgbClr val="FFCC00"/>
    <a:srgbClr val="FFCC66"/>
    <a:srgbClr val="9CFD95"/>
    <a:srgbClr val="C2F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0" autoAdjust="0"/>
    <p:restoredTop sz="87271" autoAdjust="0"/>
  </p:normalViewPr>
  <p:slideViewPr>
    <p:cSldViewPr snapToGrid="0" snapToObjects="1">
      <p:cViewPr>
        <p:scale>
          <a:sx n="134" d="100"/>
          <a:sy n="134" d="100"/>
        </p:scale>
        <p:origin x="1784" y="160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sumen%20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NDICI&#211;N%20DE%20CUENTAS%202017\Resumen%20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Hoja_de_c_lculo_de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Hoja_de_c_lculo_de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Hoja_de_c_lculo_de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LANIFICACI&#211;N\Documents\AGROCALIDAD\2018\RENDICION%20DE%20CUENTAS%20CPCCS%202017\Gr&#225;fico%20en%20Microsoft%20PowerPoint%202.xlsx" TargetMode="External"/><Relationship Id="rId2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LANIFICACI&#211;N\Documents\AGROCALIDAD\2018\Rendici&#243;n%20de%20Cuentas%20CPCCS\Gr&#225;fico%20en%20Microsoft%20PowerPoint%20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ndici&#243;n%20de%20Cuentas%20CPCCS\Gr&#225;fico%20en%20Microsoft%20PowerPoint%20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Hoja_de_c_lculo_de_Microsoft_Excel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NDICI&#211;N%20DE%20CUENTAS%202017\Resumen%20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LANIFICACI&#211;N\Documents\AGROCALIDAD\2018\RENDICION%20DE%20CUENTAS%20CPCCS%202017\Gr&#225;fico%20en%20Microsoft%20PowerPoint%20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NDICI&#211;N%20DE%20CUENTAS%202017\Resumen%202017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package" Target="../embeddings/Hoja_de_c_lculo_de_Microsoft_Excel5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Hoja3!$B$8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Hoja3!$C$7:$E$7</c:f>
              <c:strCache>
                <c:ptCount val="3"/>
                <c:pt idx="0">
                  <c:v>DOSIS APLICADAS</c:v>
                </c:pt>
                <c:pt idx="1">
                  <c:v>PREDIOS EJECUTADOS</c:v>
                </c:pt>
                <c:pt idx="2">
                  <c:v>POBLACIÓN BOVINA</c:v>
                </c:pt>
              </c:strCache>
            </c:strRef>
          </c:cat>
          <c:val>
            <c:numRef>
              <c:f>Hoja3!$C$8:$E$8</c:f>
              <c:numCache>
                <c:formatCode>#,##0</c:formatCode>
                <c:ptCount val="3"/>
                <c:pt idx="0">
                  <c:v>230038.0</c:v>
                </c:pt>
                <c:pt idx="1">
                  <c:v>6758.0</c:v>
                </c:pt>
                <c:pt idx="2">
                  <c:v>240000.0</c:v>
                </c:pt>
              </c:numCache>
            </c:numRef>
          </c:val>
        </c:ser>
        <c:ser>
          <c:idx val="1"/>
          <c:order val="1"/>
          <c:tx>
            <c:strRef>
              <c:f>Hoja3!$B$9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0.0175576481875876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Hoja3!$C$7:$E$7</c:f>
              <c:strCache>
                <c:ptCount val="3"/>
                <c:pt idx="0">
                  <c:v>DOSIS APLICADAS</c:v>
                </c:pt>
                <c:pt idx="1">
                  <c:v>PREDIOS EJECUTADOS</c:v>
                </c:pt>
                <c:pt idx="2">
                  <c:v>POBLACIÓN BOVINA</c:v>
                </c:pt>
              </c:strCache>
            </c:strRef>
          </c:cat>
          <c:val>
            <c:numRef>
              <c:f>Hoja3!$C$9:$E$9</c:f>
              <c:numCache>
                <c:formatCode>#,##0</c:formatCode>
                <c:ptCount val="3"/>
                <c:pt idx="0">
                  <c:v>900975.0</c:v>
                </c:pt>
                <c:pt idx="1">
                  <c:v>26479.0</c:v>
                </c:pt>
                <c:pt idx="2">
                  <c:v>902605.0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99058768"/>
        <c:axId val="2098306048"/>
      </c:barChart>
      <c:catAx>
        <c:axId val="2099058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s-ES_tradnl"/>
          </a:p>
        </c:txPr>
        <c:crossAx val="2098306048"/>
        <c:crosses val="autoZero"/>
        <c:auto val="0"/>
        <c:lblAlgn val="ctr"/>
        <c:lblOffset val="100"/>
        <c:noMultiLvlLbl val="0"/>
      </c:catAx>
      <c:valAx>
        <c:axId val="20983060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990587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6850980318293"/>
          <c:y val="0.288322945090464"/>
          <c:w val="0.337864802858234"/>
          <c:h val="0.178673495870707"/>
        </c:manualLayout>
      </c:layout>
      <c:overlay val="0"/>
      <c:txPr>
        <a:bodyPr/>
        <a:lstStyle/>
        <a:p>
          <a:pPr>
            <a:defRPr sz="1500" b="1"/>
          </a:pPr>
          <a:endParaRPr lang="es-ES_tradn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7371224009924"/>
          <c:y val="0.24993514240472"/>
          <c:w val="0.903315275598181"/>
          <c:h val="0.55427040628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Hoja3!$B$15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Hoja3!$B$14</c:f>
              <c:numCache>
                <c:formatCode>General</c:formatCode>
                <c:ptCount val="1"/>
              </c:numCache>
            </c:numRef>
          </c:cat>
          <c:val>
            <c:numRef>
              <c:f>Hoja3!$C$15</c:f>
              <c:numCache>
                <c:formatCode>#,##0</c:formatCode>
                <c:ptCount val="1"/>
                <c:pt idx="0">
                  <c:v>320.0</c:v>
                </c:pt>
              </c:numCache>
            </c:numRef>
          </c:val>
        </c:ser>
        <c:ser>
          <c:idx val="1"/>
          <c:order val="1"/>
          <c:tx>
            <c:strRef>
              <c:f>Hoja3!$B$16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Hoja3!$B$14</c:f>
              <c:numCache>
                <c:formatCode>General</c:formatCode>
                <c:ptCount val="1"/>
              </c:numCache>
            </c:numRef>
          </c:cat>
          <c:val>
            <c:numRef>
              <c:f>Hoja3!$C$16</c:f>
              <c:numCache>
                <c:formatCode>#,##0</c:formatCode>
                <c:ptCount val="1"/>
                <c:pt idx="0">
                  <c:v>1566.0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98253296"/>
        <c:axId val="2124878640"/>
      </c:barChart>
      <c:catAx>
        <c:axId val="20982532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s-ES_tradnl"/>
          </a:p>
        </c:txPr>
        <c:crossAx val="2124878640"/>
        <c:crosses val="autoZero"/>
        <c:auto val="1"/>
        <c:lblAlgn val="ctr"/>
        <c:lblOffset val="100"/>
        <c:noMultiLvlLbl val="0"/>
      </c:catAx>
      <c:valAx>
        <c:axId val="212487864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982532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139535997642554"/>
          <c:y val="0.159163597700312"/>
          <c:w val="0.388026836882076"/>
          <c:h val="0.261570253248674"/>
        </c:manualLayout>
      </c:layout>
      <c:overlay val="0"/>
      <c:txPr>
        <a:bodyPr/>
        <a:lstStyle/>
        <a:p>
          <a:pPr>
            <a:defRPr sz="1300" b="1"/>
          </a:pPr>
          <a:endParaRPr lang="es-ES_tradn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Hoja3!$B$15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atMod val="103000"/>
                    <a:lumMod val="102000"/>
                    <a:tint val="94000"/>
                  </a:srgbClr>
                </a:gs>
                <a:gs pos="50000">
                  <a:srgbClr val="4F81BD">
                    <a:satMod val="110000"/>
                    <a:lumMod val="100000"/>
                    <a:shade val="100000"/>
                  </a:srgbClr>
                </a:gs>
                <a:gs pos="100000">
                  <a:srgbClr val="4F81B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Hoja3!$D$14</c:f>
              <c:strCache>
                <c:ptCount val="1"/>
                <c:pt idx="0">
                  <c:v>VESICULARES POSITIVAS</c:v>
                </c:pt>
              </c:strCache>
            </c:strRef>
          </c:cat>
          <c:val>
            <c:numRef>
              <c:f>Hoja3!$D$15</c:f>
              <c:numCache>
                <c:formatCode>#,##0</c:formatCode>
                <c:ptCount val="1"/>
                <c:pt idx="0">
                  <c:v>10.0</c:v>
                </c:pt>
              </c:numCache>
            </c:numRef>
          </c:val>
        </c:ser>
        <c:ser>
          <c:idx val="1"/>
          <c:order val="1"/>
          <c:tx>
            <c:strRef>
              <c:f>Hoja3!$B$16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rgbClr val="9BBB59">
                    <a:satMod val="103000"/>
                    <a:lumMod val="102000"/>
                    <a:tint val="94000"/>
                  </a:srgbClr>
                </a:gs>
                <a:gs pos="50000">
                  <a:srgbClr val="9BBB59">
                    <a:satMod val="110000"/>
                    <a:lumMod val="100000"/>
                    <a:shade val="100000"/>
                  </a:srgbClr>
                </a:gs>
                <a:gs pos="100000">
                  <a:srgbClr val="9BBB59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Hoja3!$D$14</c:f>
              <c:strCache>
                <c:ptCount val="1"/>
                <c:pt idx="0">
                  <c:v>VESICULARES POSITIVAS</c:v>
                </c:pt>
              </c:strCache>
            </c:strRef>
          </c:cat>
          <c:val>
            <c:numRef>
              <c:f>Hoja3!$D$16</c:f>
              <c:numCache>
                <c:formatCode>General</c:formatCode>
                <c:ptCount val="1"/>
                <c:pt idx="0">
                  <c:v>9.0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73087216"/>
        <c:axId val="2125422752"/>
      </c:barChart>
      <c:catAx>
        <c:axId val="207308721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125422752"/>
        <c:crosses val="autoZero"/>
        <c:auto val="1"/>
        <c:lblAlgn val="ctr"/>
        <c:lblOffset val="100"/>
        <c:noMultiLvlLbl val="0"/>
      </c:catAx>
      <c:valAx>
        <c:axId val="212542275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730872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36164235947321"/>
          <c:y val="0.213808513245185"/>
          <c:w val="0.313154550140127"/>
          <c:h val="0.264312123017525"/>
        </c:manualLayout>
      </c:layout>
      <c:overlay val="0"/>
      <c:txPr>
        <a:bodyPr/>
        <a:lstStyle/>
        <a:p>
          <a:pPr>
            <a:defRPr sz="1200" b="1">
              <a:solidFill>
                <a:sysClr val="windowText" lastClr="000000"/>
              </a:solidFill>
            </a:defRPr>
          </a:pPr>
          <a:endParaRPr lang="es-ES_tradn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Hoja3!$B$27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rgbClr val="4F81BD">
                      <a:satMod val="103000"/>
                      <a:lumMod val="102000"/>
                      <a:tint val="94000"/>
                    </a:srgbClr>
                  </a:gs>
                  <a:gs pos="50000">
                    <a:srgbClr val="4F81BD">
                      <a:satMod val="110000"/>
                      <a:lumMod val="100000"/>
                      <a:shade val="100000"/>
                    </a:srgbClr>
                  </a:gs>
                  <a:gs pos="100000">
                    <a:srgbClr val="4F81BD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Hoja3!$C$27</c:f>
              <c:numCache>
                <c:formatCode>#,##0</c:formatCode>
                <c:ptCount val="1"/>
                <c:pt idx="0">
                  <c:v>172278.0</c:v>
                </c:pt>
              </c:numCache>
            </c:numRef>
          </c:cat>
          <c:val>
            <c:numRef>
              <c:f>Hoja3!$C$27</c:f>
              <c:numCache>
                <c:formatCode>#,##0</c:formatCode>
                <c:ptCount val="1"/>
                <c:pt idx="0">
                  <c:v>172278.0</c:v>
                </c:pt>
              </c:numCache>
            </c:numRef>
          </c:val>
        </c:ser>
        <c:ser>
          <c:idx val="1"/>
          <c:order val="1"/>
          <c:tx>
            <c:strRef>
              <c:f>Hoja3!$B$28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rgbClr val="9BBB59">
                    <a:satMod val="103000"/>
                    <a:lumMod val="102000"/>
                    <a:tint val="94000"/>
                  </a:srgbClr>
                </a:gs>
                <a:gs pos="50000">
                  <a:srgbClr val="9BBB59">
                    <a:satMod val="110000"/>
                    <a:lumMod val="100000"/>
                    <a:shade val="100000"/>
                  </a:srgbClr>
                </a:gs>
                <a:gs pos="100000">
                  <a:srgbClr val="9BBB59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Hoja3!$C$27</c:f>
              <c:numCache>
                <c:formatCode>#,##0</c:formatCode>
                <c:ptCount val="1"/>
                <c:pt idx="0">
                  <c:v>172278.0</c:v>
                </c:pt>
              </c:numCache>
            </c:numRef>
          </c:cat>
          <c:val>
            <c:numRef>
              <c:f>Hoja3!$C$28</c:f>
              <c:numCache>
                <c:formatCode>#,##0</c:formatCode>
                <c:ptCount val="1"/>
                <c:pt idx="0">
                  <c:v>166400.0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24576848"/>
        <c:axId val="2098244624"/>
      </c:barChart>
      <c:catAx>
        <c:axId val="212457684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098244624"/>
        <c:crosses val="autoZero"/>
        <c:auto val="1"/>
        <c:lblAlgn val="ctr"/>
        <c:lblOffset val="100"/>
        <c:noMultiLvlLbl val="0"/>
      </c:catAx>
      <c:valAx>
        <c:axId val="20982446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12457684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500" b="1">
                <a:solidFill>
                  <a:sysClr val="windowText" lastClr="000000"/>
                </a:solidFill>
              </a:defRPr>
            </a:pPr>
            <a:endParaRPr lang="es-ES_tradnl"/>
          </a:p>
        </c:txPr>
      </c:legendEntry>
      <c:legendEntry>
        <c:idx val="1"/>
        <c:txPr>
          <a:bodyPr/>
          <a:lstStyle/>
          <a:p>
            <a:pPr>
              <a:defRPr sz="1500" b="1">
                <a:solidFill>
                  <a:sysClr val="windowText" lastClr="000000"/>
                </a:solidFill>
              </a:defRPr>
            </a:pPr>
            <a:endParaRPr lang="es-ES_tradnl"/>
          </a:p>
        </c:txPr>
      </c:legendEntry>
      <c:layout>
        <c:manualLayout>
          <c:xMode val="edge"/>
          <c:yMode val="edge"/>
          <c:x val="0.621163463426737"/>
          <c:y val="0.0534521283112962"/>
          <c:w val="0.373203784166668"/>
          <c:h val="0.425645286185026"/>
        </c:manualLayout>
      </c:layout>
      <c:overlay val="0"/>
      <c:txPr>
        <a:bodyPr/>
        <a:lstStyle/>
        <a:p>
          <a:pPr>
            <a:defRPr sz="1300" b="1">
              <a:solidFill>
                <a:sysClr val="windowText" lastClr="000000"/>
              </a:solidFill>
            </a:defRPr>
          </a:pPr>
          <a:endParaRPr lang="es-ES_tradn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"/>
          <c:y val="0.102359935473346"/>
          <c:w val="0.9684190906484"/>
          <c:h val="0.57122582516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Hoja3!$B$46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atMod val="103000"/>
                    <a:lumMod val="102000"/>
                    <a:tint val="94000"/>
                  </a:srgbClr>
                </a:gs>
                <a:gs pos="50000">
                  <a:srgbClr val="4F81BD">
                    <a:satMod val="110000"/>
                    <a:lumMod val="100000"/>
                    <a:shade val="100000"/>
                  </a:srgbClr>
                </a:gs>
                <a:gs pos="100000">
                  <a:srgbClr val="4F81B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Hoja3!$C$45:$E$45</c:f>
              <c:strCache>
                <c:ptCount val="3"/>
                <c:pt idx="0">
                  <c:v>TRAMPAS OFICIALES (INCLUYE SITIOS DE PRODUCCIÓN Y RUTAS)</c:v>
                </c:pt>
                <c:pt idx="1">
                  <c:v>SITIOS DE PRODUCCIÓN DE PITAHAYA</c:v>
                </c:pt>
                <c:pt idx="2">
                  <c:v>ÁREA DE PRODUCCIÓN (HECTÁREAS)</c:v>
                </c:pt>
              </c:strCache>
            </c:strRef>
          </c:cat>
          <c:val>
            <c:numRef>
              <c:f>Hoja3!$C$46:$E$46</c:f>
              <c:numCache>
                <c:formatCode>General</c:formatCode>
                <c:ptCount val="3"/>
                <c:pt idx="0">
                  <c:v>89.0</c:v>
                </c:pt>
                <c:pt idx="1">
                  <c:v>18.0</c:v>
                </c:pt>
                <c:pt idx="2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Hoja3!$B$47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rgbClr val="9BBB59">
                    <a:satMod val="103000"/>
                    <a:lumMod val="102000"/>
                    <a:tint val="94000"/>
                  </a:srgbClr>
                </a:gs>
                <a:gs pos="50000">
                  <a:srgbClr val="9BBB59">
                    <a:satMod val="110000"/>
                    <a:lumMod val="100000"/>
                    <a:shade val="100000"/>
                  </a:srgbClr>
                </a:gs>
                <a:gs pos="100000">
                  <a:srgbClr val="9BBB59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Hoja3!$C$45:$E$45</c:f>
              <c:strCache>
                <c:ptCount val="3"/>
                <c:pt idx="0">
                  <c:v>TRAMPAS OFICIALES (INCLUYE SITIOS DE PRODUCCIÓN Y RUTAS)</c:v>
                </c:pt>
                <c:pt idx="1">
                  <c:v>SITIOS DE PRODUCCIÓN DE PITAHAYA</c:v>
                </c:pt>
                <c:pt idx="2">
                  <c:v>ÁREA DE PRODUCCIÓN (HECTÁREAS)</c:v>
                </c:pt>
              </c:strCache>
            </c:strRef>
          </c:cat>
          <c:val>
            <c:numRef>
              <c:f>Hoja3!$C$47:$E$47</c:f>
              <c:numCache>
                <c:formatCode>General</c:formatCode>
                <c:ptCount val="3"/>
                <c:pt idx="0">
                  <c:v>112.0</c:v>
                </c:pt>
                <c:pt idx="1">
                  <c:v>30.0</c:v>
                </c:pt>
                <c:pt idx="2">
                  <c:v>66.0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96584464"/>
        <c:axId val="-2096582000"/>
      </c:barChart>
      <c:catAx>
        <c:axId val="-2096584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500" b="1"/>
            </a:pPr>
            <a:endParaRPr lang="es-ES_tradnl"/>
          </a:p>
        </c:txPr>
        <c:crossAx val="-2096582000"/>
        <c:crosses val="autoZero"/>
        <c:auto val="1"/>
        <c:lblAlgn val="ctr"/>
        <c:lblOffset val="100"/>
        <c:noMultiLvlLbl val="0"/>
      </c:catAx>
      <c:valAx>
        <c:axId val="-2096582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65844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97791502121828"/>
          <c:y val="0.0879318967090195"/>
          <c:w val="0.231618025666439"/>
          <c:h val="0.132873335956281"/>
        </c:manualLayout>
      </c:layout>
      <c:overlay val="0"/>
      <c:txPr>
        <a:bodyPr/>
        <a:lstStyle/>
        <a:p>
          <a:pPr>
            <a:defRPr sz="1500" b="1"/>
          </a:pPr>
          <a:endParaRPr lang="es-ES_tradn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17159010964223"/>
          <c:y val="0.389172740107605"/>
          <c:w val="0.911270182136324"/>
          <c:h val="0.364615994429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Hoja2!$E$55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Hoja2!$C$56:$C$57</c:f>
              <c:strCache>
                <c:ptCount val="2"/>
                <c:pt idx="0">
                  <c:v>PREDIOS DE BRUCELOSIS Y TUBERCULOSIS CERTIFICADOS</c:v>
                </c:pt>
                <c:pt idx="1">
                  <c:v>EXPLOTACIONES PECUARIAS APROBADAS</c:v>
                </c:pt>
              </c:strCache>
            </c:strRef>
          </c:cat>
          <c:val>
            <c:numRef>
              <c:f>Hoja2!$E$56:$E$57</c:f>
              <c:numCache>
                <c:formatCode>General</c:formatCode>
                <c:ptCount val="2"/>
                <c:pt idx="0">
                  <c:v>5.0</c:v>
                </c:pt>
                <c:pt idx="1">
                  <c:v>27.0</c:v>
                </c:pt>
              </c:numCache>
            </c:numRef>
          </c:val>
        </c:ser>
        <c:ser>
          <c:idx val="1"/>
          <c:order val="1"/>
          <c:tx>
            <c:strRef>
              <c:f>Hoja2!$D$55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Hoja2!$C$56:$C$57</c:f>
              <c:strCache>
                <c:ptCount val="2"/>
                <c:pt idx="0">
                  <c:v>PREDIOS DE BRUCELOSIS Y TUBERCULOSIS CERTIFICADOS</c:v>
                </c:pt>
                <c:pt idx="1">
                  <c:v>EXPLOTACIONES PECUARIAS APROBADAS</c:v>
                </c:pt>
              </c:strCache>
            </c:strRef>
          </c:cat>
          <c:val>
            <c:numRef>
              <c:f>Hoja2!$D$56:$D$57</c:f>
              <c:numCache>
                <c:formatCode>General</c:formatCode>
                <c:ptCount val="2"/>
                <c:pt idx="0">
                  <c:v>35.0</c:v>
                </c:pt>
                <c:pt idx="1">
                  <c:v>107.0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-2098576880"/>
        <c:axId val="-2099035248"/>
      </c:barChart>
      <c:catAx>
        <c:axId val="-209857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099035248"/>
        <c:crosses val="autoZero"/>
        <c:auto val="1"/>
        <c:lblAlgn val="ctr"/>
        <c:lblOffset val="100"/>
        <c:noMultiLvlLbl val="0"/>
      </c:catAx>
      <c:valAx>
        <c:axId val="-2099035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9857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7541464778982"/>
          <c:y val="0.155182584805586"/>
          <c:w val="0.212458577812909"/>
          <c:h val="0.4837005342134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C" sz="2000" dirty="0"/>
              <a:t>NOTIFICACIONES A</a:t>
            </a:r>
            <a:r>
              <a:rPr lang="es-EC" sz="2000" baseline="0" dirty="0"/>
              <a:t> ENFERMEDADES</a:t>
            </a:r>
            <a:endParaRPr lang="es-EC" sz="2000" dirty="0"/>
          </a:p>
        </c:rich>
      </c:tx>
      <c:layout>
        <c:manualLayout>
          <c:xMode val="edge"/>
          <c:yMode val="edge"/>
          <c:x val="0.000940162940670469"/>
          <c:y val="0.0392156862745098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640384598389848"/>
          <c:y val="0.384326530612245"/>
          <c:w val="0.911270182136324"/>
          <c:h val="0.364615994429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Hoja2!$E$52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Hoja2!$C$53:$C$54</c:f>
              <c:strCache>
                <c:ptCount val="2"/>
                <c:pt idx="0">
                  <c:v>EVENTOS ATENDIDOS DE ENFERMEDADES PRIORIZADAS DE CONTROL OFICIAL</c:v>
                </c:pt>
                <c:pt idx="1">
                  <c:v>CERRADAS DE ENFERMEDADES DE ANIMALES TERRESTRES</c:v>
                </c:pt>
              </c:strCache>
            </c:strRef>
          </c:cat>
          <c:val>
            <c:numRef>
              <c:f>Hoja2!$E$53:$E$54</c:f>
              <c:numCache>
                <c:formatCode>General</c:formatCode>
                <c:ptCount val="2"/>
                <c:pt idx="0">
                  <c:v>63.0</c:v>
                </c:pt>
                <c:pt idx="1">
                  <c:v>62.0</c:v>
                </c:pt>
              </c:numCache>
            </c:numRef>
          </c:val>
        </c:ser>
        <c:ser>
          <c:idx val="1"/>
          <c:order val="1"/>
          <c:tx>
            <c:strRef>
              <c:f>Hoja2!$D$52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Hoja2!$C$53:$C$54</c:f>
              <c:strCache>
                <c:ptCount val="2"/>
                <c:pt idx="0">
                  <c:v>EVENTOS ATENDIDOS DE ENFERMEDADES PRIORIZADAS DE CONTROL OFICIAL</c:v>
                </c:pt>
                <c:pt idx="1">
                  <c:v>CERRADAS DE ENFERMEDADES DE ANIMALES TERRESTRES</c:v>
                </c:pt>
              </c:strCache>
            </c:strRef>
          </c:cat>
          <c:val>
            <c:numRef>
              <c:f>Hoja2!$D$53:$D$54</c:f>
              <c:numCache>
                <c:formatCode>General</c:formatCode>
                <c:ptCount val="2"/>
                <c:pt idx="0">
                  <c:v>33.0</c:v>
                </c:pt>
                <c:pt idx="1">
                  <c:v>28.0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140374768"/>
        <c:axId val="-2097517024"/>
      </c:barChart>
      <c:catAx>
        <c:axId val="214037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097517024"/>
        <c:crosses val="autoZero"/>
        <c:auto val="1"/>
        <c:lblAlgn val="ctr"/>
        <c:lblOffset val="100"/>
        <c:noMultiLvlLbl val="0"/>
      </c:catAx>
      <c:valAx>
        <c:axId val="-2097517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4037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6129515013419"/>
          <c:y val="0.0549870972010852"/>
          <c:w val="0.212458577812909"/>
          <c:h val="0.350864377246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40384598389848"/>
          <c:y val="0.384326530612245"/>
          <c:w val="0.911270182136324"/>
          <c:h val="0.364615994429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Hoja2!$E$23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Hoja2!$C$24:$C$27</c:f>
              <c:strCache>
                <c:ptCount val="4"/>
                <c:pt idx="0">
                  <c:v>EN LOS PRINCIPALES CULTIVOS </c:v>
                </c:pt>
                <c:pt idx="1">
                  <c:v>DE PLAGAS TRANSITORIAS (ACLARACIÓN) </c:v>
                </c:pt>
                <c:pt idx="2">
                  <c:v>MUESTRAS DE MALEZAS ENVIADAS A LABORATORIO</c:v>
                </c:pt>
                <c:pt idx="3">
                  <c:v>EN PLAGAS CUARENTENARIAS </c:v>
                </c:pt>
              </c:strCache>
            </c:strRef>
          </c:cat>
          <c:val>
            <c:numRef>
              <c:f>Hoja2!$E$24:$E$27</c:f>
              <c:numCache>
                <c:formatCode>#,##0</c:formatCode>
                <c:ptCount val="4"/>
                <c:pt idx="0">
                  <c:v>1700.0</c:v>
                </c:pt>
                <c:pt idx="1">
                  <c:v>547.0</c:v>
                </c:pt>
                <c:pt idx="2">
                  <c:v>53.0</c:v>
                </c:pt>
                <c:pt idx="3">
                  <c:v>543.0</c:v>
                </c:pt>
              </c:numCache>
            </c:numRef>
          </c:val>
        </c:ser>
        <c:ser>
          <c:idx val="1"/>
          <c:order val="1"/>
          <c:tx>
            <c:strRef>
              <c:f>Hoja2!$D$23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Hoja2!$C$24:$C$27</c:f>
              <c:strCache>
                <c:ptCount val="4"/>
                <c:pt idx="0">
                  <c:v>EN LOS PRINCIPALES CULTIVOS </c:v>
                </c:pt>
                <c:pt idx="1">
                  <c:v>DE PLAGAS TRANSITORIAS (ACLARACIÓN) </c:v>
                </c:pt>
                <c:pt idx="2">
                  <c:v>MUESTRAS DE MALEZAS ENVIADAS A LABORATORIO</c:v>
                </c:pt>
                <c:pt idx="3">
                  <c:v>EN PLAGAS CUARENTENARIAS </c:v>
                </c:pt>
              </c:strCache>
            </c:strRef>
          </c:cat>
          <c:val>
            <c:numRef>
              <c:f>Hoja2!$D$24:$D$27</c:f>
              <c:numCache>
                <c:formatCode>_(* #,##0_);_(* \(#,##0\);_(* "-"??_);_(@_)</c:formatCode>
                <c:ptCount val="4"/>
                <c:pt idx="0">
                  <c:v>1058.0</c:v>
                </c:pt>
                <c:pt idx="1">
                  <c:v>429.0</c:v>
                </c:pt>
                <c:pt idx="2">
                  <c:v>53.0</c:v>
                </c:pt>
                <c:pt idx="3">
                  <c:v>397.0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079279024"/>
        <c:axId val="2144026544"/>
      </c:barChart>
      <c:catAx>
        <c:axId val="207927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44026544"/>
        <c:crosses val="autoZero"/>
        <c:auto val="1"/>
        <c:lblAlgn val="ctr"/>
        <c:lblOffset val="100"/>
        <c:noMultiLvlLbl val="0"/>
      </c:catAx>
      <c:valAx>
        <c:axId val="214402654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792790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66277048523586"/>
          <c:y val="0.222811453960645"/>
          <c:w val="0.236280787426685"/>
          <c:h val="0.228938305788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295726670907"/>
          <c:y val="0.229885057471264"/>
          <c:w val="0.60588444645445"/>
          <c:h val="0.5923504389537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Hoja2!$D$7</c:f>
              <c:strCache>
                <c:ptCount val="1"/>
                <c:pt idx="0">
                  <c:v>REPORTES DE INSPECCIÓN PARA CERTIFICACIÓN FITOSANITARIA DE PLANTAS, PRODUCTOS VEGETALES Y ARTÍCULOS REGLAMENTADOS DE EXPORTACIÓN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atMod val="103000"/>
                    <a:lumMod val="102000"/>
                    <a:tint val="94000"/>
                  </a:srgbClr>
                </a:gs>
                <a:gs pos="50000">
                  <a:srgbClr val="4F81BD">
                    <a:satMod val="110000"/>
                    <a:lumMod val="100000"/>
                    <a:shade val="100000"/>
                  </a:srgbClr>
                </a:gs>
                <a:gs pos="100000">
                  <a:srgbClr val="4F81B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rgbClr val="9BBB59">
                      <a:satMod val="103000"/>
                      <a:lumMod val="102000"/>
                      <a:tint val="94000"/>
                    </a:srgbClr>
                  </a:gs>
                  <a:gs pos="50000">
                    <a:srgbClr val="9BBB59">
                      <a:satMod val="110000"/>
                      <a:lumMod val="100000"/>
                      <a:shade val="100000"/>
                    </a:srgbClr>
                  </a:gs>
                  <a:gs pos="100000">
                    <a:srgbClr val="9BBB59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Hoja2!$C$8:$C$9</c:f>
              <c:strCache>
                <c:ptCount val="2"/>
                <c:pt idx="0">
                  <c:v>SANTO DOMINGO</c:v>
                </c:pt>
                <c:pt idx="1">
                  <c:v>MANABÍ</c:v>
                </c:pt>
              </c:strCache>
            </c:strRef>
          </c:cat>
          <c:val>
            <c:numRef>
              <c:f>Hoja2!$D$8:$D$9</c:f>
              <c:numCache>
                <c:formatCode>#,##0</c:formatCode>
                <c:ptCount val="2"/>
                <c:pt idx="0">
                  <c:v>4698.0</c:v>
                </c:pt>
                <c:pt idx="1">
                  <c:v>2311.0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-2097343136"/>
        <c:axId val="-2097341456"/>
      </c:barChart>
      <c:catAx>
        <c:axId val="-20973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097341456"/>
        <c:crosses val="autoZero"/>
        <c:auto val="1"/>
        <c:lblAlgn val="ctr"/>
        <c:lblOffset val="100"/>
        <c:noMultiLvlLbl val="0"/>
      </c:catAx>
      <c:valAx>
        <c:axId val="-209734145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209734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95279834464181"/>
          <c:y val="0.458811137978608"/>
          <c:w val="0.911270182136324"/>
          <c:h val="0.364615994429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Hoja2!$E$68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Hoja2!$C$69:$C$70</c:f>
              <c:strCache>
                <c:ptCount val="2"/>
                <c:pt idx="0">
                  <c:v>INDUSTRIALES </c:v>
                </c:pt>
                <c:pt idx="1">
                  <c:v>ARTESANALES</c:v>
                </c:pt>
              </c:strCache>
            </c:strRef>
          </c:cat>
          <c:val>
            <c:numRef>
              <c:f>Hoja2!$E$69:$E$70</c:f>
              <c:numCache>
                <c:formatCode>General</c:formatCode>
                <c:ptCount val="2"/>
                <c:pt idx="0">
                  <c:v>4.0</c:v>
                </c:pt>
                <c:pt idx="1">
                  <c:v>3.0</c:v>
                </c:pt>
              </c:numCache>
            </c:numRef>
          </c:val>
        </c:ser>
        <c:ser>
          <c:idx val="1"/>
          <c:order val="1"/>
          <c:tx>
            <c:strRef>
              <c:f>Hoja2!$D$68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Hoja2!$C$69:$C$70</c:f>
              <c:strCache>
                <c:ptCount val="2"/>
                <c:pt idx="0">
                  <c:v>INDUSTRIALES </c:v>
                </c:pt>
                <c:pt idx="1">
                  <c:v>ARTESANALES</c:v>
                </c:pt>
              </c:strCache>
            </c:strRef>
          </c:cat>
          <c:val>
            <c:numRef>
              <c:f>Hoja2!$D$69:$D$70</c:f>
              <c:numCache>
                <c:formatCode>General</c:formatCode>
                <c:ptCount val="2"/>
                <c:pt idx="0">
                  <c:v>5.0</c:v>
                </c:pt>
                <c:pt idx="1">
                  <c:v>4.0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-2138108128"/>
        <c:axId val="2046349952"/>
      </c:barChart>
      <c:catAx>
        <c:axId val="-2138108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046349952"/>
        <c:crosses val="autoZero"/>
        <c:auto val="1"/>
        <c:lblAlgn val="ctr"/>
        <c:lblOffset val="100"/>
        <c:noMultiLvlLbl val="0"/>
      </c:catAx>
      <c:valAx>
        <c:axId val="2046349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381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03332674867093"/>
          <c:y val="0.062577731839686"/>
          <c:w val="0.48908883977528"/>
          <c:h val="0.313495797189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Hoja2!$F$82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Hoja2!$C$83:$C$84</c:f>
              <c:strCache>
                <c:ptCount val="2"/>
                <c:pt idx="0">
                  <c:v>LITROS CONTROLADOS</c:v>
                </c:pt>
                <c:pt idx="1">
                  <c:v>LITROS DE LECHE CRUDA DECOMISADOS </c:v>
                </c:pt>
              </c:strCache>
            </c:strRef>
          </c:cat>
          <c:val>
            <c:numRef>
              <c:f>Hoja2!$F$83:$F$84</c:f>
              <c:numCache>
                <c:formatCode>#,##0</c:formatCode>
                <c:ptCount val="2"/>
                <c:pt idx="0">
                  <c:v>54750.0</c:v>
                </c:pt>
                <c:pt idx="1">
                  <c:v>3150.0</c:v>
                </c:pt>
              </c:numCache>
            </c:numRef>
          </c:val>
        </c:ser>
        <c:ser>
          <c:idx val="1"/>
          <c:order val="1"/>
          <c:tx>
            <c:strRef>
              <c:f>Hoja2!$D$82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Hoja2!$C$83:$C$84</c:f>
              <c:strCache>
                <c:ptCount val="2"/>
                <c:pt idx="0">
                  <c:v>LITROS CONTROLADOS</c:v>
                </c:pt>
                <c:pt idx="1">
                  <c:v>LITROS DE LECHE CRUDA DECOMISADOS </c:v>
                </c:pt>
              </c:strCache>
            </c:strRef>
          </c:cat>
          <c:val>
            <c:numRef>
              <c:f>Hoja2!$D$83:$D$84</c:f>
              <c:numCache>
                <c:formatCode>#,##0</c:formatCode>
                <c:ptCount val="2"/>
                <c:pt idx="0">
                  <c:v>178724.0</c:v>
                </c:pt>
                <c:pt idx="1">
                  <c:v>5693.0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-2139005088"/>
        <c:axId val="-2138958816"/>
      </c:barChart>
      <c:catAx>
        <c:axId val="-213900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8958816"/>
        <c:crosses val="autoZero"/>
        <c:auto val="1"/>
        <c:lblAlgn val="ctr"/>
        <c:lblOffset val="100"/>
        <c:noMultiLvlLbl val="0"/>
      </c:catAx>
      <c:valAx>
        <c:axId val="-21389588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21390050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500" b="1"/>
          </a:pPr>
          <a:endParaRPr lang="es-ES_tradn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76240854877611"/>
          <c:y val="0.397535420871055"/>
          <c:w val="0.801786905101042"/>
          <c:h val="0.430661350227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Hoja2!$E$40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Hoja2!$C$41:$C$42</c:f>
              <c:strCache>
                <c:ptCount val="2"/>
                <c:pt idx="0">
                  <c:v>ALMACENES AGROPECUARIOS</c:v>
                </c:pt>
                <c:pt idx="1">
                  <c:v>EMPRESAS AGRÍCOLAS </c:v>
                </c:pt>
              </c:strCache>
            </c:strRef>
          </c:cat>
          <c:val>
            <c:numRef>
              <c:f>Hoja2!$E$41:$E$42</c:f>
              <c:numCache>
                <c:formatCode>General</c:formatCode>
                <c:ptCount val="2"/>
                <c:pt idx="0">
                  <c:v>74.33</c:v>
                </c:pt>
                <c:pt idx="1">
                  <c:v>7.57</c:v>
                </c:pt>
              </c:numCache>
            </c:numRef>
          </c:val>
        </c:ser>
        <c:ser>
          <c:idx val="1"/>
          <c:order val="1"/>
          <c:tx>
            <c:strRef>
              <c:f>Hoja2!$D$40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Hoja2!$C$41:$C$42</c:f>
              <c:strCache>
                <c:ptCount val="2"/>
                <c:pt idx="0">
                  <c:v>ALMACENES AGROPECUARIOS</c:v>
                </c:pt>
                <c:pt idx="1">
                  <c:v>EMPRESAS AGRÍCOLAS </c:v>
                </c:pt>
              </c:strCache>
            </c:strRef>
          </c:cat>
          <c:val>
            <c:numRef>
              <c:f>Hoja2!$D$41:$D$42</c:f>
              <c:numCache>
                <c:formatCode>General</c:formatCode>
                <c:ptCount val="2"/>
                <c:pt idx="0">
                  <c:v>87.00000000000001</c:v>
                </c:pt>
                <c:pt idx="1">
                  <c:v>9.51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-2103421696"/>
        <c:axId val="2128746240"/>
      </c:barChart>
      <c:catAx>
        <c:axId val="-210342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746240"/>
        <c:crosses val="autoZero"/>
        <c:auto val="1"/>
        <c:lblAlgn val="ctr"/>
        <c:lblOffset val="100"/>
        <c:noMultiLvlLbl val="0"/>
      </c:catAx>
      <c:valAx>
        <c:axId val="212874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0342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61499813760049"/>
          <c:y val="0.253351316792879"/>
          <c:w val="0.197014590347924"/>
          <c:h val="0.464828669078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40384598389848"/>
          <c:y val="0.343922464237425"/>
          <c:w val="0.911270182136324"/>
          <c:h val="0.4050198270670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Hoja2!$E$115</c:f>
              <c:strCache>
                <c:ptCount val="1"/>
                <c:pt idx="0">
                  <c:v>MANABÍ</c:v>
                </c:pt>
              </c:strCache>
            </c:strRef>
          </c:tx>
          <c:spPr>
            <a:gradFill rotWithShape="1">
              <a:gsLst>
                <a:gs pos="0">
                  <a:srgbClr val="9BBB59">
                    <a:satMod val="103000"/>
                    <a:lumMod val="102000"/>
                    <a:tint val="94000"/>
                  </a:srgbClr>
                </a:gs>
                <a:gs pos="50000">
                  <a:srgbClr val="9BBB59">
                    <a:satMod val="110000"/>
                    <a:lumMod val="100000"/>
                    <a:shade val="100000"/>
                  </a:srgbClr>
                </a:gs>
                <a:gs pos="100000">
                  <a:srgbClr val="9BBB59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Hoja2!$C$116:$C$118</c:f>
              <c:strCache>
                <c:ptCount val="3"/>
                <c:pt idx="0">
                  <c:v>ANÁLISIS DE DIAGNÓSTICO ANIMAL</c:v>
                </c:pt>
                <c:pt idx="1">
                  <c:v>ANÁLISIS DE DIAGNÓSTICO VEGETAL</c:v>
                </c:pt>
                <c:pt idx="2">
                  <c:v>CALIDAD DE LECHE CRUDA</c:v>
                </c:pt>
              </c:strCache>
            </c:strRef>
          </c:cat>
          <c:val>
            <c:numRef>
              <c:f>Hoja2!$E$116:$E$118</c:f>
              <c:numCache>
                <c:formatCode>#,##0</c:formatCode>
                <c:ptCount val="3"/>
                <c:pt idx="0">
                  <c:v>1111.0</c:v>
                </c:pt>
                <c:pt idx="1">
                  <c:v>1095.0</c:v>
                </c:pt>
                <c:pt idx="2">
                  <c:v>117.0</c:v>
                </c:pt>
              </c:numCache>
            </c:numRef>
          </c:val>
        </c:ser>
        <c:ser>
          <c:idx val="1"/>
          <c:order val="1"/>
          <c:tx>
            <c:strRef>
              <c:f>Hoja2!$D$115</c:f>
              <c:strCache>
                <c:ptCount val="1"/>
                <c:pt idx="0">
                  <c:v>SANTO DOMINGO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atMod val="103000"/>
                    <a:lumMod val="102000"/>
                    <a:tint val="94000"/>
                  </a:srgbClr>
                </a:gs>
                <a:gs pos="50000">
                  <a:srgbClr val="4F81BD">
                    <a:satMod val="110000"/>
                    <a:lumMod val="100000"/>
                    <a:shade val="100000"/>
                  </a:srgbClr>
                </a:gs>
                <a:gs pos="100000">
                  <a:srgbClr val="4F81B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Hoja2!$C$116:$C$118</c:f>
              <c:strCache>
                <c:ptCount val="3"/>
                <c:pt idx="0">
                  <c:v>ANÁLISIS DE DIAGNÓSTICO ANIMAL</c:v>
                </c:pt>
                <c:pt idx="1">
                  <c:v>ANÁLISIS DE DIAGNÓSTICO VEGETAL</c:v>
                </c:pt>
                <c:pt idx="2">
                  <c:v>CALIDAD DE LECHE CRUDA</c:v>
                </c:pt>
              </c:strCache>
            </c:strRef>
          </c:cat>
          <c:val>
            <c:numRef>
              <c:f>Hoja2!$D$116:$D$118</c:f>
              <c:numCache>
                <c:formatCode>#,##0</c:formatCode>
                <c:ptCount val="3"/>
                <c:pt idx="0">
                  <c:v>3484.0</c:v>
                </c:pt>
                <c:pt idx="1">
                  <c:v>0.0</c:v>
                </c:pt>
                <c:pt idx="2">
                  <c:v>255.0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129177696"/>
        <c:axId val="-2137564560"/>
      </c:barChart>
      <c:catAx>
        <c:axId val="2129177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cap="all" spc="12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7564560"/>
        <c:crosses val="autoZero"/>
        <c:auto val="1"/>
        <c:lblAlgn val="ctr"/>
        <c:lblOffset val="100"/>
        <c:noMultiLvlLbl val="0"/>
      </c:catAx>
      <c:valAx>
        <c:axId val="-213756456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12917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57601661612288"/>
          <c:y val="0.187763347763348"/>
          <c:w val="0.221095676096692"/>
          <c:h val="0.29306527039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C" dirty="0" smtClean="0">
                <a:solidFill>
                  <a:srgbClr val="FF0000"/>
                </a:solidFill>
              </a:rPr>
              <a:t>% DE EJECUCIÓN </a:t>
            </a:r>
            <a:r>
              <a:rPr lang="es-EC" dirty="0">
                <a:solidFill>
                  <a:srgbClr val="FF0000"/>
                </a:solidFill>
              </a:rPr>
              <a:t>PRESUPUESTARIA 2017 </a:t>
            </a:r>
          </a:p>
        </c:rich>
      </c:tx>
      <c:layout>
        <c:manualLayout>
          <c:xMode val="edge"/>
          <c:yMode val="edge"/>
          <c:x val="0.143562464097558"/>
          <c:y val="0.0414288460196941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Hoja4!$B$19</c:f>
              <c:strCache>
                <c:ptCount val="1"/>
                <c:pt idx="0">
                  <c:v>Corriente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Hoja4!$C$18:$D$18</c:f>
              <c:strCache>
                <c:ptCount val="2"/>
                <c:pt idx="0">
                  <c:v>SANTO DOMINGO % EJECUCIÓN</c:v>
                </c:pt>
                <c:pt idx="1">
                  <c:v>MANABÍ % EJECUCIÓN</c:v>
                </c:pt>
              </c:strCache>
            </c:strRef>
          </c:cat>
          <c:val>
            <c:numRef>
              <c:f>Hoja4!$C$19:$D$19</c:f>
              <c:numCache>
                <c:formatCode>#,##0</c:formatCode>
                <c:ptCount val="2"/>
                <c:pt idx="0" formatCode="#,##0.00">
                  <c:v>99.93</c:v>
                </c:pt>
                <c:pt idx="1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Hoja4!$B$20</c:f>
              <c:strCache>
                <c:ptCount val="1"/>
                <c:pt idx="0">
                  <c:v>Inversión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ysClr val="windowText" lastClr="000000"/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Hoja4!$C$18:$D$18</c:f>
              <c:strCache>
                <c:ptCount val="2"/>
                <c:pt idx="0">
                  <c:v>SANTO DOMINGO % EJECUCIÓN</c:v>
                </c:pt>
                <c:pt idx="1">
                  <c:v>MANABÍ % EJECUCIÓN</c:v>
                </c:pt>
              </c:strCache>
            </c:strRef>
          </c:cat>
          <c:val>
            <c:numRef>
              <c:f>Hoja4!$C$20:$D$20</c:f>
              <c:numCache>
                <c:formatCode>#,##0</c:formatCode>
                <c:ptCount val="2"/>
                <c:pt idx="0" formatCode="#,##0.00">
                  <c:v>98.84</c:v>
                </c:pt>
                <c:pt idx="1">
                  <c:v>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02965840"/>
        <c:axId val="2126541120"/>
      </c:barChart>
      <c:catAx>
        <c:axId val="2102965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s-ES_tradnl"/>
          </a:p>
        </c:txPr>
        <c:crossAx val="2126541120"/>
        <c:crosses val="autoZero"/>
        <c:auto val="1"/>
        <c:lblAlgn val="ctr"/>
        <c:lblOffset val="100"/>
        <c:noMultiLvlLbl val="0"/>
      </c:catAx>
      <c:valAx>
        <c:axId val="212654112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029658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37569588160276"/>
          <c:y val="0.127375007088824"/>
          <c:w val="0.225447184272758"/>
          <c:h val="0.225555098859615"/>
        </c:manualLayout>
      </c:layout>
      <c:overlay val="0"/>
      <c:txPr>
        <a:bodyPr/>
        <a:lstStyle/>
        <a:p>
          <a:pPr>
            <a:defRPr sz="1400" b="1"/>
          </a:pPr>
          <a:endParaRPr lang="es-ES_tradnl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image" Target="../media/image17.png"/><Relationship Id="rId2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image" Target="../media/image17.png"/><Relationship Id="rId2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542CA1-46B9-46A7-9871-1C72CB658A28}" type="doc">
      <dgm:prSet loTypeId="urn:microsoft.com/office/officeart/2005/8/layout/hList7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724DAA7-3E36-4125-9D20-D50AC5ABD38A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dirty="0" smtClean="0">
              <a:solidFill>
                <a:schemeClr val="bg1"/>
              </a:solidFill>
            </a:rPr>
            <a:t>VISITAS TÉCNICAS PARA SEGUIMIENTO: 641</a:t>
          </a:r>
        </a:p>
      </dgm:t>
    </dgm:pt>
    <dgm:pt modelId="{CF47D8A3-B533-4BE9-AA70-0E5FF1B0A5B6}" type="parTrans" cxnId="{19DE38E3-53EA-4539-971D-97592FE1F7E0}">
      <dgm:prSet/>
      <dgm:spPr/>
      <dgm:t>
        <a:bodyPr/>
        <a:lstStyle/>
        <a:p>
          <a:endParaRPr lang="es-EC"/>
        </a:p>
      </dgm:t>
    </dgm:pt>
    <dgm:pt modelId="{F664D10B-E976-41E0-B6F5-F2C633E2146C}" type="sibTrans" cxnId="{19DE38E3-53EA-4539-971D-97592FE1F7E0}">
      <dgm:prSet/>
      <dgm:spPr/>
      <dgm:t>
        <a:bodyPr/>
        <a:lstStyle/>
        <a:p>
          <a:endParaRPr lang="es-EC"/>
        </a:p>
      </dgm:t>
    </dgm:pt>
    <dgm:pt modelId="{4E446065-3B68-45D9-9C4C-6491B5FBC904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dirty="0" smtClean="0">
              <a:solidFill>
                <a:schemeClr val="bg1"/>
              </a:solidFill>
            </a:rPr>
            <a:t>VISITAS TÉCNICAS PARA SEGUIMIENTO 587</a:t>
          </a:r>
          <a:endParaRPr lang="es-EC" sz="1800" b="1" dirty="0">
            <a:solidFill>
              <a:schemeClr val="bg1"/>
            </a:solidFill>
          </a:endParaRPr>
        </a:p>
      </dgm:t>
    </dgm:pt>
    <dgm:pt modelId="{650AB038-0693-4E18-8122-E481B44313C7}" type="parTrans" cxnId="{EB85989C-B269-41C0-8C02-F6B663D750EC}">
      <dgm:prSet/>
      <dgm:spPr/>
      <dgm:t>
        <a:bodyPr/>
        <a:lstStyle/>
        <a:p>
          <a:endParaRPr lang="es-EC"/>
        </a:p>
      </dgm:t>
    </dgm:pt>
    <dgm:pt modelId="{A34EE365-50B5-43BE-A025-C89A6E2F5E82}" type="sibTrans" cxnId="{EB85989C-B269-41C0-8C02-F6B663D750EC}">
      <dgm:prSet/>
      <dgm:spPr/>
      <dgm:t>
        <a:bodyPr/>
        <a:lstStyle/>
        <a:p>
          <a:endParaRPr lang="es-EC"/>
        </a:p>
      </dgm:t>
    </dgm:pt>
    <dgm:pt modelId="{0826B543-B991-40D3-9BC3-A7A5F02EDB02}" type="pres">
      <dgm:prSet presAssocID="{6B542CA1-46B9-46A7-9871-1C72CB658A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F163D6B-2089-4E60-9CD2-EE26F123CB49}" type="pres">
      <dgm:prSet presAssocID="{6B542CA1-46B9-46A7-9871-1C72CB658A28}" presName="fgShape" presStyleLbl="fgShp" presStyleIdx="0" presStyleCn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FFC000"/>
        </a:solidFill>
      </dgm:spPr>
      <dgm:t>
        <a:bodyPr/>
        <a:lstStyle/>
        <a:p>
          <a:endParaRPr lang="es-EC"/>
        </a:p>
      </dgm:t>
    </dgm:pt>
    <dgm:pt modelId="{5927E32B-144C-4D06-B3C6-6E351D9051F8}" type="pres">
      <dgm:prSet presAssocID="{6B542CA1-46B9-46A7-9871-1C72CB658A28}" presName="linComp" presStyleCnt="0"/>
      <dgm:spPr/>
    </dgm:pt>
    <dgm:pt modelId="{7A5519C7-1D04-4B05-8B03-6E4EBBA02FB9}" type="pres">
      <dgm:prSet presAssocID="{3724DAA7-3E36-4125-9D20-D50AC5ABD38A}" presName="compNode" presStyleCnt="0"/>
      <dgm:spPr/>
    </dgm:pt>
    <dgm:pt modelId="{525B2ED6-46A1-4E30-880F-66FA6AF7A030}" type="pres">
      <dgm:prSet presAssocID="{3724DAA7-3E36-4125-9D20-D50AC5ABD38A}" presName="bkgdShape" presStyleLbl="node1" presStyleIdx="0" presStyleCnt="2"/>
      <dgm:spPr/>
      <dgm:t>
        <a:bodyPr/>
        <a:lstStyle/>
        <a:p>
          <a:endParaRPr lang="es-EC"/>
        </a:p>
      </dgm:t>
    </dgm:pt>
    <dgm:pt modelId="{BB5A164E-A26F-41F2-A647-54D16485ED4D}" type="pres">
      <dgm:prSet presAssocID="{3724DAA7-3E36-4125-9D20-D50AC5ABD38A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0D52DB-85BD-45C4-8684-23495AFA2974}" type="pres">
      <dgm:prSet presAssocID="{3724DAA7-3E36-4125-9D20-D50AC5ABD38A}" presName="invisiNode" presStyleLbl="node1" presStyleIdx="0" presStyleCnt="2"/>
      <dgm:spPr/>
    </dgm:pt>
    <dgm:pt modelId="{EB83D408-38A7-46AB-BDA4-C221C7A8131F}" type="pres">
      <dgm:prSet presAssocID="{3724DAA7-3E36-4125-9D20-D50AC5ABD38A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0FE8D154-05C4-483C-8A16-FC84C67CB524}" type="pres">
      <dgm:prSet presAssocID="{F664D10B-E976-41E0-B6F5-F2C633E2146C}" presName="sibTrans" presStyleLbl="sibTrans2D1" presStyleIdx="0" presStyleCnt="0"/>
      <dgm:spPr/>
      <dgm:t>
        <a:bodyPr/>
        <a:lstStyle/>
        <a:p>
          <a:endParaRPr lang="es-EC"/>
        </a:p>
      </dgm:t>
    </dgm:pt>
    <dgm:pt modelId="{8DBEDBF4-C77C-4E04-97FD-6894C292CA22}" type="pres">
      <dgm:prSet presAssocID="{4E446065-3B68-45D9-9C4C-6491B5FBC904}" presName="compNode" presStyleCnt="0"/>
      <dgm:spPr/>
    </dgm:pt>
    <dgm:pt modelId="{C937C725-6C63-47BC-81E5-70A06D9C63AF}" type="pres">
      <dgm:prSet presAssocID="{4E446065-3B68-45D9-9C4C-6491B5FBC904}" presName="bkgdShape" presStyleLbl="node1" presStyleIdx="1" presStyleCnt="2"/>
      <dgm:spPr/>
      <dgm:t>
        <a:bodyPr/>
        <a:lstStyle/>
        <a:p>
          <a:endParaRPr lang="es-EC"/>
        </a:p>
      </dgm:t>
    </dgm:pt>
    <dgm:pt modelId="{48803CE5-C3DC-4B89-AA2D-38FC40325EC6}" type="pres">
      <dgm:prSet presAssocID="{4E446065-3B68-45D9-9C4C-6491B5FBC904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3A895E0-84D9-49EF-AE42-9C33FD50A303}" type="pres">
      <dgm:prSet presAssocID="{4E446065-3B68-45D9-9C4C-6491B5FBC904}" presName="invisiNode" presStyleLbl="node1" presStyleIdx="1" presStyleCnt="2"/>
      <dgm:spPr/>
    </dgm:pt>
    <dgm:pt modelId="{F01C632B-1D89-4335-83EF-DDA5D2718D23}" type="pres">
      <dgm:prSet presAssocID="{4E446065-3B68-45D9-9C4C-6491B5FBC904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</dgm:ptLst>
  <dgm:cxnLst>
    <dgm:cxn modelId="{6154A701-5012-4F8E-8795-2BBB0DB0D5B8}" type="presOf" srcId="{F664D10B-E976-41E0-B6F5-F2C633E2146C}" destId="{0FE8D154-05C4-483C-8A16-FC84C67CB524}" srcOrd="0" destOrd="0" presId="urn:microsoft.com/office/officeart/2005/8/layout/hList7"/>
    <dgm:cxn modelId="{EB85989C-B269-41C0-8C02-F6B663D750EC}" srcId="{6B542CA1-46B9-46A7-9871-1C72CB658A28}" destId="{4E446065-3B68-45D9-9C4C-6491B5FBC904}" srcOrd="1" destOrd="0" parTransId="{650AB038-0693-4E18-8122-E481B44313C7}" sibTransId="{A34EE365-50B5-43BE-A025-C89A6E2F5E82}"/>
    <dgm:cxn modelId="{C0D0FC6E-CB88-4C8F-8F37-B98808FBED9A}" type="presOf" srcId="{4E446065-3B68-45D9-9C4C-6491B5FBC904}" destId="{48803CE5-C3DC-4B89-AA2D-38FC40325EC6}" srcOrd="1" destOrd="0" presId="urn:microsoft.com/office/officeart/2005/8/layout/hList7"/>
    <dgm:cxn modelId="{91E5E09C-57D4-4BF7-B35B-EEEFBB3D2CCF}" type="presOf" srcId="{4E446065-3B68-45D9-9C4C-6491B5FBC904}" destId="{C937C725-6C63-47BC-81E5-70A06D9C63AF}" srcOrd="0" destOrd="0" presId="urn:microsoft.com/office/officeart/2005/8/layout/hList7"/>
    <dgm:cxn modelId="{F6E72CA6-11FA-4BB8-811A-7E32798FAB11}" type="presOf" srcId="{3724DAA7-3E36-4125-9D20-D50AC5ABD38A}" destId="{BB5A164E-A26F-41F2-A647-54D16485ED4D}" srcOrd="1" destOrd="0" presId="urn:microsoft.com/office/officeart/2005/8/layout/hList7"/>
    <dgm:cxn modelId="{BC34903D-E386-4322-8D11-E4F1C3A33D67}" type="presOf" srcId="{3724DAA7-3E36-4125-9D20-D50AC5ABD38A}" destId="{525B2ED6-46A1-4E30-880F-66FA6AF7A030}" srcOrd="0" destOrd="0" presId="urn:microsoft.com/office/officeart/2005/8/layout/hList7"/>
    <dgm:cxn modelId="{19DE38E3-53EA-4539-971D-97592FE1F7E0}" srcId="{6B542CA1-46B9-46A7-9871-1C72CB658A28}" destId="{3724DAA7-3E36-4125-9D20-D50AC5ABD38A}" srcOrd="0" destOrd="0" parTransId="{CF47D8A3-B533-4BE9-AA70-0E5FF1B0A5B6}" sibTransId="{F664D10B-E976-41E0-B6F5-F2C633E2146C}"/>
    <dgm:cxn modelId="{5898C127-5187-4BD7-A14B-A93C2224A80D}" type="presOf" srcId="{6B542CA1-46B9-46A7-9871-1C72CB658A28}" destId="{0826B543-B991-40D3-9BC3-A7A5F02EDB02}" srcOrd="0" destOrd="0" presId="urn:microsoft.com/office/officeart/2005/8/layout/hList7"/>
    <dgm:cxn modelId="{A38360DC-105C-4954-8BEF-52A60A53FF34}" type="presParOf" srcId="{0826B543-B991-40D3-9BC3-A7A5F02EDB02}" destId="{EF163D6B-2089-4E60-9CD2-EE26F123CB49}" srcOrd="0" destOrd="0" presId="urn:microsoft.com/office/officeart/2005/8/layout/hList7"/>
    <dgm:cxn modelId="{14451E6B-459B-4DC9-B0D7-8E1D42CAF896}" type="presParOf" srcId="{0826B543-B991-40D3-9BC3-A7A5F02EDB02}" destId="{5927E32B-144C-4D06-B3C6-6E351D9051F8}" srcOrd="1" destOrd="0" presId="urn:microsoft.com/office/officeart/2005/8/layout/hList7"/>
    <dgm:cxn modelId="{A29D80CF-000C-4AEA-803E-F6505E319ECF}" type="presParOf" srcId="{5927E32B-144C-4D06-B3C6-6E351D9051F8}" destId="{7A5519C7-1D04-4B05-8B03-6E4EBBA02FB9}" srcOrd="0" destOrd="0" presId="urn:microsoft.com/office/officeart/2005/8/layout/hList7"/>
    <dgm:cxn modelId="{4912B5E5-065A-4C42-B3E2-232A1E9BF658}" type="presParOf" srcId="{7A5519C7-1D04-4B05-8B03-6E4EBBA02FB9}" destId="{525B2ED6-46A1-4E30-880F-66FA6AF7A030}" srcOrd="0" destOrd="0" presId="urn:microsoft.com/office/officeart/2005/8/layout/hList7"/>
    <dgm:cxn modelId="{6680672E-5F71-4497-8833-A8F7C7165EAD}" type="presParOf" srcId="{7A5519C7-1D04-4B05-8B03-6E4EBBA02FB9}" destId="{BB5A164E-A26F-41F2-A647-54D16485ED4D}" srcOrd="1" destOrd="0" presId="urn:microsoft.com/office/officeart/2005/8/layout/hList7"/>
    <dgm:cxn modelId="{D6034A0C-45A1-4D28-98E0-E7E591BC1803}" type="presParOf" srcId="{7A5519C7-1D04-4B05-8B03-6E4EBBA02FB9}" destId="{890D52DB-85BD-45C4-8684-23495AFA2974}" srcOrd="2" destOrd="0" presId="urn:microsoft.com/office/officeart/2005/8/layout/hList7"/>
    <dgm:cxn modelId="{D1173843-FB7B-4001-BAB5-672292F7F628}" type="presParOf" srcId="{7A5519C7-1D04-4B05-8B03-6E4EBBA02FB9}" destId="{EB83D408-38A7-46AB-BDA4-C221C7A8131F}" srcOrd="3" destOrd="0" presId="urn:microsoft.com/office/officeart/2005/8/layout/hList7"/>
    <dgm:cxn modelId="{D5C9CE59-1C76-4D83-8A9D-D30AECA975C4}" type="presParOf" srcId="{5927E32B-144C-4D06-B3C6-6E351D9051F8}" destId="{0FE8D154-05C4-483C-8A16-FC84C67CB524}" srcOrd="1" destOrd="0" presId="urn:microsoft.com/office/officeart/2005/8/layout/hList7"/>
    <dgm:cxn modelId="{13ACDB30-5F4C-4567-A146-7318AFE697AA}" type="presParOf" srcId="{5927E32B-144C-4D06-B3C6-6E351D9051F8}" destId="{8DBEDBF4-C77C-4E04-97FD-6894C292CA22}" srcOrd="2" destOrd="0" presId="urn:microsoft.com/office/officeart/2005/8/layout/hList7"/>
    <dgm:cxn modelId="{7A0099F9-EFD7-4F08-972E-000E82F991BF}" type="presParOf" srcId="{8DBEDBF4-C77C-4E04-97FD-6894C292CA22}" destId="{C937C725-6C63-47BC-81E5-70A06D9C63AF}" srcOrd="0" destOrd="0" presId="urn:microsoft.com/office/officeart/2005/8/layout/hList7"/>
    <dgm:cxn modelId="{0F261852-2EAB-43E6-A474-DD5C08EAAFE0}" type="presParOf" srcId="{8DBEDBF4-C77C-4E04-97FD-6894C292CA22}" destId="{48803CE5-C3DC-4B89-AA2D-38FC40325EC6}" srcOrd="1" destOrd="0" presId="urn:microsoft.com/office/officeart/2005/8/layout/hList7"/>
    <dgm:cxn modelId="{9EF3FC42-A8C3-456E-BD8D-8D5312142568}" type="presParOf" srcId="{8DBEDBF4-C77C-4E04-97FD-6894C292CA22}" destId="{B3A895E0-84D9-49EF-AE42-9C33FD50A303}" srcOrd="2" destOrd="0" presId="urn:microsoft.com/office/officeart/2005/8/layout/hList7"/>
    <dgm:cxn modelId="{EEDA026F-085B-4258-9123-17160A132912}" type="presParOf" srcId="{8DBEDBF4-C77C-4E04-97FD-6894C292CA22}" destId="{F01C632B-1D89-4335-83EF-DDA5D2718D2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866A2-D40A-46C5-AC3B-BB8635D2F768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E281478-E27D-4DA0-82DB-E0D23365DA59}">
      <dgm:prSet phldrT="[Texto]" custT="1"/>
      <dgm:spPr/>
      <dgm:t>
        <a:bodyPr/>
        <a:lstStyle/>
        <a:p>
          <a:r>
            <a:rPr lang="es-EC" sz="1400" b="1" dirty="0" smtClean="0"/>
            <a:t>PROYECCIÓN DE </a:t>
          </a:r>
          <a:r>
            <a:rPr lang="es-EC" sz="1400" b="0" dirty="0" smtClean="0"/>
            <a:t>EXPORTACIÓN PITAHAYA ZONA 4                       375.000 Kg.</a:t>
          </a:r>
          <a:endParaRPr lang="es-EC" sz="1400" b="0" dirty="0"/>
        </a:p>
      </dgm:t>
    </dgm:pt>
    <dgm:pt modelId="{07C65271-E263-4AC3-8546-721C12539D6F}" type="parTrans" cxnId="{E493E5B8-5DE9-40F0-9552-92033841B50E}">
      <dgm:prSet/>
      <dgm:spPr/>
      <dgm:t>
        <a:bodyPr/>
        <a:lstStyle/>
        <a:p>
          <a:endParaRPr lang="es-EC"/>
        </a:p>
      </dgm:t>
    </dgm:pt>
    <dgm:pt modelId="{5E5EF7B0-E326-4416-B14A-C9B9005F074A}" type="sibTrans" cxnId="{E493E5B8-5DE9-40F0-9552-92033841B50E}">
      <dgm:prSet/>
      <dgm:spPr/>
      <dgm:t>
        <a:bodyPr/>
        <a:lstStyle/>
        <a:p>
          <a:endParaRPr lang="es-EC"/>
        </a:p>
      </dgm:t>
    </dgm:pt>
    <dgm:pt modelId="{9095B71F-82B4-4747-8B8C-E382EE54C96F}">
      <dgm:prSet phldrT="[Texto]" custT="1"/>
      <dgm:spPr/>
      <dgm:t>
        <a:bodyPr/>
        <a:lstStyle/>
        <a:p>
          <a:r>
            <a:rPr lang="es-EC" sz="1400" b="1" dirty="0" smtClean="0"/>
            <a:t>PITAHAYA </a:t>
          </a:r>
        </a:p>
        <a:p>
          <a:r>
            <a:rPr lang="es-EC" sz="1400" dirty="0" smtClean="0"/>
            <a:t>SANTO DOMINGO 75.000 Kg</a:t>
          </a:r>
        </a:p>
        <a:p>
          <a:r>
            <a:rPr lang="es-EC" sz="1400" dirty="0" smtClean="0"/>
            <a:t>MANABÍ 300,000 Kg</a:t>
          </a:r>
          <a:endParaRPr lang="es-EC" sz="1400" dirty="0"/>
        </a:p>
      </dgm:t>
    </dgm:pt>
    <dgm:pt modelId="{DED9F779-23F2-4EC9-ADC0-CE0400984467}" type="parTrans" cxnId="{7E04DC0C-8F2B-449A-BF5D-95BA7FD65AE8}">
      <dgm:prSet/>
      <dgm:spPr/>
      <dgm:t>
        <a:bodyPr/>
        <a:lstStyle/>
        <a:p>
          <a:endParaRPr lang="es-EC"/>
        </a:p>
      </dgm:t>
    </dgm:pt>
    <dgm:pt modelId="{01AF9980-07DB-4B7E-AC74-F657C2FA14EC}" type="sibTrans" cxnId="{7E04DC0C-8F2B-449A-BF5D-95BA7FD65AE8}">
      <dgm:prSet/>
      <dgm:spPr/>
      <dgm:t>
        <a:bodyPr/>
        <a:lstStyle/>
        <a:p>
          <a:endParaRPr lang="es-EC"/>
        </a:p>
      </dgm:t>
    </dgm:pt>
    <dgm:pt modelId="{70200B80-224D-4FED-8C51-9DFB50E74D4D}" type="pres">
      <dgm:prSet presAssocID="{664866A2-D40A-46C5-AC3B-BB8635D2F76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AD6534B-83DE-40B8-AB11-EC15D9B92906}" type="pres">
      <dgm:prSet presAssocID="{1E281478-E27D-4DA0-82DB-E0D23365DA59}" presName="composite" presStyleCnt="0"/>
      <dgm:spPr/>
    </dgm:pt>
    <dgm:pt modelId="{5F9CECE9-5094-49EF-B2BC-80333ACF1696}" type="pres">
      <dgm:prSet presAssocID="{1E281478-E27D-4DA0-82DB-E0D23365DA59}" presName="rect1" presStyleLbl="trAlignAcc1" presStyleIdx="0" presStyleCnt="2" custLinFactNeighborX="1757" custLinFactNeighborY="79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5E8BB91-B33F-4951-86E2-26BEEABA411B}" type="pres">
      <dgm:prSet presAssocID="{1E281478-E27D-4DA0-82DB-E0D23365DA59}" presName="rect2" presStyleLbl="fgImgPlace1" presStyleIdx="0" presStyleCnt="2" custScaleY="54871" custLinFactNeighborY="-128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E72AF4D-1A01-4F37-8161-62F2526131A3}" type="pres">
      <dgm:prSet presAssocID="{5E5EF7B0-E326-4416-B14A-C9B9005F074A}" presName="sibTrans" presStyleCnt="0"/>
      <dgm:spPr/>
    </dgm:pt>
    <dgm:pt modelId="{D504AB9D-889E-41C8-8C5F-4D33DDA40F19}" type="pres">
      <dgm:prSet presAssocID="{9095B71F-82B4-4747-8B8C-E382EE54C96F}" presName="composite" presStyleCnt="0"/>
      <dgm:spPr/>
    </dgm:pt>
    <dgm:pt modelId="{6342FF4D-2B88-4F5F-A2BA-673C882107D5}" type="pres">
      <dgm:prSet presAssocID="{9095B71F-82B4-4747-8B8C-E382EE54C96F}" presName="rect1" presStyleLbl="trAlignAcc1" presStyleIdx="1" presStyleCnt="2" custLinFactNeighborY="42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6DA5F6-366B-4EAF-8BD0-D3A92AF4A0BD}" type="pres">
      <dgm:prSet presAssocID="{9095B71F-82B4-4747-8B8C-E382EE54C96F}" presName="rect2" presStyleLbl="fgImgPlace1" presStyleIdx="1" presStyleCnt="2" custScaleY="59450" custLinFactNeighborY="-1121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</dgm:ptLst>
  <dgm:cxnLst>
    <dgm:cxn modelId="{3FB2A8F2-BA4F-4EB3-9F00-3947A18E52B5}" type="presOf" srcId="{664866A2-D40A-46C5-AC3B-BB8635D2F768}" destId="{70200B80-224D-4FED-8C51-9DFB50E74D4D}" srcOrd="0" destOrd="0" presId="urn:microsoft.com/office/officeart/2008/layout/PictureStrips"/>
    <dgm:cxn modelId="{7E04DC0C-8F2B-449A-BF5D-95BA7FD65AE8}" srcId="{664866A2-D40A-46C5-AC3B-BB8635D2F768}" destId="{9095B71F-82B4-4747-8B8C-E382EE54C96F}" srcOrd="1" destOrd="0" parTransId="{DED9F779-23F2-4EC9-ADC0-CE0400984467}" sibTransId="{01AF9980-07DB-4B7E-AC74-F657C2FA14EC}"/>
    <dgm:cxn modelId="{E493E5B8-5DE9-40F0-9552-92033841B50E}" srcId="{664866A2-D40A-46C5-AC3B-BB8635D2F768}" destId="{1E281478-E27D-4DA0-82DB-E0D23365DA59}" srcOrd="0" destOrd="0" parTransId="{07C65271-E263-4AC3-8546-721C12539D6F}" sibTransId="{5E5EF7B0-E326-4416-B14A-C9B9005F074A}"/>
    <dgm:cxn modelId="{28FF910E-3F05-4BF4-8ED7-A1A38A5D1EA6}" type="presOf" srcId="{1E281478-E27D-4DA0-82DB-E0D23365DA59}" destId="{5F9CECE9-5094-49EF-B2BC-80333ACF1696}" srcOrd="0" destOrd="0" presId="urn:microsoft.com/office/officeart/2008/layout/PictureStrips"/>
    <dgm:cxn modelId="{DE00EB61-320B-4809-BFBA-E14A307415A3}" type="presOf" srcId="{9095B71F-82B4-4747-8B8C-E382EE54C96F}" destId="{6342FF4D-2B88-4F5F-A2BA-673C882107D5}" srcOrd="0" destOrd="0" presId="urn:microsoft.com/office/officeart/2008/layout/PictureStrips"/>
    <dgm:cxn modelId="{6E49895C-15E7-4BA0-9F6B-2B9622D361FB}" type="presParOf" srcId="{70200B80-224D-4FED-8C51-9DFB50E74D4D}" destId="{CAD6534B-83DE-40B8-AB11-EC15D9B92906}" srcOrd="0" destOrd="0" presId="urn:microsoft.com/office/officeart/2008/layout/PictureStrips"/>
    <dgm:cxn modelId="{43F5EB29-4C11-41DA-A7BD-9F708A8190B4}" type="presParOf" srcId="{CAD6534B-83DE-40B8-AB11-EC15D9B92906}" destId="{5F9CECE9-5094-49EF-B2BC-80333ACF1696}" srcOrd="0" destOrd="0" presId="urn:microsoft.com/office/officeart/2008/layout/PictureStrips"/>
    <dgm:cxn modelId="{72DD85CA-F9BF-485F-9A7F-7C7C1964ABB6}" type="presParOf" srcId="{CAD6534B-83DE-40B8-AB11-EC15D9B92906}" destId="{B5E8BB91-B33F-4951-86E2-26BEEABA411B}" srcOrd="1" destOrd="0" presId="urn:microsoft.com/office/officeart/2008/layout/PictureStrips"/>
    <dgm:cxn modelId="{F79A8EAF-8D4D-4BEE-BBA7-28D1368158DE}" type="presParOf" srcId="{70200B80-224D-4FED-8C51-9DFB50E74D4D}" destId="{9E72AF4D-1A01-4F37-8161-62F2526131A3}" srcOrd="1" destOrd="0" presId="urn:microsoft.com/office/officeart/2008/layout/PictureStrips"/>
    <dgm:cxn modelId="{87C781F5-0C41-4159-B1A8-9BACBCFA52C7}" type="presParOf" srcId="{70200B80-224D-4FED-8C51-9DFB50E74D4D}" destId="{D504AB9D-889E-41C8-8C5F-4D33DDA40F19}" srcOrd="2" destOrd="0" presId="urn:microsoft.com/office/officeart/2008/layout/PictureStrips"/>
    <dgm:cxn modelId="{07D66908-D8AD-485A-882F-627D4BB22DEF}" type="presParOf" srcId="{D504AB9D-889E-41C8-8C5F-4D33DDA40F19}" destId="{6342FF4D-2B88-4F5F-A2BA-673C882107D5}" srcOrd="0" destOrd="0" presId="urn:microsoft.com/office/officeart/2008/layout/PictureStrips"/>
    <dgm:cxn modelId="{4B94B63F-60EB-4307-946E-4DC51694E8A0}" type="presParOf" srcId="{D504AB9D-889E-41C8-8C5F-4D33DDA40F19}" destId="{AD6DA5F6-366B-4EAF-8BD0-D3A92AF4A0B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33E375-F85D-4972-8F63-29C386DCA341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ABCEAF8-148C-43AB-858A-5D073C630EAB}">
      <dgm:prSet phldrT="[Texto]"/>
      <dgm:spPr/>
      <dgm:t>
        <a:bodyPr/>
        <a:lstStyle/>
        <a:p>
          <a:r>
            <a:rPr lang="es-EC" b="1" i="0" u="none" smtClean="0"/>
            <a:t>PIÑA	              77.105,51 T.</a:t>
          </a:r>
          <a:endParaRPr lang="es-EC" b="1" dirty="0"/>
        </a:p>
      </dgm:t>
    </dgm:pt>
    <dgm:pt modelId="{18AF69B3-A83B-437A-9D20-F6D08BDB0A27}" type="parTrans" cxnId="{00418F1D-2A1E-42F0-87A9-B41DE5DD1DFD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10BF3C18-8680-4AA1-82FF-DA893132FBD3}" type="sibTrans" cxnId="{00418F1D-2A1E-42F0-87A9-B41DE5DD1DFD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B851F536-FFA8-49C0-95A2-A401918A3338}">
      <dgm:prSet phldrT="[Texto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b="1" i="0" u="none" dirty="0" smtClean="0"/>
            <a:t>ABACÁ           6.828,75 T.</a:t>
          </a:r>
          <a:endParaRPr lang="es-EC" b="1" dirty="0"/>
        </a:p>
      </dgm:t>
    </dgm:pt>
    <dgm:pt modelId="{0E00D930-FE1B-4D04-AFE7-5FA500057275}" type="parTrans" cxnId="{86DE603E-9F7F-4E89-AC79-C5FE7B2786EE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FE4774B2-2E5B-4782-B1D2-5CCB439B3D10}" type="sibTrans" cxnId="{86DE603E-9F7F-4E89-AC79-C5FE7B2786EE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B881A476-834D-41B7-B2DF-0BF6EC28011E}">
      <dgm:prSet phldrT="[Texto]"/>
      <dgm:spPr/>
      <dgm:t>
        <a:bodyPr/>
        <a:lstStyle/>
        <a:p>
          <a:r>
            <a:rPr lang="es-EC" b="1" i="0" u="none" smtClean="0"/>
            <a:t>BANANO        26.772,06 T.</a:t>
          </a:r>
          <a:endParaRPr lang="es-EC" b="1" dirty="0"/>
        </a:p>
      </dgm:t>
    </dgm:pt>
    <dgm:pt modelId="{457AA084-1FFD-4F38-8E3E-2FE37935E76C}" type="parTrans" cxnId="{050C6151-9AC8-459C-906B-D8D508E9B875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C206B9B0-836E-442B-9FA9-CE42CF09C315}" type="sibTrans" cxnId="{050C6151-9AC8-459C-906B-D8D508E9B875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357CBF81-0649-433D-90DD-78CC246784B4}">
      <dgm:prSet phldrT="[Texto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b="1" i="0" u="none" smtClean="0"/>
            <a:t>CACAO	10.652,43 T.</a:t>
          </a:r>
          <a:endParaRPr lang="es-EC" b="1" dirty="0"/>
        </a:p>
      </dgm:t>
    </dgm:pt>
    <dgm:pt modelId="{4EE13FD7-FD21-4DDC-AE4F-7D16C5B23B00}" type="parTrans" cxnId="{475C93F6-F9D1-48F1-B98A-4DFB5101990B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50082952-314B-4B64-95DA-BC090803F695}" type="sibTrans" cxnId="{475C93F6-F9D1-48F1-B98A-4DFB5101990B}">
      <dgm:prSet/>
      <dgm:spPr/>
      <dgm:t>
        <a:bodyPr/>
        <a:lstStyle/>
        <a:p>
          <a:endParaRPr lang="es-EC">
            <a:solidFill>
              <a:srgbClr val="002060"/>
            </a:solidFill>
          </a:endParaRPr>
        </a:p>
      </dgm:t>
    </dgm:pt>
    <dgm:pt modelId="{D5829D45-2DBE-4620-99BA-D4D10F329FB1}" type="pres">
      <dgm:prSet presAssocID="{6933E375-F85D-4972-8F63-29C386DCA34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C99B7C15-1451-4BF7-B1B1-3D0849D1A950}" type="pres">
      <dgm:prSet presAssocID="{6933E375-F85D-4972-8F63-29C386DCA341}" presName="Name1" presStyleCnt="0"/>
      <dgm:spPr/>
      <dgm:t>
        <a:bodyPr/>
        <a:lstStyle/>
        <a:p>
          <a:endParaRPr lang="es-EC"/>
        </a:p>
      </dgm:t>
    </dgm:pt>
    <dgm:pt modelId="{BA32A629-1105-4C4B-B022-2A3D0FA5D4BB}" type="pres">
      <dgm:prSet presAssocID="{6933E375-F85D-4972-8F63-29C386DCA341}" presName="cycle" presStyleCnt="0"/>
      <dgm:spPr/>
      <dgm:t>
        <a:bodyPr/>
        <a:lstStyle/>
        <a:p>
          <a:endParaRPr lang="es-EC"/>
        </a:p>
      </dgm:t>
    </dgm:pt>
    <dgm:pt modelId="{D953B500-7FB4-49EF-989E-B05D3BC6F5A1}" type="pres">
      <dgm:prSet presAssocID="{6933E375-F85D-4972-8F63-29C386DCA341}" presName="srcNode" presStyleLbl="node1" presStyleIdx="0" presStyleCnt="4"/>
      <dgm:spPr/>
      <dgm:t>
        <a:bodyPr/>
        <a:lstStyle/>
        <a:p>
          <a:endParaRPr lang="es-EC"/>
        </a:p>
      </dgm:t>
    </dgm:pt>
    <dgm:pt modelId="{59FDB107-7F3E-4575-9CEA-797D580553E4}" type="pres">
      <dgm:prSet presAssocID="{6933E375-F85D-4972-8F63-29C386DCA341}" presName="conn" presStyleLbl="parChTrans1D2" presStyleIdx="0" presStyleCnt="1"/>
      <dgm:spPr/>
      <dgm:t>
        <a:bodyPr/>
        <a:lstStyle/>
        <a:p>
          <a:endParaRPr lang="es-EC"/>
        </a:p>
      </dgm:t>
    </dgm:pt>
    <dgm:pt modelId="{EA7A936E-CBB9-477A-8AA4-6FC56D83CDD6}" type="pres">
      <dgm:prSet presAssocID="{6933E375-F85D-4972-8F63-29C386DCA341}" presName="extraNode" presStyleLbl="node1" presStyleIdx="0" presStyleCnt="4"/>
      <dgm:spPr/>
      <dgm:t>
        <a:bodyPr/>
        <a:lstStyle/>
        <a:p>
          <a:endParaRPr lang="es-EC"/>
        </a:p>
      </dgm:t>
    </dgm:pt>
    <dgm:pt modelId="{8750E265-D058-4BC5-A5D9-20F186E8F1DD}" type="pres">
      <dgm:prSet presAssocID="{6933E375-F85D-4972-8F63-29C386DCA341}" presName="dstNode" presStyleLbl="node1" presStyleIdx="0" presStyleCnt="4"/>
      <dgm:spPr/>
      <dgm:t>
        <a:bodyPr/>
        <a:lstStyle/>
        <a:p>
          <a:endParaRPr lang="es-EC"/>
        </a:p>
      </dgm:t>
    </dgm:pt>
    <dgm:pt modelId="{5641C652-897A-42FB-9214-ED04414BE6C1}" type="pres">
      <dgm:prSet presAssocID="{FABCEAF8-148C-43AB-858A-5D073C630EAB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4A1757E-9CEF-4679-B21C-28132E79B06A}" type="pres">
      <dgm:prSet presAssocID="{FABCEAF8-148C-43AB-858A-5D073C630EAB}" presName="accent_1" presStyleCnt="0"/>
      <dgm:spPr/>
      <dgm:t>
        <a:bodyPr/>
        <a:lstStyle/>
        <a:p>
          <a:endParaRPr lang="es-EC"/>
        </a:p>
      </dgm:t>
    </dgm:pt>
    <dgm:pt modelId="{53A22971-99CB-44A9-8119-5B44D3BCD6C4}" type="pres">
      <dgm:prSet presAssocID="{FABCEAF8-148C-43AB-858A-5D073C630EAB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5DA982F5-06E5-4ADA-AE9E-640C56DD57BB}" type="pres">
      <dgm:prSet presAssocID="{B851F536-FFA8-49C0-95A2-A401918A333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857C2C5-9B97-44E9-8B9F-1BD3988C2F75}" type="pres">
      <dgm:prSet presAssocID="{B851F536-FFA8-49C0-95A2-A401918A3338}" presName="accent_2" presStyleCnt="0"/>
      <dgm:spPr/>
      <dgm:t>
        <a:bodyPr/>
        <a:lstStyle/>
        <a:p>
          <a:endParaRPr lang="es-EC"/>
        </a:p>
      </dgm:t>
    </dgm:pt>
    <dgm:pt modelId="{7575EF98-CB1A-4BF3-8F41-A1D0348D764C}" type="pres">
      <dgm:prSet presAssocID="{B851F536-FFA8-49C0-95A2-A401918A3338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7E96C6C5-EAF6-42CB-BA01-3DF7A410ED9F}" type="pres">
      <dgm:prSet presAssocID="{B881A476-834D-41B7-B2DF-0BF6EC28011E}" presName="text_3" presStyleLbl="node1" presStyleIdx="2" presStyleCnt="4" custLinFactNeighborX="6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3FBA7A3-F042-4484-A0D9-6FF1861401D4}" type="pres">
      <dgm:prSet presAssocID="{B881A476-834D-41B7-B2DF-0BF6EC28011E}" presName="accent_3" presStyleCnt="0"/>
      <dgm:spPr/>
      <dgm:t>
        <a:bodyPr/>
        <a:lstStyle/>
        <a:p>
          <a:endParaRPr lang="es-EC"/>
        </a:p>
      </dgm:t>
    </dgm:pt>
    <dgm:pt modelId="{2E12B7F8-1E3A-423F-8432-42B62A5D130B}" type="pres">
      <dgm:prSet presAssocID="{B881A476-834D-41B7-B2DF-0BF6EC28011E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81D2CB5C-F203-437A-90BF-9149409F51C4}" type="pres">
      <dgm:prSet presAssocID="{357CBF81-0649-433D-90DD-78CC246784B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8628B53-3A6E-4883-9B85-5DB8A0EF6461}" type="pres">
      <dgm:prSet presAssocID="{357CBF81-0649-433D-90DD-78CC246784B4}" presName="accent_4" presStyleCnt="0"/>
      <dgm:spPr/>
      <dgm:t>
        <a:bodyPr/>
        <a:lstStyle/>
        <a:p>
          <a:endParaRPr lang="es-EC"/>
        </a:p>
      </dgm:t>
    </dgm:pt>
    <dgm:pt modelId="{445F07B3-A422-4956-B07E-D494CD9E10F0}" type="pres">
      <dgm:prSet presAssocID="{357CBF81-0649-433D-90DD-78CC246784B4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EC"/>
        </a:p>
      </dgm:t>
    </dgm:pt>
  </dgm:ptLst>
  <dgm:cxnLst>
    <dgm:cxn modelId="{209E80E2-AE0C-4A30-B6C8-F135CFA2DCCD}" type="presOf" srcId="{B851F536-FFA8-49C0-95A2-A401918A3338}" destId="{5DA982F5-06E5-4ADA-AE9E-640C56DD57BB}" srcOrd="0" destOrd="0" presId="urn:microsoft.com/office/officeart/2008/layout/VerticalCurvedList"/>
    <dgm:cxn modelId="{00418F1D-2A1E-42F0-87A9-B41DE5DD1DFD}" srcId="{6933E375-F85D-4972-8F63-29C386DCA341}" destId="{FABCEAF8-148C-43AB-858A-5D073C630EAB}" srcOrd="0" destOrd="0" parTransId="{18AF69B3-A83B-437A-9D20-F6D08BDB0A27}" sibTransId="{10BF3C18-8680-4AA1-82FF-DA893132FBD3}"/>
    <dgm:cxn modelId="{475C93F6-F9D1-48F1-B98A-4DFB5101990B}" srcId="{6933E375-F85D-4972-8F63-29C386DCA341}" destId="{357CBF81-0649-433D-90DD-78CC246784B4}" srcOrd="3" destOrd="0" parTransId="{4EE13FD7-FD21-4DDC-AE4F-7D16C5B23B00}" sibTransId="{50082952-314B-4B64-95DA-BC090803F695}"/>
    <dgm:cxn modelId="{DD3A9A5E-BE09-47CB-80EF-47BE67450CB2}" type="presOf" srcId="{FABCEAF8-148C-43AB-858A-5D073C630EAB}" destId="{5641C652-897A-42FB-9214-ED04414BE6C1}" srcOrd="0" destOrd="0" presId="urn:microsoft.com/office/officeart/2008/layout/VerticalCurvedList"/>
    <dgm:cxn modelId="{D651FB8C-B1B6-47CA-A51F-6318245615AC}" type="presOf" srcId="{357CBF81-0649-433D-90DD-78CC246784B4}" destId="{81D2CB5C-F203-437A-90BF-9149409F51C4}" srcOrd="0" destOrd="0" presId="urn:microsoft.com/office/officeart/2008/layout/VerticalCurvedList"/>
    <dgm:cxn modelId="{4E8035EA-7DC5-4550-9388-1AB50053B8F9}" type="presOf" srcId="{6933E375-F85D-4972-8F63-29C386DCA341}" destId="{D5829D45-2DBE-4620-99BA-D4D10F329FB1}" srcOrd="0" destOrd="0" presId="urn:microsoft.com/office/officeart/2008/layout/VerticalCurvedList"/>
    <dgm:cxn modelId="{A96FB759-53B2-4F6D-9EC4-DFF885BF4B90}" type="presOf" srcId="{B881A476-834D-41B7-B2DF-0BF6EC28011E}" destId="{7E96C6C5-EAF6-42CB-BA01-3DF7A410ED9F}" srcOrd="0" destOrd="0" presId="urn:microsoft.com/office/officeart/2008/layout/VerticalCurvedList"/>
    <dgm:cxn modelId="{050C6151-9AC8-459C-906B-D8D508E9B875}" srcId="{6933E375-F85D-4972-8F63-29C386DCA341}" destId="{B881A476-834D-41B7-B2DF-0BF6EC28011E}" srcOrd="2" destOrd="0" parTransId="{457AA084-1FFD-4F38-8E3E-2FE37935E76C}" sibTransId="{C206B9B0-836E-442B-9FA9-CE42CF09C315}"/>
    <dgm:cxn modelId="{A3EE6DFD-45A9-49AF-88D4-CA727A9ED2D6}" type="presOf" srcId="{10BF3C18-8680-4AA1-82FF-DA893132FBD3}" destId="{59FDB107-7F3E-4575-9CEA-797D580553E4}" srcOrd="0" destOrd="0" presId="urn:microsoft.com/office/officeart/2008/layout/VerticalCurvedList"/>
    <dgm:cxn modelId="{86DE603E-9F7F-4E89-AC79-C5FE7B2786EE}" srcId="{6933E375-F85D-4972-8F63-29C386DCA341}" destId="{B851F536-FFA8-49C0-95A2-A401918A3338}" srcOrd="1" destOrd="0" parTransId="{0E00D930-FE1B-4D04-AFE7-5FA500057275}" sibTransId="{FE4774B2-2E5B-4782-B1D2-5CCB439B3D10}"/>
    <dgm:cxn modelId="{4ED0E5F9-DAD4-4DF9-9F1F-B25C77A99843}" type="presParOf" srcId="{D5829D45-2DBE-4620-99BA-D4D10F329FB1}" destId="{C99B7C15-1451-4BF7-B1B1-3D0849D1A950}" srcOrd="0" destOrd="0" presId="urn:microsoft.com/office/officeart/2008/layout/VerticalCurvedList"/>
    <dgm:cxn modelId="{26604616-D864-461F-ABCB-29E4B27BB8AF}" type="presParOf" srcId="{C99B7C15-1451-4BF7-B1B1-3D0849D1A950}" destId="{BA32A629-1105-4C4B-B022-2A3D0FA5D4BB}" srcOrd="0" destOrd="0" presId="urn:microsoft.com/office/officeart/2008/layout/VerticalCurvedList"/>
    <dgm:cxn modelId="{66F8012F-A1EB-45F0-8662-5BB6E72433EB}" type="presParOf" srcId="{BA32A629-1105-4C4B-B022-2A3D0FA5D4BB}" destId="{D953B500-7FB4-49EF-989E-B05D3BC6F5A1}" srcOrd="0" destOrd="0" presId="urn:microsoft.com/office/officeart/2008/layout/VerticalCurvedList"/>
    <dgm:cxn modelId="{6D41C1D0-2348-4FB9-B9A3-661FA90C3ABC}" type="presParOf" srcId="{BA32A629-1105-4C4B-B022-2A3D0FA5D4BB}" destId="{59FDB107-7F3E-4575-9CEA-797D580553E4}" srcOrd="1" destOrd="0" presId="urn:microsoft.com/office/officeart/2008/layout/VerticalCurvedList"/>
    <dgm:cxn modelId="{8143FB38-3039-435B-8EA2-E2ADF2DA21B7}" type="presParOf" srcId="{BA32A629-1105-4C4B-B022-2A3D0FA5D4BB}" destId="{EA7A936E-CBB9-477A-8AA4-6FC56D83CDD6}" srcOrd="2" destOrd="0" presId="urn:microsoft.com/office/officeart/2008/layout/VerticalCurvedList"/>
    <dgm:cxn modelId="{6EE0ACC8-CE4C-45B2-A4A7-322B464E4627}" type="presParOf" srcId="{BA32A629-1105-4C4B-B022-2A3D0FA5D4BB}" destId="{8750E265-D058-4BC5-A5D9-20F186E8F1DD}" srcOrd="3" destOrd="0" presId="urn:microsoft.com/office/officeart/2008/layout/VerticalCurvedList"/>
    <dgm:cxn modelId="{A4811C19-C4F8-4B2B-B000-8ED6F5539DCB}" type="presParOf" srcId="{C99B7C15-1451-4BF7-B1B1-3D0849D1A950}" destId="{5641C652-897A-42FB-9214-ED04414BE6C1}" srcOrd="1" destOrd="0" presId="urn:microsoft.com/office/officeart/2008/layout/VerticalCurvedList"/>
    <dgm:cxn modelId="{DE9402B6-9A63-4F95-B9F0-A045AE7018E3}" type="presParOf" srcId="{C99B7C15-1451-4BF7-B1B1-3D0849D1A950}" destId="{84A1757E-9CEF-4679-B21C-28132E79B06A}" srcOrd="2" destOrd="0" presId="urn:microsoft.com/office/officeart/2008/layout/VerticalCurvedList"/>
    <dgm:cxn modelId="{84352299-CAD3-4F51-9F8C-1AC73BDCD23C}" type="presParOf" srcId="{84A1757E-9CEF-4679-B21C-28132E79B06A}" destId="{53A22971-99CB-44A9-8119-5B44D3BCD6C4}" srcOrd="0" destOrd="0" presId="urn:microsoft.com/office/officeart/2008/layout/VerticalCurvedList"/>
    <dgm:cxn modelId="{67AA5C5A-D052-4529-AE75-661588572204}" type="presParOf" srcId="{C99B7C15-1451-4BF7-B1B1-3D0849D1A950}" destId="{5DA982F5-06E5-4ADA-AE9E-640C56DD57BB}" srcOrd="3" destOrd="0" presId="urn:microsoft.com/office/officeart/2008/layout/VerticalCurvedList"/>
    <dgm:cxn modelId="{9241B283-A4C5-44B2-9591-3FF39AABFCBC}" type="presParOf" srcId="{C99B7C15-1451-4BF7-B1B1-3D0849D1A950}" destId="{9857C2C5-9B97-44E9-8B9F-1BD3988C2F75}" srcOrd="4" destOrd="0" presId="urn:microsoft.com/office/officeart/2008/layout/VerticalCurvedList"/>
    <dgm:cxn modelId="{7320C114-580D-4AE2-A29A-507C2125388C}" type="presParOf" srcId="{9857C2C5-9B97-44E9-8B9F-1BD3988C2F75}" destId="{7575EF98-CB1A-4BF3-8F41-A1D0348D764C}" srcOrd="0" destOrd="0" presId="urn:microsoft.com/office/officeart/2008/layout/VerticalCurvedList"/>
    <dgm:cxn modelId="{0E142F0E-FA43-445C-9442-F442AE10F6B8}" type="presParOf" srcId="{C99B7C15-1451-4BF7-B1B1-3D0849D1A950}" destId="{7E96C6C5-EAF6-42CB-BA01-3DF7A410ED9F}" srcOrd="5" destOrd="0" presId="urn:microsoft.com/office/officeart/2008/layout/VerticalCurvedList"/>
    <dgm:cxn modelId="{606AD0D3-51C4-4931-B7BC-7AEE6EEE6E0B}" type="presParOf" srcId="{C99B7C15-1451-4BF7-B1B1-3D0849D1A950}" destId="{B3FBA7A3-F042-4484-A0D9-6FF1861401D4}" srcOrd="6" destOrd="0" presId="urn:microsoft.com/office/officeart/2008/layout/VerticalCurvedList"/>
    <dgm:cxn modelId="{DD675DAF-BF4E-49C5-AC3D-85EDA5025EFA}" type="presParOf" srcId="{B3FBA7A3-F042-4484-A0D9-6FF1861401D4}" destId="{2E12B7F8-1E3A-423F-8432-42B62A5D130B}" srcOrd="0" destOrd="0" presId="urn:microsoft.com/office/officeart/2008/layout/VerticalCurvedList"/>
    <dgm:cxn modelId="{126E8E87-2111-43AB-A735-5CA1A88BBF79}" type="presParOf" srcId="{C99B7C15-1451-4BF7-B1B1-3D0849D1A950}" destId="{81D2CB5C-F203-437A-90BF-9149409F51C4}" srcOrd="7" destOrd="0" presId="urn:microsoft.com/office/officeart/2008/layout/VerticalCurvedList"/>
    <dgm:cxn modelId="{19D3E7D9-6A76-4DCD-8594-B0E1EDD9EDF9}" type="presParOf" srcId="{C99B7C15-1451-4BF7-B1B1-3D0849D1A950}" destId="{08628B53-3A6E-4883-9B85-5DB8A0EF6461}" srcOrd="8" destOrd="0" presId="urn:microsoft.com/office/officeart/2008/layout/VerticalCurvedList"/>
    <dgm:cxn modelId="{BBD13A50-3CCB-42B6-B17C-AE116E1CD206}" type="presParOf" srcId="{08628B53-3A6E-4883-9B85-5DB8A0EF6461}" destId="{445F07B3-A422-4956-B07E-D494CD9E10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33E375-F85D-4972-8F63-29C386DCA341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C"/>
        </a:p>
      </dgm:t>
    </dgm:pt>
    <dgm:pt modelId="{FABCEAF8-148C-43AB-858A-5D073C630EAB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xfrm>
          <a:off x="313511" y="210897"/>
          <a:ext cx="4224162" cy="422013"/>
        </a:xfrm>
      </dgm:spPr>
      <dgm:t>
        <a:bodyPr/>
        <a:lstStyle/>
        <a:p>
          <a:r>
            <a:rPr lang="es-EC" b="1" i="0" u="none" smtClean="0">
              <a:latin typeface="Calibri"/>
              <a:ea typeface="+mn-ea"/>
              <a:cs typeface="+mn-cs"/>
            </a:rPr>
            <a:t>PLÁTANO	48.454,00 T.</a:t>
          </a:r>
          <a:endParaRPr lang="es-EC" b="1" dirty="0">
            <a:latin typeface="Calibri"/>
            <a:ea typeface="+mn-ea"/>
            <a:cs typeface="+mn-cs"/>
          </a:endParaRPr>
        </a:p>
      </dgm:t>
    </dgm:pt>
    <dgm:pt modelId="{18AF69B3-A83B-437A-9D20-F6D08BDB0A27}" type="parTrans" cxnId="{00418F1D-2A1E-42F0-87A9-B41DE5DD1DFD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10BF3C18-8680-4AA1-82FF-DA893132FBD3}" type="sibTrans" cxnId="{00418F1D-2A1E-42F0-87A9-B41DE5DD1DFD}">
      <dgm:prSet/>
      <dgm:spPr>
        <a:xfrm>
          <a:off x="-3100006" y="-477230"/>
          <a:ext cx="3697660" cy="3697660"/>
        </a:xfrm>
      </dgm:spPr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B851F536-FFA8-49C0-95A2-A401918A3338}">
      <dgm:prSet phldrT="[Texto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555462" y="844027"/>
          <a:ext cx="3982211" cy="422013"/>
        </a:xfrm>
      </dgm:spPr>
      <dgm:t>
        <a:bodyPr/>
        <a:lstStyle/>
        <a:p>
          <a:r>
            <a:rPr lang="es-EC" b="1" i="0" u="none" smtClean="0">
              <a:latin typeface="Calibri"/>
              <a:ea typeface="+mn-ea"/>
              <a:cs typeface="+mn-cs"/>
            </a:rPr>
            <a:t>CACAO	              5.435,00 T.</a:t>
          </a:r>
          <a:endParaRPr lang="es-EC" b="1" dirty="0">
            <a:latin typeface="Calibri"/>
            <a:ea typeface="+mn-ea"/>
            <a:cs typeface="+mn-cs"/>
          </a:endParaRPr>
        </a:p>
      </dgm:t>
    </dgm:pt>
    <dgm:pt modelId="{0E00D930-FE1B-4D04-AFE7-5FA500057275}" type="parTrans" cxnId="{86DE603E-9F7F-4E89-AC79-C5FE7B2786EE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FE4774B2-2E5B-4782-B1D2-5CCB439B3D10}" type="sibTrans" cxnId="{86DE603E-9F7F-4E89-AC79-C5FE7B2786EE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B881A476-834D-41B7-B2DF-0BF6EC28011E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xfrm>
          <a:off x="555462" y="1477158"/>
          <a:ext cx="3982211" cy="422013"/>
        </a:xfrm>
      </dgm:spPr>
      <dgm:t>
        <a:bodyPr/>
        <a:lstStyle/>
        <a:p>
          <a:r>
            <a:rPr lang="es-EC" b="1" i="0" u="none" smtClean="0">
              <a:latin typeface="Calibri"/>
              <a:ea typeface="+mn-ea"/>
              <a:cs typeface="+mn-cs"/>
            </a:rPr>
            <a:t>CAFÉ ARABIGO	2.812,00 T.</a:t>
          </a:r>
          <a:endParaRPr lang="es-EC" b="1" dirty="0">
            <a:latin typeface="Calibri"/>
            <a:ea typeface="+mn-ea"/>
            <a:cs typeface="+mn-cs"/>
          </a:endParaRPr>
        </a:p>
      </dgm:t>
    </dgm:pt>
    <dgm:pt modelId="{457AA084-1FFD-4F38-8E3E-2FE37935E76C}" type="parTrans" cxnId="{050C6151-9AC8-459C-906B-D8D508E9B875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C206B9B0-836E-442B-9FA9-CE42CF09C315}" type="sibTrans" cxnId="{050C6151-9AC8-459C-906B-D8D508E9B875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357CBF81-0649-433D-90DD-78CC246784B4}">
      <dgm:prSet phldrT="[Texto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313511" y="2110288"/>
          <a:ext cx="4224162" cy="422013"/>
        </a:xfrm>
      </dgm:spPr>
      <dgm:t>
        <a:bodyPr/>
        <a:lstStyle/>
        <a:p>
          <a:r>
            <a:rPr lang="es-EC" b="1" i="0" u="none" smtClean="0">
              <a:latin typeface="Calibri"/>
              <a:ea typeface="+mn-ea"/>
              <a:cs typeface="+mn-cs"/>
            </a:rPr>
            <a:t>MANDARINA	   4.926,00 T.</a:t>
          </a:r>
          <a:endParaRPr lang="es-EC" b="1" dirty="0">
            <a:latin typeface="Calibri"/>
            <a:ea typeface="+mn-ea"/>
            <a:cs typeface="+mn-cs"/>
          </a:endParaRPr>
        </a:p>
      </dgm:t>
    </dgm:pt>
    <dgm:pt modelId="{4EE13FD7-FD21-4DDC-AE4F-7D16C5B23B00}" type="parTrans" cxnId="{475C93F6-F9D1-48F1-B98A-4DFB5101990B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50082952-314B-4B64-95DA-BC090803F695}" type="sibTrans" cxnId="{475C93F6-F9D1-48F1-B98A-4DFB5101990B}">
      <dgm:prSet/>
      <dgm:spPr/>
      <dgm:t>
        <a:bodyPr/>
        <a:lstStyle/>
        <a:p>
          <a:endParaRPr lang="es-EC">
            <a:solidFill>
              <a:schemeClr val="accent3">
                <a:lumMod val="50000"/>
              </a:schemeClr>
            </a:solidFill>
          </a:endParaRPr>
        </a:p>
      </dgm:t>
    </dgm:pt>
    <dgm:pt modelId="{D5829D45-2DBE-4620-99BA-D4D10F329FB1}" type="pres">
      <dgm:prSet presAssocID="{6933E375-F85D-4972-8F63-29C386DCA34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C99B7C15-1451-4BF7-B1B1-3D0849D1A950}" type="pres">
      <dgm:prSet presAssocID="{6933E375-F85D-4972-8F63-29C386DCA341}" presName="Name1" presStyleCnt="0"/>
      <dgm:spPr/>
      <dgm:t>
        <a:bodyPr/>
        <a:lstStyle/>
        <a:p>
          <a:endParaRPr lang="es-EC"/>
        </a:p>
      </dgm:t>
    </dgm:pt>
    <dgm:pt modelId="{BA32A629-1105-4C4B-B022-2A3D0FA5D4BB}" type="pres">
      <dgm:prSet presAssocID="{6933E375-F85D-4972-8F63-29C386DCA341}" presName="cycle" presStyleCnt="0"/>
      <dgm:spPr/>
      <dgm:t>
        <a:bodyPr/>
        <a:lstStyle/>
        <a:p>
          <a:endParaRPr lang="es-EC"/>
        </a:p>
      </dgm:t>
    </dgm:pt>
    <dgm:pt modelId="{D953B500-7FB4-49EF-989E-B05D3BC6F5A1}" type="pres">
      <dgm:prSet presAssocID="{6933E375-F85D-4972-8F63-29C386DCA341}" presName="srcNode" presStyleLbl="node1" presStyleIdx="0" presStyleCnt="4"/>
      <dgm:spPr/>
      <dgm:t>
        <a:bodyPr/>
        <a:lstStyle/>
        <a:p>
          <a:endParaRPr lang="es-EC"/>
        </a:p>
      </dgm:t>
    </dgm:pt>
    <dgm:pt modelId="{59FDB107-7F3E-4575-9CEA-797D580553E4}" type="pres">
      <dgm:prSet presAssocID="{6933E375-F85D-4972-8F63-29C386DCA341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584"/>
          </a:avLst>
        </a:prstGeom>
      </dgm:spPr>
      <dgm:t>
        <a:bodyPr/>
        <a:lstStyle/>
        <a:p>
          <a:endParaRPr lang="es-EC"/>
        </a:p>
      </dgm:t>
    </dgm:pt>
    <dgm:pt modelId="{EA7A936E-CBB9-477A-8AA4-6FC56D83CDD6}" type="pres">
      <dgm:prSet presAssocID="{6933E375-F85D-4972-8F63-29C386DCA341}" presName="extraNode" presStyleLbl="node1" presStyleIdx="0" presStyleCnt="4"/>
      <dgm:spPr/>
      <dgm:t>
        <a:bodyPr/>
        <a:lstStyle/>
        <a:p>
          <a:endParaRPr lang="es-EC"/>
        </a:p>
      </dgm:t>
    </dgm:pt>
    <dgm:pt modelId="{8750E265-D058-4BC5-A5D9-20F186E8F1DD}" type="pres">
      <dgm:prSet presAssocID="{6933E375-F85D-4972-8F63-29C386DCA341}" presName="dstNode" presStyleLbl="node1" presStyleIdx="0" presStyleCnt="4"/>
      <dgm:spPr/>
      <dgm:t>
        <a:bodyPr/>
        <a:lstStyle/>
        <a:p>
          <a:endParaRPr lang="es-EC"/>
        </a:p>
      </dgm:t>
    </dgm:pt>
    <dgm:pt modelId="{5641C652-897A-42FB-9214-ED04414BE6C1}" type="pres">
      <dgm:prSet presAssocID="{FABCEAF8-148C-43AB-858A-5D073C630EAB}" presName="text_1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C"/>
        </a:p>
      </dgm:t>
    </dgm:pt>
    <dgm:pt modelId="{84A1757E-9CEF-4679-B21C-28132E79B06A}" type="pres">
      <dgm:prSet presAssocID="{FABCEAF8-148C-43AB-858A-5D073C630EAB}" presName="accent_1" presStyleCnt="0"/>
      <dgm:spPr/>
      <dgm:t>
        <a:bodyPr/>
        <a:lstStyle/>
        <a:p>
          <a:endParaRPr lang="es-EC"/>
        </a:p>
      </dgm:t>
    </dgm:pt>
    <dgm:pt modelId="{53A22971-99CB-44A9-8119-5B44D3BCD6C4}" type="pres">
      <dgm:prSet presAssocID="{FABCEAF8-148C-43AB-858A-5D073C630EAB}" presName="accentRepeatNode" presStyleLbl="solidFgAcc1" presStyleIdx="0" presStyleCnt="4"/>
      <dgm:spPr>
        <a:xfrm>
          <a:off x="49753" y="158145"/>
          <a:ext cx="527517" cy="52751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5DA982F5-06E5-4ADA-AE9E-640C56DD57BB}" type="pres">
      <dgm:prSet presAssocID="{B851F536-FFA8-49C0-95A2-A401918A3338}" presName="text_2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C"/>
        </a:p>
      </dgm:t>
    </dgm:pt>
    <dgm:pt modelId="{9857C2C5-9B97-44E9-8B9F-1BD3988C2F75}" type="pres">
      <dgm:prSet presAssocID="{B851F536-FFA8-49C0-95A2-A401918A3338}" presName="accent_2" presStyleCnt="0"/>
      <dgm:spPr/>
      <dgm:t>
        <a:bodyPr/>
        <a:lstStyle/>
        <a:p>
          <a:endParaRPr lang="es-EC"/>
        </a:p>
      </dgm:t>
    </dgm:pt>
    <dgm:pt modelId="{7575EF98-CB1A-4BF3-8F41-A1D0348D764C}" type="pres">
      <dgm:prSet presAssocID="{B851F536-FFA8-49C0-95A2-A401918A3338}" presName="accentRepeatNode" presStyleLbl="solidFgAcc1" presStyleIdx="1" presStyleCnt="4"/>
      <dgm:spPr>
        <a:xfrm>
          <a:off x="291703" y="791276"/>
          <a:ext cx="527517" cy="5275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7E96C6C5-EAF6-42CB-BA01-3DF7A410ED9F}" type="pres">
      <dgm:prSet presAssocID="{B881A476-834D-41B7-B2DF-0BF6EC28011E}" presName="text_3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C"/>
        </a:p>
      </dgm:t>
    </dgm:pt>
    <dgm:pt modelId="{B3FBA7A3-F042-4484-A0D9-6FF1861401D4}" type="pres">
      <dgm:prSet presAssocID="{B881A476-834D-41B7-B2DF-0BF6EC28011E}" presName="accent_3" presStyleCnt="0"/>
      <dgm:spPr/>
      <dgm:t>
        <a:bodyPr/>
        <a:lstStyle/>
        <a:p>
          <a:endParaRPr lang="es-EC"/>
        </a:p>
      </dgm:t>
    </dgm:pt>
    <dgm:pt modelId="{2E12B7F8-1E3A-423F-8432-42B62A5D130B}" type="pres">
      <dgm:prSet presAssocID="{B881A476-834D-41B7-B2DF-0BF6EC28011E}" presName="accentRepeatNode" presStyleLbl="solidFgAcc1" presStyleIdx="2" presStyleCnt="4"/>
      <dgm:spPr>
        <a:xfrm>
          <a:off x="291703" y="1424406"/>
          <a:ext cx="527517" cy="52751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81D2CB5C-F203-437A-90BF-9149409F51C4}" type="pres">
      <dgm:prSet presAssocID="{357CBF81-0649-433D-90DD-78CC246784B4}" presName="text_4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C"/>
        </a:p>
      </dgm:t>
    </dgm:pt>
    <dgm:pt modelId="{08628B53-3A6E-4883-9B85-5DB8A0EF6461}" type="pres">
      <dgm:prSet presAssocID="{357CBF81-0649-433D-90DD-78CC246784B4}" presName="accent_4" presStyleCnt="0"/>
      <dgm:spPr/>
      <dgm:t>
        <a:bodyPr/>
        <a:lstStyle/>
        <a:p>
          <a:endParaRPr lang="es-EC"/>
        </a:p>
      </dgm:t>
    </dgm:pt>
    <dgm:pt modelId="{445F07B3-A422-4956-B07E-D494CD9E10F0}" type="pres">
      <dgm:prSet presAssocID="{357CBF81-0649-433D-90DD-78CC246784B4}" presName="accentRepeatNode" presStyleLbl="solidFgAcc1" presStyleIdx="3" presStyleCnt="4"/>
      <dgm:spPr>
        <a:xfrm>
          <a:off x="49753" y="2057537"/>
          <a:ext cx="527517" cy="52751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EC"/>
        </a:p>
      </dgm:t>
    </dgm:pt>
  </dgm:ptLst>
  <dgm:cxnLst>
    <dgm:cxn modelId="{86DE603E-9F7F-4E89-AC79-C5FE7B2786EE}" srcId="{6933E375-F85D-4972-8F63-29C386DCA341}" destId="{B851F536-FFA8-49C0-95A2-A401918A3338}" srcOrd="1" destOrd="0" parTransId="{0E00D930-FE1B-4D04-AFE7-5FA500057275}" sibTransId="{FE4774B2-2E5B-4782-B1D2-5CCB439B3D10}"/>
    <dgm:cxn modelId="{CB317236-D708-4C3B-869C-B157CD169E3E}" type="presOf" srcId="{6933E375-F85D-4972-8F63-29C386DCA341}" destId="{D5829D45-2DBE-4620-99BA-D4D10F329FB1}" srcOrd="0" destOrd="0" presId="urn:microsoft.com/office/officeart/2008/layout/VerticalCurvedList"/>
    <dgm:cxn modelId="{00418F1D-2A1E-42F0-87A9-B41DE5DD1DFD}" srcId="{6933E375-F85D-4972-8F63-29C386DCA341}" destId="{FABCEAF8-148C-43AB-858A-5D073C630EAB}" srcOrd="0" destOrd="0" parTransId="{18AF69B3-A83B-437A-9D20-F6D08BDB0A27}" sibTransId="{10BF3C18-8680-4AA1-82FF-DA893132FBD3}"/>
    <dgm:cxn modelId="{050C6151-9AC8-459C-906B-D8D508E9B875}" srcId="{6933E375-F85D-4972-8F63-29C386DCA341}" destId="{B881A476-834D-41B7-B2DF-0BF6EC28011E}" srcOrd="2" destOrd="0" parTransId="{457AA084-1FFD-4F38-8E3E-2FE37935E76C}" sibTransId="{C206B9B0-836E-442B-9FA9-CE42CF09C315}"/>
    <dgm:cxn modelId="{DA470A7F-36B6-4B90-9E5F-B375F6B889D2}" type="presOf" srcId="{10BF3C18-8680-4AA1-82FF-DA893132FBD3}" destId="{59FDB107-7F3E-4575-9CEA-797D580553E4}" srcOrd="0" destOrd="0" presId="urn:microsoft.com/office/officeart/2008/layout/VerticalCurvedList"/>
    <dgm:cxn modelId="{93F9B31A-467C-4205-A939-B6D05E93C36E}" type="presOf" srcId="{357CBF81-0649-433D-90DD-78CC246784B4}" destId="{81D2CB5C-F203-437A-90BF-9149409F51C4}" srcOrd="0" destOrd="0" presId="urn:microsoft.com/office/officeart/2008/layout/VerticalCurvedList"/>
    <dgm:cxn modelId="{475C93F6-F9D1-48F1-B98A-4DFB5101990B}" srcId="{6933E375-F85D-4972-8F63-29C386DCA341}" destId="{357CBF81-0649-433D-90DD-78CC246784B4}" srcOrd="3" destOrd="0" parTransId="{4EE13FD7-FD21-4DDC-AE4F-7D16C5B23B00}" sibTransId="{50082952-314B-4B64-95DA-BC090803F695}"/>
    <dgm:cxn modelId="{7F31705D-E60B-41DA-BAB9-8969623DBADF}" type="presOf" srcId="{B881A476-834D-41B7-B2DF-0BF6EC28011E}" destId="{7E96C6C5-EAF6-42CB-BA01-3DF7A410ED9F}" srcOrd="0" destOrd="0" presId="urn:microsoft.com/office/officeart/2008/layout/VerticalCurvedList"/>
    <dgm:cxn modelId="{B703C4F4-5C1A-41F7-A2E4-E907EA6029F1}" type="presOf" srcId="{FABCEAF8-148C-43AB-858A-5D073C630EAB}" destId="{5641C652-897A-42FB-9214-ED04414BE6C1}" srcOrd="0" destOrd="0" presId="urn:microsoft.com/office/officeart/2008/layout/VerticalCurvedList"/>
    <dgm:cxn modelId="{1ECB5707-7BF7-41D1-8747-96F96B8DF469}" type="presOf" srcId="{B851F536-FFA8-49C0-95A2-A401918A3338}" destId="{5DA982F5-06E5-4ADA-AE9E-640C56DD57BB}" srcOrd="0" destOrd="0" presId="urn:microsoft.com/office/officeart/2008/layout/VerticalCurvedList"/>
    <dgm:cxn modelId="{32B772A8-4614-44E4-ABA0-B4503EF13D80}" type="presParOf" srcId="{D5829D45-2DBE-4620-99BA-D4D10F329FB1}" destId="{C99B7C15-1451-4BF7-B1B1-3D0849D1A950}" srcOrd="0" destOrd="0" presId="urn:microsoft.com/office/officeart/2008/layout/VerticalCurvedList"/>
    <dgm:cxn modelId="{B02EA4F3-B438-4F98-B84F-6884D0421086}" type="presParOf" srcId="{C99B7C15-1451-4BF7-B1B1-3D0849D1A950}" destId="{BA32A629-1105-4C4B-B022-2A3D0FA5D4BB}" srcOrd="0" destOrd="0" presId="urn:microsoft.com/office/officeart/2008/layout/VerticalCurvedList"/>
    <dgm:cxn modelId="{9F846847-6B64-49DE-BD8A-F61DB338D50D}" type="presParOf" srcId="{BA32A629-1105-4C4B-B022-2A3D0FA5D4BB}" destId="{D953B500-7FB4-49EF-989E-B05D3BC6F5A1}" srcOrd="0" destOrd="0" presId="urn:microsoft.com/office/officeart/2008/layout/VerticalCurvedList"/>
    <dgm:cxn modelId="{64606C99-1DD4-4669-9F74-087D6B04DE69}" type="presParOf" srcId="{BA32A629-1105-4C4B-B022-2A3D0FA5D4BB}" destId="{59FDB107-7F3E-4575-9CEA-797D580553E4}" srcOrd="1" destOrd="0" presId="urn:microsoft.com/office/officeart/2008/layout/VerticalCurvedList"/>
    <dgm:cxn modelId="{9A976C64-9385-494E-AA1D-4D0E6A752626}" type="presParOf" srcId="{BA32A629-1105-4C4B-B022-2A3D0FA5D4BB}" destId="{EA7A936E-CBB9-477A-8AA4-6FC56D83CDD6}" srcOrd="2" destOrd="0" presId="urn:microsoft.com/office/officeart/2008/layout/VerticalCurvedList"/>
    <dgm:cxn modelId="{02971D4B-CC3E-4DC5-B184-7D897B8E9FBE}" type="presParOf" srcId="{BA32A629-1105-4C4B-B022-2A3D0FA5D4BB}" destId="{8750E265-D058-4BC5-A5D9-20F186E8F1DD}" srcOrd="3" destOrd="0" presId="urn:microsoft.com/office/officeart/2008/layout/VerticalCurvedList"/>
    <dgm:cxn modelId="{03CC032B-271F-4163-B2C3-2CCCDC1C00C0}" type="presParOf" srcId="{C99B7C15-1451-4BF7-B1B1-3D0849D1A950}" destId="{5641C652-897A-42FB-9214-ED04414BE6C1}" srcOrd="1" destOrd="0" presId="urn:microsoft.com/office/officeart/2008/layout/VerticalCurvedList"/>
    <dgm:cxn modelId="{91871DEB-DF87-441C-A7F6-D4E7910079EB}" type="presParOf" srcId="{C99B7C15-1451-4BF7-B1B1-3D0849D1A950}" destId="{84A1757E-9CEF-4679-B21C-28132E79B06A}" srcOrd="2" destOrd="0" presId="urn:microsoft.com/office/officeart/2008/layout/VerticalCurvedList"/>
    <dgm:cxn modelId="{30D6E3DA-B9B1-4CAE-BE69-C431B70B9AF4}" type="presParOf" srcId="{84A1757E-9CEF-4679-B21C-28132E79B06A}" destId="{53A22971-99CB-44A9-8119-5B44D3BCD6C4}" srcOrd="0" destOrd="0" presId="urn:microsoft.com/office/officeart/2008/layout/VerticalCurvedList"/>
    <dgm:cxn modelId="{4530A41A-4D59-4422-B36B-A9D2402C9477}" type="presParOf" srcId="{C99B7C15-1451-4BF7-B1B1-3D0849D1A950}" destId="{5DA982F5-06E5-4ADA-AE9E-640C56DD57BB}" srcOrd="3" destOrd="0" presId="urn:microsoft.com/office/officeart/2008/layout/VerticalCurvedList"/>
    <dgm:cxn modelId="{5A7DC78D-C967-40EB-8EAE-D42477B44C55}" type="presParOf" srcId="{C99B7C15-1451-4BF7-B1B1-3D0849D1A950}" destId="{9857C2C5-9B97-44E9-8B9F-1BD3988C2F75}" srcOrd="4" destOrd="0" presId="urn:microsoft.com/office/officeart/2008/layout/VerticalCurvedList"/>
    <dgm:cxn modelId="{184710EC-845E-488A-BBB3-A705CBA49E0E}" type="presParOf" srcId="{9857C2C5-9B97-44E9-8B9F-1BD3988C2F75}" destId="{7575EF98-CB1A-4BF3-8F41-A1D0348D764C}" srcOrd="0" destOrd="0" presId="urn:microsoft.com/office/officeart/2008/layout/VerticalCurvedList"/>
    <dgm:cxn modelId="{960BDDC5-245D-4BBD-9DDC-C6B9C84FFC38}" type="presParOf" srcId="{C99B7C15-1451-4BF7-B1B1-3D0849D1A950}" destId="{7E96C6C5-EAF6-42CB-BA01-3DF7A410ED9F}" srcOrd="5" destOrd="0" presId="urn:microsoft.com/office/officeart/2008/layout/VerticalCurvedList"/>
    <dgm:cxn modelId="{CD8C85AB-AF2B-4817-8FA0-53D927661A26}" type="presParOf" srcId="{C99B7C15-1451-4BF7-B1B1-3D0849D1A950}" destId="{B3FBA7A3-F042-4484-A0D9-6FF1861401D4}" srcOrd="6" destOrd="0" presId="urn:microsoft.com/office/officeart/2008/layout/VerticalCurvedList"/>
    <dgm:cxn modelId="{68988C8D-C60B-4910-91E3-215751CBDB79}" type="presParOf" srcId="{B3FBA7A3-F042-4484-A0D9-6FF1861401D4}" destId="{2E12B7F8-1E3A-423F-8432-42B62A5D130B}" srcOrd="0" destOrd="0" presId="urn:microsoft.com/office/officeart/2008/layout/VerticalCurvedList"/>
    <dgm:cxn modelId="{B1C0394C-68B9-4B5D-AE5F-BC5BFDBAB931}" type="presParOf" srcId="{C99B7C15-1451-4BF7-B1B1-3D0849D1A950}" destId="{81D2CB5C-F203-437A-90BF-9149409F51C4}" srcOrd="7" destOrd="0" presId="urn:microsoft.com/office/officeart/2008/layout/VerticalCurvedList"/>
    <dgm:cxn modelId="{383031BC-79FD-493C-8874-DAEA9B1F8011}" type="presParOf" srcId="{C99B7C15-1451-4BF7-B1B1-3D0849D1A950}" destId="{08628B53-3A6E-4883-9B85-5DB8A0EF6461}" srcOrd="8" destOrd="0" presId="urn:microsoft.com/office/officeart/2008/layout/VerticalCurvedList"/>
    <dgm:cxn modelId="{DBE99400-FFAA-4D0B-8BDE-3F6F92C5C5ED}" type="presParOf" srcId="{08628B53-3A6E-4883-9B85-5DB8A0EF6461}" destId="{445F07B3-A422-4956-B07E-D494CD9E10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EA3495-B505-4E6E-96E1-BA6B33D32EE9}" type="doc">
      <dgm:prSet loTypeId="urn:microsoft.com/office/officeart/2008/layout/PictureStrips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C"/>
        </a:p>
      </dgm:t>
    </dgm:pt>
    <dgm:pt modelId="{80F1C0CE-41D6-4CFF-8A86-4E0E36FACDB4}">
      <dgm:prSet phldrT="[Texto]" custT="1"/>
      <dgm:spPr/>
      <dgm:t>
        <a:bodyPr/>
        <a:lstStyle/>
        <a:p>
          <a:r>
            <a:rPr lang="es-EC" sz="1200" b="1" u="sng" dirty="0" smtClean="0">
              <a:solidFill>
                <a:srgbClr val="FF0000"/>
              </a:solidFill>
            </a:rPr>
            <a:t>SANTO DOMINGO</a:t>
          </a:r>
        </a:p>
        <a:p>
          <a:r>
            <a:rPr lang="es-EC" sz="1200" b="1" dirty="0" smtClean="0"/>
            <a:t>MATADEROS CATASTRADOS</a:t>
          </a:r>
          <a:endParaRPr lang="es-EC" sz="1200" b="1" dirty="0"/>
        </a:p>
      </dgm:t>
    </dgm:pt>
    <dgm:pt modelId="{012041A1-3C56-41CF-8254-D5B1B44C20D2}" type="parTrans" cxnId="{222D0A2C-7F42-45FF-BC58-67F196068F5A}">
      <dgm:prSet/>
      <dgm:spPr/>
      <dgm:t>
        <a:bodyPr/>
        <a:lstStyle/>
        <a:p>
          <a:endParaRPr lang="es-EC"/>
        </a:p>
      </dgm:t>
    </dgm:pt>
    <dgm:pt modelId="{37B7752B-B910-417C-B6E2-6EC535418152}" type="sibTrans" cxnId="{222D0A2C-7F42-45FF-BC58-67F196068F5A}">
      <dgm:prSet/>
      <dgm:spPr/>
      <dgm:t>
        <a:bodyPr/>
        <a:lstStyle/>
        <a:p>
          <a:endParaRPr lang="es-EC"/>
        </a:p>
      </dgm:t>
    </dgm:pt>
    <dgm:pt modelId="{72EB79F6-CB6E-4918-AD7B-D555CE7E85AF}">
      <dgm:prSet phldrT="[Texto]" custT="1"/>
      <dgm:spPr/>
      <dgm:t>
        <a:bodyPr/>
        <a:lstStyle/>
        <a:p>
          <a:r>
            <a:rPr lang="es-EC" sz="1200" dirty="0" smtClean="0"/>
            <a:t>Industriales 7</a:t>
          </a:r>
          <a:endParaRPr lang="es-EC" sz="1200" dirty="0"/>
        </a:p>
      </dgm:t>
    </dgm:pt>
    <dgm:pt modelId="{61E7734D-C363-414E-9343-5EEB47836829}" type="parTrans" cxnId="{BC7651A6-C721-447F-9E0C-94B61393A291}">
      <dgm:prSet/>
      <dgm:spPr/>
      <dgm:t>
        <a:bodyPr/>
        <a:lstStyle/>
        <a:p>
          <a:endParaRPr lang="es-EC"/>
        </a:p>
      </dgm:t>
    </dgm:pt>
    <dgm:pt modelId="{3910AC44-4AA0-4C9E-AD9C-185E619084B3}" type="sibTrans" cxnId="{BC7651A6-C721-447F-9E0C-94B61393A291}">
      <dgm:prSet/>
      <dgm:spPr/>
      <dgm:t>
        <a:bodyPr/>
        <a:lstStyle/>
        <a:p>
          <a:endParaRPr lang="es-EC"/>
        </a:p>
      </dgm:t>
    </dgm:pt>
    <dgm:pt modelId="{8799BFD3-D0A2-429D-88A6-DA22743B96E9}">
      <dgm:prSet phldrT="[Texto]" custT="1"/>
      <dgm:spPr/>
      <dgm:t>
        <a:bodyPr/>
        <a:lstStyle/>
        <a:p>
          <a:r>
            <a:rPr lang="es-EC" sz="1200" b="1" u="sng" dirty="0" smtClean="0">
              <a:solidFill>
                <a:srgbClr val="FF0000"/>
              </a:solidFill>
            </a:rPr>
            <a:t>MANABÍ</a:t>
          </a:r>
        </a:p>
        <a:p>
          <a:r>
            <a:rPr lang="es-EC" sz="1200" b="1" dirty="0" smtClean="0"/>
            <a:t>MATADERO CATASTRADOS</a:t>
          </a:r>
          <a:endParaRPr lang="es-EC" sz="1200" b="1" dirty="0"/>
        </a:p>
      </dgm:t>
    </dgm:pt>
    <dgm:pt modelId="{FA1C33C6-D54A-464A-B687-8402C41DC4B2}" type="parTrans" cxnId="{F6613BB3-74FC-4AB3-A904-EC8656A4983B}">
      <dgm:prSet/>
      <dgm:spPr/>
      <dgm:t>
        <a:bodyPr/>
        <a:lstStyle/>
        <a:p>
          <a:endParaRPr lang="es-EC"/>
        </a:p>
      </dgm:t>
    </dgm:pt>
    <dgm:pt modelId="{D10A5B45-9DD5-4A77-8ADC-E5931157E9E3}" type="sibTrans" cxnId="{F6613BB3-74FC-4AB3-A904-EC8656A4983B}">
      <dgm:prSet/>
      <dgm:spPr/>
      <dgm:t>
        <a:bodyPr/>
        <a:lstStyle/>
        <a:p>
          <a:endParaRPr lang="es-EC"/>
        </a:p>
      </dgm:t>
    </dgm:pt>
    <dgm:pt modelId="{065A731E-0A49-4281-85C0-F7142DB15C1A}">
      <dgm:prSet phldrT="[Texto]" custT="1"/>
      <dgm:spPr/>
      <dgm:t>
        <a:bodyPr/>
        <a:lstStyle/>
        <a:p>
          <a:r>
            <a:rPr lang="es-EC" sz="1200" dirty="0" smtClean="0"/>
            <a:t>Industriales 15</a:t>
          </a:r>
          <a:endParaRPr lang="es-EC" sz="1200" dirty="0"/>
        </a:p>
      </dgm:t>
    </dgm:pt>
    <dgm:pt modelId="{6207AF3C-6F45-42B4-BE5B-BBE389BBFF6C}" type="parTrans" cxnId="{2819B1C7-ED64-43F2-84AA-9B424F460170}">
      <dgm:prSet/>
      <dgm:spPr/>
      <dgm:t>
        <a:bodyPr/>
        <a:lstStyle/>
        <a:p>
          <a:endParaRPr lang="es-EC"/>
        </a:p>
      </dgm:t>
    </dgm:pt>
    <dgm:pt modelId="{C24AC6EC-6738-4F0D-8971-C2C9AA434CFC}" type="sibTrans" cxnId="{2819B1C7-ED64-43F2-84AA-9B424F460170}">
      <dgm:prSet/>
      <dgm:spPr/>
      <dgm:t>
        <a:bodyPr/>
        <a:lstStyle/>
        <a:p>
          <a:endParaRPr lang="es-EC"/>
        </a:p>
      </dgm:t>
    </dgm:pt>
    <dgm:pt modelId="{5F7083DE-9EF7-495C-BCD0-F5FD7E2763CD}">
      <dgm:prSet phldrT="[Texto]" custT="1"/>
      <dgm:spPr/>
      <dgm:t>
        <a:bodyPr/>
        <a:lstStyle/>
        <a:p>
          <a:r>
            <a:rPr lang="es-EC" sz="1200" dirty="0" smtClean="0"/>
            <a:t>Artesanales 6</a:t>
          </a:r>
          <a:endParaRPr lang="es-EC" sz="1200" dirty="0"/>
        </a:p>
      </dgm:t>
    </dgm:pt>
    <dgm:pt modelId="{EBC03AE7-8A8A-484F-8DA8-D66A53E608D3}" type="parTrans" cxnId="{D2581B2C-8077-4E80-B005-E1DCD8FFCECC}">
      <dgm:prSet/>
      <dgm:spPr/>
      <dgm:t>
        <a:bodyPr/>
        <a:lstStyle/>
        <a:p>
          <a:endParaRPr lang="es-EC"/>
        </a:p>
      </dgm:t>
    </dgm:pt>
    <dgm:pt modelId="{6F542813-B98C-4581-93C4-2E0A2A560819}" type="sibTrans" cxnId="{D2581B2C-8077-4E80-B005-E1DCD8FFCECC}">
      <dgm:prSet/>
      <dgm:spPr/>
      <dgm:t>
        <a:bodyPr/>
        <a:lstStyle/>
        <a:p>
          <a:endParaRPr lang="es-EC"/>
        </a:p>
      </dgm:t>
    </dgm:pt>
    <dgm:pt modelId="{93E960AD-59EB-4812-B08D-2F8CFEAE669D}">
      <dgm:prSet phldrT="[Texto]" custT="1"/>
      <dgm:spPr/>
      <dgm:t>
        <a:bodyPr/>
        <a:lstStyle/>
        <a:p>
          <a:r>
            <a:rPr lang="es-EC" sz="1200" dirty="0" smtClean="0"/>
            <a:t>Artesanales 15</a:t>
          </a:r>
          <a:endParaRPr lang="es-EC" sz="1200" dirty="0"/>
        </a:p>
      </dgm:t>
    </dgm:pt>
    <dgm:pt modelId="{A8B5D142-5B65-41E5-8EFA-E398AA0F87AF}" type="parTrans" cxnId="{22AEBA42-F6D7-4CD6-A384-60F70015D567}">
      <dgm:prSet/>
      <dgm:spPr/>
      <dgm:t>
        <a:bodyPr/>
        <a:lstStyle/>
        <a:p>
          <a:endParaRPr lang="es-EC"/>
        </a:p>
      </dgm:t>
    </dgm:pt>
    <dgm:pt modelId="{CE527C70-C992-476C-8598-FB4E807FDE7D}" type="sibTrans" cxnId="{22AEBA42-F6D7-4CD6-A384-60F70015D567}">
      <dgm:prSet/>
      <dgm:spPr/>
      <dgm:t>
        <a:bodyPr/>
        <a:lstStyle/>
        <a:p>
          <a:endParaRPr lang="es-EC"/>
        </a:p>
      </dgm:t>
    </dgm:pt>
    <dgm:pt modelId="{2CCD7ABD-789F-4861-8FFB-9DAF28383DCB}">
      <dgm:prSet phldrT="[Texto]" custT="1"/>
      <dgm:spPr/>
      <dgm:t>
        <a:bodyPr/>
        <a:lstStyle/>
        <a:p>
          <a:r>
            <a:rPr lang="es-EC" sz="1200" b="1" dirty="0" smtClean="0"/>
            <a:t>INSPECCIONES A MATADEROS 29</a:t>
          </a:r>
          <a:endParaRPr lang="es-EC" sz="1200" dirty="0"/>
        </a:p>
      </dgm:t>
    </dgm:pt>
    <dgm:pt modelId="{8111EA5A-CC2A-449E-9AD6-93A28D89B243}" type="parTrans" cxnId="{3DE57173-B4AE-42A7-B08C-7A7306BAAB93}">
      <dgm:prSet/>
      <dgm:spPr/>
      <dgm:t>
        <a:bodyPr/>
        <a:lstStyle/>
        <a:p>
          <a:endParaRPr lang="es-EC"/>
        </a:p>
      </dgm:t>
    </dgm:pt>
    <dgm:pt modelId="{4A1DD2BA-3A41-496A-AF83-CD6967C4FED4}" type="sibTrans" cxnId="{3DE57173-B4AE-42A7-B08C-7A7306BAAB93}">
      <dgm:prSet/>
      <dgm:spPr/>
      <dgm:t>
        <a:bodyPr/>
        <a:lstStyle/>
        <a:p>
          <a:endParaRPr lang="es-EC"/>
        </a:p>
      </dgm:t>
    </dgm:pt>
    <dgm:pt modelId="{01443B5F-CE27-4044-9473-44EAA53DAB1C}">
      <dgm:prSet phldrT="[Texto]" custT="1"/>
      <dgm:spPr/>
      <dgm:t>
        <a:bodyPr/>
        <a:lstStyle/>
        <a:p>
          <a:r>
            <a:rPr lang="es-EC" sz="1200" b="1" dirty="0" smtClean="0"/>
            <a:t>INSPECCIONES A MATADEROS 61</a:t>
          </a:r>
          <a:endParaRPr lang="es-EC" sz="1200" dirty="0"/>
        </a:p>
      </dgm:t>
    </dgm:pt>
    <dgm:pt modelId="{842BDB73-504F-47C0-9583-237D1287A0E1}" type="parTrans" cxnId="{499789C8-FB7D-41CA-970C-8130921F8ED7}">
      <dgm:prSet/>
      <dgm:spPr/>
      <dgm:t>
        <a:bodyPr/>
        <a:lstStyle/>
        <a:p>
          <a:endParaRPr lang="es-EC"/>
        </a:p>
      </dgm:t>
    </dgm:pt>
    <dgm:pt modelId="{AF85EB71-77FB-4EDB-AE07-93DE2DDDFB9C}" type="sibTrans" cxnId="{499789C8-FB7D-41CA-970C-8130921F8ED7}">
      <dgm:prSet/>
      <dgm:spPr/>
      <dgm:t>
        <a:bodyPr/>
        <a:lstStyle/>
        <a:p>
          <a:endParaRPr lang="es-EC"/>
        </a:p>
      </dgm:t>
    </dgm:pt>
    <dgm:pt modelId="{4A26B6D4-1E7C-45DF-BC38-7AC83A5FE305}" type="pres">
      <dgm:prSet presAssocID="{99EA3495-B505-4E6E-96E1-BA6B33D32EE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AB76CA0-736F-4894-BDDE-4FE020F35FC1}" type="pres">
      <dgm:prSet presAssocID="{80F1C0CE-41D6-4CFF-8A86-4E0E36FACDB4}" presName="composite" presStyleCnt="0"/>
      <dgm:spPr/>
    </dgm:pt>
    <dgm:pt modelId="{253EFE09-70B3-4EAD-A444-D098E2074AC9}" type="pres">
      <dgm:prSet presAssocID="{80F1C0CE-41D6-4CFF-8A86-4E0E36FACDB4}" presName="rect1" presStyleLbl="trAlignAcc1" presStyleIdx="0" presStyleCnt="2" custScaleX="885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54E7768-5BE8-4B1C-AE33-A197231DF821}" type="pres">
      <dgm:prSet presAssocID="{80F1C0CE-41D6-4CFF-8A86-4E0E36FACDB4}" presName="rect2" presStyleLbl="fgImgPlace1" presStyleIdx="0" presStyleCnt="2" custScaleY="45391" custLinFactNeighborX="-686" custLinFactNeighborY="1142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07F79026-9494-4899-A176-14642086931A}" type="pres">
      <dgm:prSet presAssocID="{37B7752B-B910-417C-B6E2-6EC535418152}" presName="sibTrans" presStyleCnt="0"/>
      <dgm:spPr/>
    </dgm:pt>
    <dgm:pt modelId="{F870B7A5-7C6A-45AE-A54A-0D3C213EFAD9}" type="pres">
      <dgm:prSet presAssocID="{8799BFD3-D0A2-429D-88A6-DA22743B96E9}" presName="composite" presStyleCnt="0"/>
      <dgm:spPr/>
    </dgm:pt>
    <dgm:pt modelId="{E713B89C-2A21-4E3B-9B34-2047068A677F}" type="pres">
      <dgm:prSet presAssocID="{8799BFD3-D0A2-429D-88A6-DA22743B96E9}" presName="rect1" presStyleLbl="trAlignAcc1" presStyleIdx="1" presStyleCnt="2" custScaleX="8813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0800F20-C2D5-455F-A588-C0D3CB2566E4}" type="pres">
      <dgm:prSet presAssocID="{8799BFD3-D0A2-429D-88A6-DA22743B96E9}" presName="rect2" presStyleLbl="fgImgPlace1" presStyleIdx="1" presStyleCnt="2" custScaleY="45318" custLinFactNeighborX="-3867" custLinFactNeighborY="1190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</dgm:ptLst>
  <dgm:cxnLst>
    <dgm:cxn modelId="{BC7651A6-C721-447F-9E0C-94B61393A291}" srcId="{80F1C0CE-41D6-4CFF-8A86-4E0E36FACDB4}" destId="{72EB79F6-CB6E-4918-AD7B-D555CE7E85AF}" srcOrd="0" destOrd="0" parTransId="{61E7734D-C363-414E-9343-5EEB47836829}" sibTransId="{3910AC44-4AA0-4C9E-AD9C-185E619084B3}"/>
    <dgm:cxn modelId="{45613137-C6C1-471F-B6F1-E94D6FAE5DAE}" type="presOf" srcId="{80F1C0CE-41D6-4CFF-8A86-4E0E36FACDB4}" destId="{253EFE09-70B3-4EAD-A444-D098E2074AC9}" srcOrd="0" destOrd="0" presId="urn:microsoft.com/office/officeart/2008/layout/PictureStrips"/>
    <dgm:cxn modelId="{FCEC6858-0392-4103-AF5D-58C4DFBF7739}" type="presOf" srcId="{01443B5F-CE27-4044-9473-44EAA53DAB1C}" destId="{E713B89C-2A21-4E3B-9B34-2047068A677F}" srcOrd="0" destOrd="3" presId="urn:microsoft.com/office/officeart/2008/layout/PictureStrips"/>
    <dgm:cxn modelId="{2819B1C7-ED64-43F2-84AA-9B424F460170}" srcId="{8799BFD3-D0A2-429D-88A6-DA22743B96E9}" destId="{065A731E-0A49-4281-85C0-F7142DB15C1A}" srcOrd="0" destOrd="0" parTransId="{6207AF3C-6F45-42B4-BE5B-BBE389BBFF6C}" sibTransId="{C24AC6EC-6738-4F0D-8971-C2C9AA434CFC}"/>
    <dgm:cxn modelId="{3DE57173-B4AE-42A7-B08C-7A7306BAAB93}" srcId="{80F1C0CE-41D6-4CFF-8A86-4E0E36FACDB4}" destId="{2CCD7ABD-789F-4861-8FFB-9DAF28383DCB}" srcOrd="2" destOrd="0" parTransId="{8111EA5A-CC2A-449E-9AD6-93A28D89B243}" sibTransId="{4A1DD2BA-3A41-496A-AF83-CD6967C4FED4}"/>
    <dgm:cxn modelId="{222D0A2C-7F42-45FF-BC58-67F196068F5A}" srcId="{99EA3495-B505-4E6E-96E1-BA6B33D32EE9}" destId="{80F1C0CE-41D6-4CFF-8A86-4E0E36FACDB4}" srcOrd="0" destOrd="0" parTransId="{012041A1-3C56-41CF-8254-D5B1B44C20D2}" sibTransId="{37B7752B-B910-417C-B6E2-6EC535418152}"/>
    <dgm:cxn modelId="{96C4D455-4F4B-47DF-B568-DBA4EEF6D71F}" type="presOf" srcId="{8799BFD3-D0A2-429D-88A6-DA22743B96E9}" destId="{E713B89C-2A21-4E3B-9B34-2047068A677F}" srcOrd="0" destOrd="0" presId="urn:microsoft.com/office/officeart/2008/layout/PictureStrips"/>
    <dgm:cxn modelId="{4192C737-14F6-43A1-9CA3-AAB08D0A78DE}" type="presOf" srcId="{93E960AD-59EB-4812-B08D-2F8CFEAE669D}" destId="{E713B89C-2A21-4E3B-9B34-2047068A677F}" srcOrd="0" destOrd="2" presId="urn:microsoft.com/office/officeart/2008/layout/PictureStrips"/>
    <dgm:cxn modelId="{EE0B9244-3646-4A72-96A4-419394040F2A}" type="presOf" srcId="{5F7083DE-9EF7-495C-BCD0-F5FD7E2763CD}" destId="{253EFE09-70B3-4EAD-A444-D098E2074AC9}" srcOrd="0" destOrd="2" presId="urn:microsoft.com/office/officeart/2008/layout/PictureStrips"/>
    <dgm:cxn modelId="{F6613BB3-74FC-4AB3-A904-EC8656A4983B}" srcId="{99EA3495-B505-4E6E-96E1-BA6B33D32EE9}" destId="{8799BFD3-D0A2-429D-88A6-DA22743B96E9}" srcOrd="1" destOrd="0" parTransId="{FA1C33C6-D54A-464A-B687-8402C41DC4B2}" sibTransId="{D10A5B45-9DD5-4A77-8ADC-E5931157E9E3}"/>
    <dgm:cxn modelId="{22AEBA42-F6D7-4CD6-A384-60F70015D567}" srcId="{8799BFD3-D0A2-429D-88A6-DA22743B96E9}" destId="{93E960AD-59EB-4812-B08D-2F8CFEAE669D}" srcOrd="1" destOrd="0" parTransId="{A8B5D142-5B65-41E5-8EFA-E398AA0F87AF}" sibTransId="{CE527C70-C992-476C-8598-FB4E807FDE7D}"/>
    <dgm:cxn modelId="{499789C8-FB7D-41CA-970C-8130921F8ED7}" srcId="{8799BFD3-D0A2-429D-88A6-DA22743B96E9}" destId="{01443B5F-CE27-4044-9473-44EAA53DAB1C}" srcOrd="2" destOrd="0" parTransId="{842BDB73-504F-47C0-9583-237D1287A0E1}" sibTransId="{AF85EB71-77FB-4EDB-AE07-93DE2DDDFB9C}"/>
    <dgm:cxn modelId="{94F67A5E-B798-47F9-B168-1FF53DCB41C1}" type="presOf" srcId="{065A731E-0A49-4281-85C0-F7142DB15C1A}" destId="{E713B89C-2A21-4E3B-9B34-2047068A677F}" srcOrd="0" destOrd="1" presId="urn:microsoft.com/office/officeart/2008/layout/PictureStrips"/>
    <dgm:cxn modelId="{A6D9E331-C761-497F-9E06-C27149797F0F}" type="presOf" srcId="{72EB79F6-CB6E-4918-AD7B-D555CE7E85AF}" destId="{253EFE09-70B3-4EAD-A444-D098E2074AC9}" srcOrd="0" destOrd="1" presId="urn:microsoft.com/office/officeart/2008/layout/PictureStrips"/>
    <dgm:cxn modelId="{D2581B2C-8077-4E80-B005-E1DCD8FFCECC}" srcId="{80F1C0CE-41D6-4CFF-8A86-4E0E36FACDB4}" destId="{5F7083DE-9EF7-495C-BCD0-F5FD7E2763CD}" srcOrd="1" destOrd="0" parTransId="{EBC03AE7-8A8A-484F-8DA8-D66A53E608D3}" sibTransId="{6F542813-B98C-4581-93C4-2E0A2A560819}"/>
    <dgm:cxn modelId="{FBB817C3-10C0-4257-B1BD-B9AF7C64F89C}" type="presOf" srcId="{2CCD7ABD-789F-4861-8FFB-9DAF28383DCB}" destId="{253EFE09-70B3-4EAD-A444-D098E2074AC9}" srcOrd="0" destOrd="3" presId="urn:microsoft.com/office/officeart/2008/layout/PictureStrips"/>
    <dgm:cxn modelId="{B95A5D64-6F25-4B96-906D-48D35C055504}" type="presOf" srcId="{99EA3495-B505-4E6E-96E1-BA6B33D32EE9}" destId="{4A26B6D4-1E7C-45DF-BC38-7AC83A5FE305}" srcOrd="0" destOrd="0" presId="urn:microsoft.com/office/officeart/2008/layout/PictureStrips"/>
    <dgm:cxn modelId="{86906C56-C3D6-4CC7-9F25-9BAE1B610F5F}" type="presParOf" srcId="{4A26B6D4-1E7C-45DF-BC38-7AC83A5FE305}" destId="{1AB76CA0-736F-4894-BDDE-4FE020F35FC1}" srcOrd="0" destOrd="0" presId="urn:microsoft.com/office/officeart/2008/layout/PictureStrips"/>
    <dgm:cxn modelId="{30CF23A1-61A1-40BB-8657-CDABA79FEEAC}" type="presParOf" srcId="{1AB76CA0-736F-4894-BDDE-4FE020F35FC1}" destId="{253EFE09-70B3-4EAD-A444-D098E2074AC9}" srcOrd="0" destOrd="0" presId="urn:microsoft.com/office/officeart/2008/layout/PictureStrips"/>
    <dgm:cxn modelId="{447F3C43-90E6-48C0-BCE5-B3DE6E9170BF}" type="presParOf" srcId="{1AB76CA0-736F-4894-BDDE-4FE020F35FC1}" destId="{154E7768-5BE8-4B1C-AE33-A197231DF821}" srcOrd="1" destOrd="0" presId="urn:microsoft.com/office/officeart/2008/layout/PictureStrips"/>
    <dgm:cxn modelId="{D765CC26-FDBA-4E22-8A8D-A85B3593D4AC}" type="presParOf" srcId="{4A26B6D4-1E7C-45DF-BC38-7AC83A5FE305}" destId="{07F79026-9494-4899-A176-14642086931A}" srcOrd="1" destOrd="0" presId="urn:microsoft.com/office/officeart/2008/layout/PictureStrips"/>
    <dgm:cxn modelId="{44328056-6DB7-409C-A019-37B93E52F611}" type="presParOf" srcId="{4A26B6D4-1E7C-45DF-BC38-7AC83A5FE305}" destId="{F870B7A5-7C6A-45AE-A54A-0D3C213EFAD9}" srcOrd="2" destOrd="0" presId="urn:microsoft.com/office/officeart/2008/layout/PictureStrips"/>
    <dgm:cxn modelId="{9DB12E37-8FDE-46CD-BF1A-0663CD780C5C}" type="presParOf" srcId="{F870B7A5-7C6A-45AE-A54A-0D3C213EFAD9}" destId="{E713B89C-2A21-4E3B-9B34-2047068A677F}" srcOrd="0" destOrd="0" presId="urn:microsoft.com/office/officeart/2008/layout/PictureStrips"/>
    <dgm:cxn modelId="{A496CCCE-D3F9-4078-A750-9337DFE06B33}" type="presParOf" srcId="{F870B7A5-7C6A-45AE-A54A-0D3C213EFAD9}" destId="{40800F20-C2D5-455F-A588-C0D3CB2566E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0C2A20-7789-4A02-90EB-BE57C62688A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479DA805-A1F5-4F9B-B653-9D11B7A47F10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C" sz="1800" b="1" i="0" u="none" dirty="0" smtClean="0">
              <a:solidFill>
                <a:srgbClr val="683104"/>
              </a:solidFill>
            </a:rPr>
            <a:t>CAPACITADOS</a:t>
          </a:r>
          <a:endParaRPr lang="es-EC" sz="1800" b="1" dirty="0">
            <a:solidFill>
              <a:srgbClr val="683104"/>
            </a:solidFill>
          </a:endParaRPr>
        </a:p>
      </dgm:t>
    </dgm:pt>
    <dgm:pt modelId="{590E6553-2B43-4E10-9399-889101C40A37}" type="parTrans" cxnId="{E0D0177E-6087-4C01-A817-25B0953A675E}">
      <dgm:prSet/>
      <dgm:spPr/>
      <dgm:t>
        <a:bodyPr/>
        <a:lstStyle/>
        <a:p>
          <a:endParaRPr lang="es-EC"/>
        </a:p>
      </dgm:t>
    </dgm:pt>
    <dgm:pt modelId="{8180C184-0415-4720-8887-6024CAA63948}" type="sibTrans" cxnId="{E0D0177E-6087-4C01-A817-25B0953A675E}">
      <dgm:prSet/>
      <dgm:spPr>
        <a:solidFill>
          <a:schemeClr val="accent6">
            <a:lumMod val="75000"/>
            <a:alpha val="90000"/>
          </a:schemeClr>
        </a:solidFill>
        <a:ln>
          <a:solidFill>
            <a:srgbClr val="993300">
              <a:alpha val="90000"/>
            </a:srgbClr>
          </a:solidFill>
        </a:ln>
      </dgm:spPr>
      <dgm:t>
        <a:bodyPr/>
        <a:lstStyle/>
        <a:p>
          <a:endParaRPr lang="es-EC"/>
        </a:p>
      </dgm:t>
    </dgm:pt>
    <dgm:pt modelId="{BE84C06B-1B4A-4F28-831B-B991A2A801C3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MANABÍ : 719</a:t>
          </a:r>
          <a:endParaRPr lang="es-EC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DA23630-F452-4A60-925F-DBD881FD4C4B}" type="parTrans" cxnId="{B70BBCE3-9CA9-4BB5-86F9-AD705500A381}">
      <dgm:prSet/>
      <dgm:spPr/>
      <dgm:t>
        <a:bodyPr/>
        <a:lstStyle/>
        <a:p>
          <a:endParaRPr lang="es-EC"/>
        </a:p>
      </dgm:t>
    </dgm:pt>
    <dgm:pt modelId="{ED752482-8277-4F30-BD15-17431662CF4A}" type="sibTrans" cxnId="{B70BBCE3-9CA9-4BB5-86F9-AD705500A381}">
      <dgm:prSet/>
      <dgm:spPr>
        <a:solidFill>
          <a:schemeClr val="accent6">
            <a:lumMod val="75000"/>
            <a:alpha val="90000"/>
          </a:schemeClr>
        </a:solidFill>
        <a:ln>
          <a:solidFill>
            <a:srgbClr val="993300">
              <a:alpha val="90000"/>
            </a:srgbClr>
          </a:solidFill>
        </a:ln>
      </dgm:spPr>
      <dgm:t>
        <a:bodyPr/>
        <a:lstStyle/>
        <a:p>
          <a:endParaRPr lang="es-EC"/>
        </a:p>
      </dgm:t>
    </dgm:pt>
    <dgm:pt modelId="{352ABFEB-443F-46AB-94BE-5F566F07E5E8}">
      <dgm:prSet phldrT="[Texto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SANTO DOMINGO: 581</a:t>
          </a:r>
          <a:endParaRPr lang="es-EC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DB7A6F0-5163-41BD-BD2E-8AC508E0DE5D}" type="parTrans" cxnId="{A7B50364-CEDF-41C4-8645-C5A904BF3C5E}">
      <dgm:prSet/>
      <dgm:spPr/>
      <dgm:t>
        <a:bodyPr/>
        <a:lstStyle/>
        <a:p>
          <a:endParaRPr lang="es-EC"/>
        </a:p>
      </dgm:t>
    </dgm:pt>
    <dgm:pt modelId="{B2F56442-87A6-48B4-A857-099FCBA13F99}" type="sibTrans" cxnId="{A7B50364-CEDF-41C4-8645-C5A904BF3C5E}">
      <dgm:prSet/>
      <dgm:spPr/>
      <dgm:t>
        <a:bodyPr/>
        <a:lstStyle/>
        <a:p>
          <a:endParaRPr lang="es-EC"/>
        </a:p>
      </dgm:t>
    </dgm:pt>
    <dgm:pt modelId="{DFECBBF8-8DED-4DB5-9123-BBB0F86622A7}" type="pres">
      <dgm:prSet presAssocID="{370C2A20-7789-4A02-90EB-BE57C62688A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858AAB1-94B0-404D-94E0-154C31F8A1C4}" type="pres">
      <dgm:prSet presAssocID="{370C2A20-7789-4A02-90EB-BE57C62688A1}" presName="dummyMaxCanvas" presStyleCnt="0">
        <dgm:presLayoutVars/>
      </dgm:prSet>
      <dgm:spPr/>
    </dgm:pt>
    <dgm:pt modelId="{BAB794EE-957A-448F-8157-23EBCC079999}" type="pres">
      <dgm:prSet presAssocID="{370C2A20-7789-4A02-90EB-BE57C62688A1}" presName="ThreeNodes_1" presStyleLbl="node1" presStyleIdx="0" presStyleCnt="3" custLinFactNeighborY="186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50FB2AF-6F9B-4171-A9C2-8E37965CE342}" type="pres">
      <dgm:prSet presAssocID="{370C2A20-7789-4A02-90EB-BE57C62688A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C1BA57-9FFD-47CC-9F4A-8F5C3FD9C89F}" type="pres">
      <dgm:prSet presAssocID="{370C2A20-7789-4A02-90EB-BE57C62688A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37B4B3F-3627-4093-8374-9EC4AC205149}" type="pres">
      <dgm:prSet presAssocID="{370C2A20-7789-4A02-90EB-BE57C62688A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5416BB-6A88-47C5-A76D-9AB75A792BE1}" type="pres">
      <dgm:prSet presAssocID="{370C2A20-7789-4A02-90EB-BE57C62688A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9B236E3-C4E5-44F1-AE8D-8C0797FC2EB4}" type="pres">
      <dgm:prSet presAssocID="{370C2A20-7789-4A02-90EB-BE57C62688A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EBBEF6-2FFE-4538-B1DC-0BFDA1C5057C}" type="pres">
      <dgm:prSet presAssocID="{370C2A20-7789-4A02-90EB-BE57C62688A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3833BB-9550-42A9-B88E-27F47EF479AC}" type="pres">
      <dgm:prSet presAssocID="{370C2A20-7789-4A02-90EB-BE57C62688A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3C07E71-33E8-4AD3-826E-42D740DC4BBD}" type="presOf" srcId="{ED752482-8277-4F30-BD15-17431662CF4A}" destId="{5F5416BB-6A88-47C5-A76D-9AB75A792BE1}" srcOrd="0" destOrd="0" presId="urn:microsoft.com/office/officeart/2005/8/layout/vProcess5"/>
    <dgm:cxn modelId="{A523C1F1-B9FE-4FFF-BFA0-FC7D9B77F268}" type="presOf" srcId="{352ABFEB-443F-46AB-94BE-5F566F07E5E8}" destId="{4D3833BB-9550-42A9-B88E-27F47EF479AC}" srcOrd="1" destOrd="0" presId="urn:microsoft.com/office/officeart/2005/8/layout/vProcess5"/>
    <dgm:cxn modelId="{ABAC09EA-7992-47C0-9835-55DB53108F9B}" type="presOf" srcId="{479DA805-A1F5-4F9B-B653-9D11B7A47F10}" destId="{BAB794EE-957A-448F-8157-23EBCC079999}" srcOrd="0" destOrd="0" presId="urn:microsoft.com/office/officeart/2005/8/layout/vProcess5"/>
    <dgm:cxn modelId="{B573522F-592A-43C5-A091-5DF5A46187EB}" type="presOf" srcId="{479DA805-A1F5-4F9B-B653-9D11B7A47F10}" destId="{59B236E3-C4E5-44F1-AE8D-8C0797FC2EB4}" srcOrd="1" destOrd="0" presId="urn:microsoft.com/office/officeart/2005/8/layout/vProcess5"/>
    <dgm:cxn modelId="{37B31CB7-0976-447B-8985-A1E40CD7C159}" type="presOf" srcId="{8180C184-0415-4720-8887-6024CAA63948}" destId="{937B4B3F-3627-4093-8374-9EC4AC205149}" srcOrd="0" destOrd="0" presId="urn:microsoft.com/office/officeart/2005/8/layout/vProcess5"/>
    <dgm:cxn modelId="{B70BBCE3-9CA9-4BB5-86F9-AD705500A381}" srcId="{370C2A20-7789-4A02-90EB-BE57C62688A1}" destId="{BE84C06B-1B4A-4F28-831B-B991A2A801C3}" srcOrd="1" destOrd="0" parTransId="{ADA23630-F452-4A60-925F-DBD881FD4C4B}" sibTransId="{ED752482-8277-4F30-BD15-17431662CF4A}"/>
    <dgm:cxn modelId="{E0D0177E-6087-4C01-A817-25B0953A675E}" srcId="{370C2A20-7789-4A02-90EB-BE57C62688A1}" destId="{479DA805-A1F5-4F9B-B653-9D11B7A47F10}" srcOrd="0" destOrd="0" parTransId="{590E6553-2B43-4E10-9399-889101C40A37}" sibTransId="{8180C184-0415-4720-8887-6024CAA63948}"/>
    <dgm:cxn modelId="{0471AF7D-0788-43B5-9C01-5DEAC522A4DB}" type="presOf" srcId="{370C2A20-7789-4A02-90EB-BE57C62688A1}" destId="{DFECBBF8-8DED-4DB5-9123-BBB0F86622A7}" srcOrd="0" destOrd="0" presId="urn:microsoft.com/office/officeart/2005/8/layout/vProcess5"/>
    <dgm:cxn modelId="{9AEF75EA-6EE3-4E54-A5F6-675AAE1A3FD6}" type="presOf" srcId="{BE84C06B-1B4A-4F28-831B-B991A2A801C3}" destId="{7FEBBEF6-2FFE-4538-B1DC-0BFDA1C5057C}" srcOrd="1" destOrd="0" presId="urn:microsoft.com/office/officeart/2005/8/layout/vProcess5"/>
    <dgm:cxn modelId="{54B4AD74-0576-4D18-B160-0EBD18907D42}" type="presOf" srcId="{BE84C06B-1B4A-4F28-831B-B991A2A801C3}" destId="{150FB2AF-6F9B-4171-A9C2-8E37965CE342}" srcOrd="0" destOrd="0" presId="urn:microsoft.com/office/officeart/2005/8/layout/vProcess5"/>
    <dgm:cxn modelId="{C9764B1E-81E9-485D-BFA8-2341BCB3E53B}" type="presOf" srcId="{352ABFEB-443F-46AB-94BE-5F566F07E5E8}" destId="{1DC1BA57-9FFD-47CC-9F4A-8F5C3FD9C89F}" srcOrd="0" destOrd="0" presId="urn:microsoft.com/office/officeart/2005/8/layout/vProcess5"/>
    <dgm:cxn modelId="{A7B50364-CEDF-41C4-8645-C5A904BF3C5E}" srcId="{370C2A20-7789-4A02-90EB-BE57C62688A1}" destId="{352ABFEB-443F-46AB-94BE-5F566F07E5E8}" srcOrd="2" destOrd="0" parTransId="{6DB7A6F0-5163-41BD-BD2E-8AC508E0DE5D}" sibTransId="{B2F56442-87A6-48B4-A857-099FCBA13F99}"/>
    <dgm:cxn modelId="{43AED1B3-2286-4471-B401-CB3400A03104}" type="presParOf" srcId="{DFECBBF8-8DED-4DB5-9123-BBB0F86622A7}" destId="{C858AAB1-94B0-404D-94E0-154C31F8A1C4}" srcOrd="0" destOrd="0" presId="urn:microsoft.com/office/officeart/2005/8/layout/vProcess5"/>
    <dgm:cxn modelId="{08B8A4DF-089D-487B-A1FA-556F291176EE}" type="presParOf" srcId="{DFECBBF8-8DED-4DB5-9123-BBB0F86622A7}" destId="{BAB794EE-957A-448F-8157-23EBCC079999}" srcOrd="1" destOrd="0" presId="urn:microsoft.com/office/officeart/2005/8/layout/vProcess5"/>
    <dgm:cxn modelId="{09775939-C8CF-4AE7-AFAF-90799336677E}" type="presParOf" srcId="{DFECBBF8-8DED-4DB5-9123-BBB0F86622A7}" destId="{150FB2AF-6F9B-4171-A9C2-8E37965CE342}" srcOrd="2" destOrd="0" presId="urn:microsoft.com/office/officeart/2005/8/layout/vProcess5"/>
    <dgm:cxn modelId="{0E6FEE7D-FD2A-44C1-A2A1-CD5EAFD943F2}" type="presParOf" srcId="{DFECBBF8-8DED-4DB5-9123-BBB0F86622A7}" destId="{1DC1BA57-9FFD-47CC-9F4A-8F5C3FD9C89F}" srcOrd="3" destOrd="0" presId="urn:microsoft.com/office/officeart/2005/8/layout/vProcess5"/>
    <dgm:cxn modelId="{76484783-6257-49BA-AE4F-62BA49714DB2}" type="presParOf" srcId="{DFECBBF8-8DED-4DB5-9123-BBB0F86622A7}" destId="{937B4B3F-3627-4093-8374-9EC4AC205149}" srcOrd="4" destOrd="0" presId="urn:microsoft.com/office/officeart/2005/8/layout/vProcess5"/>
    <dgm:cxn modelId="{570CDE8A-5FB9-48D5-BE13-F25DDE67FD36}" type="presParOf" srcId="{DFECBBF8-8DED-4DB5-9123-BBB0F86622A7}" destId="{5F5416BB-6A88-47C5-A76D-9AB75A792BE1}" srcOrd="5" destOrd="0" presId="urn:microsoft.com/office/officeart/2005/8/layout/vProcess5"/>
    <dgm:cxn modelId="{FE451514-6496-4023-90D6-56FE6C1D67E8}" type="presParOf" srcId="{DFECBBF8-8DED-4DB5-9123-BBB0F86622A7}" destId="{59B236E3-C4E5-44F1-AE8D-8C0797FC2EB4}" srcOrd="6" destOrd="0" presId="urn:microsoft.com/office/officeart/2005/8/layout/vProcess5"/>
    <dgm:cxn modelId="{E08993FD-6BDB-4A58-9D5C-4E409C2295AA}" type="presParOf" srcId="{DFECBBF8-8DED-4DB5-9123-BBB0F86622A7}" destId="{7FEBBEF6-2FFE-4538-B1DC-0BFDA1C5057C}" srcOrd="7" destOrd="0" presId="urn:microsoft.com/office/officeart/2005/8/layout/vProcess5"/>
    <dgm:cxn modelId="{F148E23D-AAD3-4187-B363-5D79EAEE8D63}" type="presParOf" srcId="{DFECBBF8-8DED-4DB5-9123-BBB0F86622A7}" destId="{4D3833BB-9550-42A9-B88E-27F47EF479A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013C96-44AB-4666-AF96-03C1B88AB2E2}" type="doc">
      <dgm:prSet loTypeId="urn:microsoft.com/office/officeart/2005/8/layout/hList7" loCatId="picture" qsTypeId="urn:microsoft.com/office/officeart/2005/8/quickstyle/simple3" qsCatId="simple" csTypeId="urn:microsoft.com/office/officeart/2005/8/colors/accent1_3" csCatId="accent1" phldr="1"/>
      <dgm:spPr/>
    </dgm:pt>
    <dgm:pt modelId="{70573422-D2D7-441C-B23E-9BED83499E3C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s-EC" sz="1300" b="1" i="0" u="none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ALMACENES  SANTO DOMINGO</a:t>
          </a:r>
          <a:r>
            <a:rPr lang="es-EC" sz="13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:</a:t>
          </a:r>
          <a:r>
            <a:rPr lang="es-EC" sz="1300" b="1" i="0" u="none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</a:p>
        <a:p>
          <a:pPr algn="l"/>
          <a:r>
            <a:rPr lang="es-EC" sz="1300" b="0" i="0" u="none" dirty="0" smtClean="0">
              <a:latin typeface="Tahoma" pitchFamily="34" charset="0"/>
              <a:ea typeface="Tahoma" pitchFamily="34" charset="0"/>
              <a:cs typeface="Tahoma" pitchFamily="34" charset="0"/>
            </a:rPr>
            <a:t>AGRÍCOLAS                         11                PECUARIOS                         96 </a:t>
          </a:r>
          <a:r>
            <a:rPr lang="es-EC" sz="1300" b="0" i="0" u="sng" dirty="0" smtClean="0">
              <a:latin typeface="Tahoma" pitchFamily="34" charset="0"/>
              <a:ea typeface="Tahoma" pitchFamily="34" charset="0"/>
              <a:cs typeface="Tahoma" pitchFamily="34" charset="0"/>
            </a:rPr>
            <a:t>AGROPECUARIOS               115</a:t>
          </a:r>
        </a:p>
        <a:p>
          <a:pPr algn="l"/>
          <a:r>
            <a:rPr lang="es-EC" sz="1300" b="1" i="0" u="none" dirty="0" smtClean="0">
              <a:latin typeface="Tahoma" pitchFamily="34" charset="0"/>
              <a:ea typeface="Tahoma" pitchFamily="34" charset="0"/>
              <a:cs typeface="Tahoma" pitchFamily="34" charset="0"/>
            </a:rPr>
            <a:t>TOTAL                               222</a:t>
          </a:r>
          <a:endParaRPr lang="es-EC" sz="1300" dirty="0"/>
        </a:p>
      </dgm:t>
    </dgm:pt>
    <dgm:pt modelId="{26919C4F-F4D0-4D29-8681-347702733881}" type="parTrans" cxnId="{63E4C339-6DEE-43C3-8FF0-659E129C52D2}">
      <dgm:prSet/>
      <dgm:spPr/>
      <dgm:t>
        <a:bodyPr/>
        <a:lstStyle/>
        <a:p>
          <a:endParaRPr lang="es-EC"/>
        </a:p>
      </dgm:t>
    </dgm:pt>
    <dgm:pt modelId="{1C76FF80-9A1A-456C-9D45-223694FA0644}" type="sibTrans" cxnId="{63E4C339-6DEE-43C3-8FF0-659E129C52D2}">
      <dgm:prSet/>
      <dgm:spPr/>
      <dgm:t>
        <a:bodyPr/>
        <a:lstStyle/>
        <a:p>
          <a:endParaRPr lang="es-EC"/>
        </a:p>
      </dgm:t>
    </dgm:pt>
    <dgm:pt modelId="{1042FE45-57BF-4B39-84B4-A11596669B1C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s-EC" sz="1300" b="1" i="0" u="none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ctr"/>
          <a:r>
            <a:rPr lang="es-EC" sz="1300" b="1" i="0" u="none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ALMACENES </a:t>
          </a:r>
          <a:r>
            <a:rPr lang="es-EC" sz="13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MANABÍ:</a:t>
          </a:r>
          <a:r>
            <a:rPr lang="es-EC" sz="1300" b="1" i="0" u="none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</a:p>
        <a:p>
          <a:pPr algn="l"/>
          <a:endParaRPr lang="es-EC" sz="1300" b="0" i="0" u="none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/>
          <a:r>
            <a:rPr lang="es-EC" sz="1300" b="0" i="0" u="none" dirty="0" smtClean="0">
              <a:latin typeface="Tahoma" pitchFamily="34" charset="0"/>
              <a:ea typeface="Tahoma" pitchFamily="34" charset="0"/>
              <a:cs typeface="Tahoma" pitchFamily="34" charset="0"/>
            </a:rPr>
            <a:t>AGRÍCOLAS                   36</a:t>
          </a:r>
          <a:endParaRPr lang="es-EC" sz="1300" b="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/>
          <a:r>
            <a:rPr lang="es-EC" sz="1300" b="0" i="0" u="none" dirty="0" smtClean="0">
              <a:latin typeface="Tahoma" pitchFamily="34" charset="0"/>
              <a:ea typeface="Tahoma" pitchFamily="34" charset="0"/>
              <a:cs typeface="Tahoma" pitchFamily="34" charset="0"/>
            </a:rPr>
            <a:t>PECUARIOS                   81</a:t>
          </a:r>
          <a:endParaRPr lang="es-EC" sz="1300" b="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/>
          <a:r>
            <a:rPr lang="es-EC" sz="1300" b="0" i="0" u="sng" dirty="0" smtClean="0">
              <a:latin typeface="Tahoma" pitchFamily="34" charset="0"/>
              <a:ea typeface="Tahoma" pitchFamily="34" charset="0"/>
              <a:cs typeface="Tahoma" pitchFamily="34" charset="0"/>
            </a:rPr>
            <a:t>AGROPECUARIOS          134</a:t>
          </a:r>
        </a:p>
        <a:p>
          <a:pPr algn="l"/>
          <a:r>
            <a:rPr lang="es-EC" sz="1300" b="1" i="0" u="none" dirty="0" smtClean="0">
              <a:latin typeface="Tahoma" pitchFamily="34" charset="0"/>
              <a:ea typeface="Tahoma" pitchFamily="34" charset="0"/>
              <a:cs typeface="Tahoma" pitchFamily="34" charset="0"/>
            </a:rPr>
            <a:t>TOTAL                         251</a:t>
          </a:r>
          <a:endParaRPr lang="es-EC" sz="13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0202987-E4F2-4E14-884C-DFB32329CDFA}" type="parTrans" cxnId="{CA0F10DF-C4CC-4B28-84D1-89321052B6AA}">
      <dgm:prSet/>
      <dgm:spPr/>
      <dgm:t>
        <a:bodyPr/>
        <a:lstStyle/>
        <a:p>
          <a:endParaRPr lang="es-EC"/>
        </a:p>
      </dgm:t>
    </dgm:pt>
    <dgm:pt modelId="{110C8987-8FDF-4BB1-98C4-1DC4CB2BB56E}" type="sibTrans" cxnId="{CA0F10DF-C4CC-4B28-84D1-89321052B6AA}">
      <dgm:prSet/>
      <dgm:spPr/>
      <dgm:t>
        <a:bodyPr/>
        <a:lstStyle/>
        <a:p>
          <a:endParaRPr lang="es-EC"/>
        </a:p>
      </dgm:t>
    </dgm:pt>
    <dgm:pt modelId="{D685A0B8-389C-41BC-8BD9-4C4CB3B7B825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s-EC" sz="1300" b="1" i="0" u="none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ctr"/>
          <a:r>
            <a:rPr lang="es-EC" sz="1300" b="1" i="0" u="none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DECOMISOS Y CUARENTENAS</a:t>
          </a:r>
        </a:p>
        <a:p>
          <a:pPr algn="l"/>
          <a:r>
            <a:rPr lang="es-EC" sz="1300" b="1" i="0" u="sng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SANTO DOMINGO 12 (</a:t>
          </a:r>
          <a:r>
            <a:rPr lang="es-EC" sz="1200" b="1" i="0" u="sng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DECOMISOS</a:t>
          </a:r>
          <a:r>
            <a:rPr lang="es-EC" sz="1300" b="0" i="0" u="sng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  <a:p>
          <a:pPr algn="just"/>
          <a:r>
            <a:rPr lang="es-EC" sz="1300" b="0" i="0" u="none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1,820 UNIDADES</a:t>
          </a:r>
        </a:p>
        <a:p>
          <a:pPr algn="just"/>
          <a:r>
            <a:rPr lang="es-EC" sz="1300" b="0" i="0" u="none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686,43 KG </a:t>
          </a:r>
        </a:p>
        <a:p>
          <a:pPr algn="just"/>
          <a:r>
            <a:rPr lang="es-EC" sz="1300" b="0" i="0" u="none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93,09 LITROS </a:t>
          </a:r>
        </a:p>
        <a:p>
          <a:pPr algn="just"/>
          <a:r>
            <a:rPr lang="es-EC" sz="1300" b="0" i="0" u="none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(PRODUCTOS AGROPECUARIOS)</a:t>
          </a:r>
        </a:p>
        <a:p>
          <a:pPr algn="just"/>
          <a:r>
            <a:rPr lang="es-EC" sz="1300" b="1" i="0" u="sng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MANABÍ                 0</a:t>
          </a:r>
        </a:p>
      </dgm:t>
    </dgm:pt>
    <dgm:pt modelId="{670A2E83-791F-4BFE-8B56-66E7F956DDBA}" type="parTrans" cxnId="{BF8AB15C-BF12-4E1F-AE5B-811CE7BE4D6A}">
      <dgm:prSet/>
      <dgm:spPr/>
      <dgm:t>
        <a:bodyPr/>
        <a:lstStyle/>
        <a:p>
          <a:endParaRPr lang="es-EC"/>
        </a:p>
      </dgm:t>
    </dgm:pt>
    <dgm:pt modelId="{CF12C803-5B1D-4DC3-B340-08777734EB30}" type="sibTrans" cxnId="{BF8AB15C-BF12-4E1F-AE5B-811CE7BE4D6A}">
      <dgm:prSet/>
      <dgm:spPr/>
      <dgm:t>
        <a:bodyPr/>
        <a:lstStyle/>
        <a:p>
          <a:endParaRPr lang="es-EC"/>
        </a:p>
      </dgm:t>
    </dgm:pt>
    <dgm:pt modelId="{10F788D5-8223-4574-9BBD-038621162129}" type="pres">
      <dgm:prSet presAssocID="{C4013C96-44AB-4666-AF96-03C1B88AB2E2}" presName="Name0" presStyleCnt="0">
        <dgm:presLayoutVars>
          <dgm:dir/>
          <dgm:resizeHandles val="exact"/>
        </dgm:presLayoutVars>
      </dgm:prSet>
      <dgm:spPr/>
    </dgm:pt>
    <dgm:pt modelId="{1F67A8A8-743A-409F-B51C-F4481124C413}" type="pres">
      <dgm:prSet presAssocID="{C4013C96-44AB-4666-AF96-03C1B88AB2E2}" presName="fgShape" presStyleLbl="fgShp" presStyleIdx="0" presStyleCnt="1" custFlipVert="1" custFlipHor="1" custScaleX="85547" custScaleY="11235" custLinFactNeighborX="120" custLinFactNeighborY="98088"/>
      <dgm:spPr/>
    </dgm:pt>
    <dgm:pt modelId="{A9794C71-A51E-46D6-8ADD-2B49C2A75D1C}" type="pres">
      <dgm:prSet presAssocID="{C4013C96-44AB-4666-AF96-03C1B88AB2E2}" presName="linComp" presStyleCnt="0"/>
      <dgm:spPr/>
    </dgm:pt>
    <dgm:pt modelId="{593FF549-C29A-4064-AEE6-F725E43A551B}" type="pres">
      <dgm:prSet presAssocID="{70573422-D2D7-441C-B23E-9BED83499E3C}" presName="compNode" presStyleCnt="0"/>
      <dgm:spPr/>
    </dgm:pt>
    <dgm:pt modelId="{D5245DCD-7E01-4F06-97A9-84B8569963BE}" type="pres">
      <dgm:prSet presAssocID="{70573422-D2D7-441C-B23E-9BED83499E3C}" presName="bkgdShape" presStyleLbl="node1" presStyleIdx="0" presStyleCnt="3" custScaleX="124233"/>
      <dgm:spPr/>
      <dgm:t>
        <a:bodyPr/>
        <a:lstStyle/>
        <a:p>
          <a:endParaRPr lang="es-EC"/>
        </a:p>
      </dgm:t>
    </dgm:pt>
    <dgm:pt modelId="{F25CC368-9390-403D-BF89-AB0477F579C5}" type="pres">
      <dgm:prSet presAssocID="{70573422-D2D7-441C-B23E-9BED83499E3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78397F-948C-48D8-83FA-F0F2B6384DFF}" type="pres">
      <dgm:prSet presAssocID="{70573422-D2D7-441C-B23E-9BED83499E3C}" presName="invisiNode" presStyleLbl="node1" presStyleIdx="0" presStyleCnt="3"/>
      <dgm:spPr/>
    </dgm:pt>
    <dgm:pt modelId="{97EDD921-5D06-4A63-9A14-0DCF0E7F2187}" type="pres">
      <dgm:prSet presAssocID="{70573422-D2D7-441C-B23E-9BED83499E3C}" presName="imagNode" presStyleLbl="fgImgPlace1" presStyleIdx="0" presStyleCnt="3" custScaleX="136238" custScaleY="110064" custLinFactNeighborX="-5530" custLinFactNeighborY="-148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C1F39FA-281C-4A97-8C71-578095428698}" type="pres">
      <dgm:prSet presAssocID="{1C76FF80-9A1A-456C-9D45-223694FA0644}" presName="sibTrans" presStyleLbl="sibTrans2D1" presStyleIdx="0" presStyleCnt="0"/>
      <dgm:spPr/>
      <dgm:t>
        <a:bodyPr/>
        <a:lstStyle/>
        <a:p>
          <a:endParaRPr lang="es-EC"/>
        </a:p>
      </dgm:t>
    </dgm:pt>
    <dgm:pt modelId="{CE2F783B-5712-4322-A5A5-A42F3A82F0F4}" type="pres">
      <dgm:prSet presAssocID="{1042FE45-57BF-4B39-84B4-A11596669B1C}" presName="compNode" presStyleCnt="0"/>
      <dgm:spPr/>
    </dgm:pt>
    <dgm:pt modelId="{203F42FE-1321-489D-B237-9B8F1E70CBBB}" type="pres">
      <dgm:prSet presAssocID="{1042FE45-57BF-4B39-84B4-A11596669B1C}" presName="bkgdShape" presStyleLbl="node1" presStyleIdx="1" presStyleCnt="3"/>
      <dgm:spPr/>
      <dgm:t>
        <a:bodyPr/>
        <a:lstStyle/>
        <a:p>
          <a:endParaRPr lang="es-EC"/>
        </a:p>
      </dgm:t>
    </dgm:pt>
    <dgm:pt modelId="{7D2E92D5-1BB9-48BA-9CCE-BFCC249E7CAE}" type="pres">
      <dgm:prSet presAssocID="{1042FE45-57BF-4B39-84B4-A11596669B1C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A5A9D00-8DBC-47BC-84D9-43E02404E08E}" type="pres">
      <dgm:prSet presAssocID="{1042FE45-57BF-4B39-84B4-A11596669B1C}" presName="invisiNode" presStyleLbl="node1" presStyleIdx="1" presStyleCnt="3"/>
      <dgm:spPr/>
    </dgm:pt>
    <dgm:pt modelId="{D66C3947-0A85-47C2-8B19-279B86E47106}" type="pres">
      <dgm:prSet presAssocID="{1042FE45-57BF-4B39-84B4-A11596669B1C}" presName="imagNode" presStyleLbl="fgImgPlace1" presStyleIdx="1" presStyleCnt="3" custScaleX="144467" custScaleY="91218" custLinFactNeighborX="-1" custLinFactNeighborY="-78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D3C9E06-ED1A-4A22-A211-1C11B7C9CC51}" type="pres">
      <dgm:prSet presAssocID="{110C8987-8FDF-4BB1-98C4-1DC4CB2BB56E}" presName="sibTrans" presStyleLbl="sibTrans2D1" presStyleIdx="0" presStyleCnt="0"/>
      <dgm:spPr/>
      <dgm:t>
        <a:bodyPr/>
        <a:lstStyle/>
        <a:p>
          <a:endParaRPr lang="es-EC"/>
        </a:p>
      </dgm:t>
    </dgm:pt>
    <dgm:pt modelId="{4E7C3A25-401C-4E99-AAC7-432A58D3F5C8}" type="pres">
      <dgm:prSet presAssocID="{D685A0B8-389C-41BC-8BD9-4C4CB3B7B825}" presName="compNode" presStyleCnt="0"/>
      <dgm:spPr/>
    </dgm:pt>
    <dgm:pt modelId="{CAD4ECC7-570A-4326-86AD-771E2A959F8D}" type="pres">
      <dgm:prSet presAssocID="{D685A0B8-389C-41BC-8BD9-4C4CB3B7B825}" presName="bkgdShape" presStyleLbl="node1" presStyleIdx="2" presStyleCnt="3"/>
      <dgm:spPr/>
      <dgm:t>
        <a:bodyPr/>
        <a:lstStyle/>
        <a:p>
          <a:endParaRPr lang="es-EC"/>
        </a:p>
      </dgm:t>
    </dgm:pt>
    <dgm:pt modelId="{30D66784-79AB-4751-A826-884E90A36536}" type="pres">
      <dgm:prSet presAssocID="{D685A0B8-389C-41BC-8BD9-4C4CB3B7B825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81AB22A-6E01-4D59-97BE-958E464D0444}" type="pres">
      <dgm:prSet presAssocID="{D685A0B8-389C-41BC-8BD9-4C4CB3B7B825}" presName="invisiNode" presStyleLbl="node1" presStyleIdx="2" presStyleCnt="3"/>
      <dgm:spPr/>
    </dgm:pt>
    <dgm:pt modelId="{2C94CB83-DF3B-4F4F-9DEB-A05612E312BD}" type="pres">
      <dgm:prSet presAssocID="{D685A0B8-389C-41BC-8BD9-4C4CB3B7B825}" presName="imagNode" presStyleLbl="fgImgPlace1" presStyleIdx="2" presStyleCnt="3" custScaleX="132991" custScaleY="68925" custLinFactNeighborX="-2771" custLinFactNeighborY="-2254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5098E21F-F49F-4926-A4DC-828C536A7CA7}" type="presOf" srcId="{70573422-D2D7-441C-B23E-9BED83499E3C}" destId="{F25CC368-9390-403D-BF89-AB0477F579C5}" srcOrd="1" destOrd="0" presId="urn:microsoft.com/office/officeart/2005/8/layout/hList7"/>
    <dgm:cxn modelId="{35ADC7F6-33EA-4E38-9CB3-95A5CB4110BC}" type="presOf" srcId="{1C76FF80-9A1A-456C-9D45-223694FA0644}" destId="{3C1F39FA-281C-4A97-8C71-578095428698}" srcOrd="0" destOrd="0" presId="urn:microsoft.com/office/officeart/2005/8/layout/hList7"/>
    <dgm:cxn modelId="{AC8F308F-0F70-433C-AEA5-01674B8F6756}" type="presOf" srcId="{C4013C96-44AB-4666-AF96-03C1B88AB2E2}" destId="{10F788D5-8223-4574-9BBD-038621162129}" srcOrd="0" destOrd="0" presId="urn:microsoft.com/office/officeart/2005/8/layout/hList7"/>
    <dgm:cxn modelId="{3159E436-6697-41EE-85D8-FFDA70121B93}" type="presOf" srcId="{110C8987-8FDF-4BB1-98C4-1DC4CB2BB56E}" destId="{6D3C9E06-ED1A-4A22-A211-1C11B7C9CC51}" srcOrd="0" destOrd="0" presId="urn:microsoft.com/office/officeart/2005/8/layout/hList7"/>
    <dgm:cxn modelId="{4C1E7878-8C8D-4B90-9FDC-F45F6B169AF5}" type="presOf" srcId="{70573422-D2D7-441C-B23E-9BED83499E3C}" destId="{D5245DCD-7E01-4F06-97A9-84B8569963BE}" srcOrd="0" destOrd="0" presId="urn:microsoft.com/office/officeart/2005/8/layout/hList7"/>
    <dgm:cxn modelId="{B8FAA0E6-8CA9-486B-B8A2-D839F2A73CEF}" type="presOf" srcId="{D685A0B8-389C-41BC-8BD9-4C4CB3B7B825}" destId="{30D66784-79AB-4751-A826-884E90A36536}" srcOrd="1" destOrd="0" presId="urn:microsoft.com/office/officeart/2005/8/layout/hList7"/>
    <dgm:cxn modelId="{BF8AB15C-BF12-4E1F-AE5B-811CE7BE4D6A}" srcId="{C4013C96-44AB-4666-AF96-03C1B88AB2E2}" destId="{D685A0B8-389C-41BC-8BD9-4C4CB3B7B825}" srcOrd="2" destOrd="0" parTransId="{670A2E83-791F-4BFE-8B56-66E7F956DDBA}" sibTransId="{CF12C803-5B1D-4DC3-B340-08777734EB30}"/>
    <dgm:cxn modelId="{CACEED4E-413F-44CD-8F49-966041D6585B}" type="presOf" srcId="{D685A0B8-389C-41BC-8BD9-4C4CB3B7B825}" destId="{CAD4ECC7-570A-4326-86AD-771E2A959F8D}" srcOrd="0" destOrd="0" presId="urn:microsoft.com/office/officeart/2005/8/layout/hList7"/>
    <dgm:cxn modelId="{63E4C339-6DEE-43C3-8FF0-659E129C52D2}" srcId="{C4013C96-44AB-4666-AF96-03C1B88AB2E2}" destId="{70573422-D2D7-441C-B23E-9BED83499E3C}" srcOrd="0" destOrd="0" parTransId="{26919C4F-F4D0-4D29-8681-347702733881}" sibTransId="{1C76FF80-9A1A-456C-9D45-223694FA0644}"/>
    <dgm:cxn modelId="{BBBE966F-C9C7-42F4-8615-E7948D5AC177}" type="presOf" srcId="{1042FE45-57BF-4B39-84B4-A11596669B1C}" destId="{203F42FE-1321-489D-B237-9B8F1E70CBBB}" srcOrd="0" destOrd="0" presId="urn:microsoft.com/office/officeart/2005/8/layout/hList7"/>
    <dgm:cxn modelId="{CA0F10DF-C4CC-4B28-84D1-89321052B6AA}" srcId="{C4013C96-44AB-4666-AF96-03C1B88AB2E2}" destId="{1042FE45-57BF-4B39-84B4-A11596669B1C}" srcOrd="1" destOrd="0" parTransId="{30202987-E4F2-4E14-884C-DFB32329CDFA}" sibTransId="{110C8987-8FDF-4BB1-98C4-1DC4CB2BB56E}"/>
    <dgm:cxn modelId="{F959A8B4-1386-43F1-B6F8-073CCA606AF2}" type="presOf" srcId="{1042FE45-57BF-4B39-84B4-A11596669B1C}" destId="{7D2E92D5-1BB9-48BA-9CCE-BFCC249E7CAE}" srcOrd="1" destOrd="0" presId="urn:microsoft.com/office/officeart/2005/8/layout/hList7"/>
    <dgm:cxn modelId="{5E5386BE-53FD-4EF0-B437-949EB1668D99}" type="presParOf" srcId="{10F788D5-8223-4574-9BBD-038621162129}" destId="{1F67A8A8-743A-409F-B51C-F4481124C413}" srcOrd="0" destOrd="0" presId="urn:microsoft.com/office/officeart/2005/8/layout/hList7"/>
    <dgm:cxn modelId="{73648CB1-D3BD-439B-943F-74148A13B28E}" type="presParOf" srcId="{10F788D5-8223-4574-9BBD-038621162129}" destId="{A9794C71-A51E-46D6-8ADD-2B49C2A75D1C}" srcOrd="1" destOrd="0" presId="urn:microsoft.com/office/officeart/2005/8/layout/hList7"/>
    <dgm:cxn modelId="{3370F8A5-D494-4F05-9D29-E66F11A0B4CB}" type="presParOf" srcId="{A9794C71-A51E-46D6-8ADD-2B49C2A75D1C}" destId="{593FF549-C29A-4064-AEE6-F725E43A551B}" srcOrd="0" destOrd="0" presId="urn:microsoft.com/office/officeart/2005/8/layout/hList7"/>
    <dgm:cxn modelId="{C8C9CBAA-0BF0-4ED6-811D-D98E565830D7}" type="presParOf" srcId="{593FF549-C29A-4064-AEE6-F725E43A551B}" destId="{D5245DCD-7E01-4F06-97A9-84B8569963BE}" srcOrd="0" destOrd="0" presId="urn:microsoft.com/office/officeart/2005/8/layout/hList7"/>
    <dgm:cxn modelId="{3F9C478B-9217-432A-AC6F-E25D8387149A}" type="presParOf" srcId="{593FF549-C29A-4064-AEE6-F725E43A551B}" destId="{F25CC368-9390-403D-BF89-AB0477F579C5}" srcOrd="1" destOrd="0" presId="urn:microsoft.com/office/officeart/2005/8/layout/hList7"/>
    <dgm:cxn modelId="{9AEBF255-6ECD-488A-9A11-B71214B7ED01}" type="presParOf" srcId="{593FF549-C29A-4064-AEE6-F725E43A551B}" destId="{F478397F-948C-48D8-83FA-F0F2B6384DFF}" srcOrd="2" destOrd="0" presId="urn:microsoft.com/office/officeart/2005/8/layout/hList7"/>
    <dgm:cxn modelId="{E00CC2CE-C2DF-410F-8AEF-CBE139E9C17B}" type="presParOf" srcId="{593FF549-C29A-4064-AEE6-F725E43A551B}" destId="{97EDD921-5D06-4A63-9A14-0DCF0E7F2187}" srcOrd="3" destOrd="0" presId="urn:microsoft.com/office/officeart/2005/8/layout/hList7"/>
    <dgm:cxn modelId="{BE07F6D8-F0F5-47AE-8144-F11A14CD5D72}" type="presParOf" srcId="{A9794C71-A51E-46D6-8ADD-2B49C2A75D1C}" destId="{3C1F39FA-281C-4A97-8C71-578095428698}" srcOrd="1" destOrd="0" presId="urn:microsoft.com/office/officeart/2005/8/layout/hList7"/>
    <dgm:cxn modelId="{BA4FC910-FA8D-4596-97E1-B709EEF71073}" type="presParOf" srcId="{A9794C71-A51E-46D6-8ADD-2B49C2A75D1C}" destId="{CE2F783B-5712-4322-A5A5-A42F3A82F0F4}" srcOrd="2" destOrd="0" presId="urn:microsoft.com/office/officeart/2005/8/layout/hList7"/>
    <dgm:cxn modelId="{C8B25723-AE66-4688-AF1A-4EF2994D4E0B}" type="presParOf" srcId="{CE2F783B-5712-4322-A5A5-A42F3A82F0F4}" destId="{203F42FE-1321-489D-B237-9B8F1E70CBBB}" srcOrd="0" destOrd="0" presId="urn:microsoft.com/office/officeart/2005/8/layout/hList7"/>
    <dgm:cxn modelId="{FA28B595-D8A6-4CF7-8B2A-03F3639A1D53}" type="presParOf" srcId="{CE2F783B-5712-4322-A5A5-A42F3A82F0F4}" destId="{7D2E92D5-1BB9-48BA-9CCE-BFCC249E7CAE}" srcOrd="1" destOrd="0" presId="urn:microsoft.com/office/officeart/2005/8/layout/hList7"/>
    <dgm:cxn modelId="{1AB8A940-DA69-4556-8177-F586EBD7FEF4}" type="presParOf" srcId="{CE2F783B-5712-4322-A5A5-A42F3A82F0F4}" destId="{3A5A9D00-8DBC-47BC-84D9-43E02404E08E}" srcOrd="2" destOrd="0" presId="urn:microsoft.com/office/officeart/2005/8/layout/hList7"/>
    <dgm:cxn modelId="{EFF3C1A1-5525-4F0A-B478-392AC642C03D}" type="presParOf" srcId="{CE2F783B-5712-4322-A5A5-A42F3A82F0F4}" destId="{D66C3947-0A85-47C2-8B19-279B86E47106}" srcOrd="3" destOrd="0" presId="urn:microsoft.com/office/officeart/2005/8/layout/hList7"/>
    <dgm:cxn modelId="{DAD536A6-BA15-4254-AA7C-6D6A595E7771}" type="presParOf" srcId="{A9794C71-A51E-46D6-8ADD-2B49C2A75D1C}" destId="{6D3C9E06-ED1A-4A22-A211-1C11B7C9CC51}" srcOrd="3" destOrd="0" presId="urn:microsoft.com/office/officeart/2005/8/layout/hList7"/>
    <dgm:cxn modelId="{3E7FE25F-586F-4910-A9B5-DF08EA9A6940}" type="presParOf" srcId="{A9794C71-A51E-46D6-8ADD-2B49C2A75D1C}" destId="{4E7C3A25-401C-4E99-AAC7-432A58D3F5C8}" srcOrd="4" destOrd="0" presId="urn:microsoft.com/office/officeart/2005/8/layout/hList7"/>
    <dgm:cxn modelId="{86F618CC-C798-4289-A98E-E5E43493D15C}" type="presParOf" srcId="{4E7C3A25-401C-4E99-AAC7-432A58D3F5C8}" destId="{CAD4ECC7-570A-4326-86AD-771E2A959F8D}" srcOrd="0" destOrd="0" presId="urn:microsoft.com/office/officeart/2005/8/layout/hList7"/>
    <dgm:cxn modelId="{5762A2BE-2E0D-405B-A635-E7D907F3C599}" type="presParOf" srcId="{4E7C3A25-401C-4E99-AAC7-432A58D3F5C8}" destId="{30D66784-79AB-4751-A826-884E90A36536}" srcOrd="1" destOrd="0" presId="urn:microsoft.com/office/officeart/2005/8/layout/hList7"/>
    <dgm:cxn modelId="{11A508C3-68EF-4B3D-9C7F-C8440DFAE09E}" type="presParOf" srcId="{4E7C3A25-401C-4E99-AAC7-432A58D3F5C8}" destId="{B81AB22A-6E01-4D59-97BE-958E464D0444}" srcOrd="2" destOrd="0" presId="urn:microsoft.com/office/officeart/2005/8/layout/hList7"/>
    <dgm:cxn modelId="{5FEECF61-ADCD-4D0D-9412-A4E95A1FD440}" type="presParOf" srcId="{4E7C3A25-401C-4E99-AAC7-432A58D3F5C8}" destId="{2C94CB83-DF3B-4F4F-9DEB-A05612E312B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B2ED6-46A1-4E30-880F-66FA6AF7A030}">
      <dsp:nvSpPr>
        <dsp:cNvPr id="0" name=""/>
        <dsp:cNvSpPr/>
      </dsp:nvSpPr>
      <dsp:spPr>
        <a:xfrm>
          <a:off x="1747" y="0"/>
          <a:ext cx="2002110" cy="29075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1"/>
              </a:solidFill>
            </a:rPr>
            <a:t>VISITAS TÉCNICAS PARA SEGUIMIENTO: 641</a:t>
          </a:r>
        </a:p>
      </dsp:txBody>
      <dsp:txXfrm>
        <a:off x="1747" y="1163009"/>
        <a:ext cx="2002110" cy="1163009"/>
      </dsp:txXfrm>
    </dsp:sp>
    <dsp:sp modelId="{EB83D408-38A7-46AB-BDA4-C221C7A8131F}">
      <dsp:nvSpPr>
        <dsp:cNvPr id="0" name=""/>
        <dsp:cNvSpPr/>
      </dsp:nvSpPr>
      <dsp:spPr>
        <a:xfrm>
          <a:off x="518700" y="174451"/>
          <a:ext cx="968205" cy="96820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7C725-6C63-47BC-81E5-70A06D9C63AF}">
      <dsp:nvSpPr>
        <dsp:cNvPr id="0" name=""/>
        <dsp:cNvSpPr/>
      </dsp:nvSpPr>
      <dsp:spPr>
        <a:xfrm>
          <a:off x="2063921" y="0"/>
          <a:ext cx="2002110" cy="29075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1"/>
              </a:solidFill>
            </a:rPr>
            <a:t>VISITAS TÉCNICAS PARA SEGUIMIENTO 587</a:t>
          </a:r>
          <a:endParaRPr lang="es-EC" sz="1800" b="1" kern="1200" dirty="0">
            <a:solidFill>
              <a:schemeClr val="bg1"/>
            </a:solidFill>
          </a:endParaRPr>
        </a:p>
      </dsp:txBody>
      <dsp:txXfrm>
        <a:off x="2063921" y="1163009"/>
        <a:ext cx="2002110" cy="1163009"/>
      </dsp:txXfrm>
    </dsp:sp>
    <dsp:sp modelId="{F01C632B-1D89-4335-83EF-DDA5D2718D23}">
      <dsp:nvSpPr>
        <dsp:cNvPr id="0" name=""/>
        <dsp:cNvSpPr/>
      </dsp:nvSpPr>
      <dsp:spPr>
        <a:xfrm>
          <a:off x="2580874" y="174451"/>
          <a:ext cx="968205" cy="96820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63D6B-2089-4E60-9CD2-EE26F123CB49}">
      <dsp:nvSpPr>
        <dsp:cNvPr id="0" name=""/>
        <dsp:cNvSpPr/>
      </dsp:nvSpPr>
      <dsp:spPr>
        <a:xfrm>
          <a:off x="162711" y="2326019"/>
          <a:ext cx="3742357" cy="436128"/>
        </a:xfrm>
        <a:prstGeom prst="leftRightArrow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CECE9-5094-49EF-B2BC-80333ACF1696}">
      <dsp:nvSpPr>
        <dsp:cNvPr id="0" name=""/>
        <dsp:cNvSpPr/>
      </dsp:nvSpPr>
      <dsp:spPr>
        <a:xfrm>
          <a:off x="289867" y="346294"/>
          <a:ext cx="3704120" cy="115753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4039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/>
            <a:t>PROYECCIÓN DE </a:t>
          </a:r>
          <a:r>
            <a:rPr lang="es-EC" sz="1400" b="0" kern="1200" dirty="0" smtClean="0"/>
            <a:t>EXPORTACIÓN PITAHAYA ZONA 4                       375.000 Kg.</a:t>
          </a:r>
          <a:endParaRPr lang="es-EC" sz="1400" b="0" kern="1200" dirty="0"/>
        </a:p>
      </dsp:txBody>
      <dsp:txXfrm>
        <a:off x="289867" y="346294"/>
        <a:ext cx="3704120" cy="1157537"/>
      </dsp:txXfrm>
    </dsp:sp>
    <dsp:sp modelId="{B5E8BB91-B33F-4951-86E2-26BEEABA411B}">
      <dsp:nvSpPr>
        <dsp:cNvPr id="0" name=""/>
        <dsp:cNvSpPr/>
      </dsp:nvSpPr>
      <dsp:spPr>
        <a:xfrm>
          <a:off x="70447" y="205981"/>
          <a:ext cx="810276" cy="6669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42FF4D-2B88-4F5F-A2BA-673C882107D5}">
      <dsp:nvSpPr>
        <dsp:cNvPr id="0" name=""/>
        <dsp:cNvSpPr/>
      </dsp:nvSpPr>
      <dsp:spPr>
        <a:xfrm>
          <a:off x="4220886" y="303511"/>
          <a:ext cx="3701781" cy="115680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544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/>
            <a:t>PITAHAYA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SANTO DOMINGO 75.000 Kg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MANABÍ 300,000 Kg</a:t>
          </a:r>
          <a:endParaRPr lang="es-EC" sz="1400" kern="1200" dirty="0"/>
        </a:p>
      </dsp:txBody>
      <dsp:txXfrm>
        <a:off x="4220886" y="303511"/>
        <a:ext cx="3701781" cy="1156806"/>
      </dsp:txXfrm>
    </dsp:sp>
    <dsp:sp modelId="{AD6DA5F6-366B-4EAF-8BD0-D3A92AF4A0BD}">
      <dsp:nvSpPr>
        <dsp:cNvPr id="0" name=""/>
        <dsp:cNvSpPr/>
      </dsp:nvSpPr>
      <dsp:spPr>
        <a:xfrm>
          <a:off x="4066645" y="197832"/>
          <a:ext cx="809764" cy="72210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DB107-7F3E-4575-9CEA-797D580553E4}">
      <dsp:nvSpPr>
        <dsp:cNvPr id="0" name=""/>
        <dsp:cNvSpPr/>
      </dsp:nvSpPr>
      <dsp:spPr>
        <a:xfrm>
          <a:off x="-4248465" y="-651826"/>
          <a:ext cx="5061947" cy="5061947"/>
        </a:xfrm>
        <a:prstGeom prst="blockArc">
          <a:avLst>
            <a:gd name="adj1" fmla="val 18900000"/>
            <a:gd name="adj2" fmla="val 2700000"/>
            <a:gd name="adj3" fmla="val 4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1C652-897A-42FB-9214-ED04414BE6C1}">
      <dsp:nvSpPr>
        <dsp:cNvPr id="0" name=""/>
        <dsp:cNvSpPr/>
      </dsp:nvSpPr>
      <dsp:spPr>
        <a:xfrm>
          <a:off x="426193" y="288937"/>
          <a:ext cx="4095448" cy="578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92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i="0" u="none" kern="1200" smtClean="0"/>
            <a:t>PIÑA	              77.105,51 T.</a:t>
          </a:r>
          <a:endParaRPr lang="es-EC" sz="2100" b="1" kern="1200" dirty="0"/>
        </a:p>
      </dsp:txBody>
      <dsp:txXfrm>
        <a:off x="426193" y="288937"/>
        <a:ext cx="4095448" cy="578175"/>
      </dsp:txXfrm>
    </dsp:sp>
    <dsp:sp modelId="{53A22971-99CB-44A9-8119-5B44D3BCD6C4}">
      <dsp:nvSpPr>
        <dsp:cNvPr id="0" name=""/>
        <dsp:cNvSpPr/>
      </dsp:nvSpPr>
      <dsp:spPr>
        <a:xfrm>
          <a:off x="64833" y="216665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A982F5-06E5-4ADA-AE9E-640C56DD57BB}">
      <dsp:nvSpPr>
        <dsp:cNvPr id="0" name=""/>
        <dsp:cNvSpPr/>
      </dsp:nvSpPr>
      <dsp:spPr>
        <a:xfrm>
          <a:off x="757674" y="1156351"/>
          <a:ext cx="3763966" cy="578175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892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i="0" u="none" kern="1200" dirty="0" smtClean="0"/>
            <a:t>ABACÁ           6.828,75 T.</a:t>
          </a:r>
          <a:endParaRPr lang="es-EC" sz="2100" b="1" kern="1200" dirty="0"/>
        </a:p>
      </dsp:txBody>
      <dsp:txXfrm>
        <a:off x="757674" y="1156351"/>
        <a:ext cx="3763966" cy="578175"/>
      </dsp:txXfrm>
    </dsp:sp>
    <dsp:sp modelId="{7575EF98-CB1A-4BF3-8F41-A1D0348D764C}">
      <dsp:nvSpPr>
        <dsp:cNvPr id="0" name=""/>
        <dsp:cNvSpPr/>
      </dsp:nvSpPr>
      <dsp:spPr>
        <a:xfrm>
          <a:off x="396314" y="1084079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96C6C5-EAF6-42CB-BA01-3DF7A410ED9F}">
      <dsp:nvSpPr>
        <dsp:cNvPr id="0" name=""/>
        <dsp:cNvSpPr/>
      </dsp:nvSpPr>
      <dsp:spPr>
        <a:xfrm>
          <a:off x="783721" y="2023766"/>
          <a:ext cx="3763966" cy="578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92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i="0" u="none" kern="1200" smtClean="0"/>
            <a:t>BANANO        26.772,06 T.</a:t>
          </a:r>
          <a:endParaRPr lang="es-EC" sz="2100" b="1" kern="1200" dirty="0"/>
        </a:p>
      </dsp:txBody>
      <dsp:txXfrm>
        <a:off x="783721" y="2023766"/>
        <a:ext cx="3763966" cy="578175"/>
      </dsp:txXfrm>
    </dsp:sp>
    <dsp:sp modelId="{2E12B7F8-1E3A-423F-8432-42B62A5D130B}">
      <dsp:nvSpPr>
        <dsp:cNvPr id="0" name=""/>
        <dsp:cNvSpPr/>
      </dsp:nvSpPr>
      <dsp:spPr>
        <a:xfrm>
          <a:off x="396314" y="1951494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D2CB5C-F203-437A-90BF-9149409F51C4}">
      <dsp:nvSpPr>
        <dsp:cNvPr id="0" name=""/>
        <dsp:cNvSpPr/>
      </dsp:nvSpPr>
      <dsp:spPr>
        <a:xfrm>
          <a:off x="426193" y="2891180"/>
          <a:ext cx="4095448" cy="578175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892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i="0" u="none" kern="1200" smtClean="0"/>
            <a:t>CACAO	10.652,43 T.</a:t>
          </a:r>
          <a:endParaRPr lang="es-EC" sz="2100" b="1" kern="1200" dirty="0"/>
        </a:p>
      </dsp:txBody>
      <dsp:txXfrm>
        <a:off x="426193" y="2891180"/>
        <a:ext cx="4095448" cy="578175"/>
      </dsp:txXfrm>
    </dsp:sp>
    <dsp:sp modelId="{445F07B3-A422-4956-B07E-D494CD9E10F0}">
      <dsp:nvSpPr>
        <dsp:cNvPr id="0" name=""/>
        <dsp:cNvSpPr/>
      </dsp:nvSpPr>
      <dsp:spPr>
        <a:xfrm>
          <a:off x="64833" y="2818908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DB107-7F3E-4575-9CEA-797D580553E4}">
      <dsp:nvSpPr>
        <dsp:cNvPr id="0" name=""/>
        <dsp:cNvSpPr/>
      </dsp:nvSpPr>
      <dsp:spPr>
        <a:xfrm>
          <a:off x="-4248465" y="-651826"/>
          <a:ext cx="5061947" cy="5061947"/>
        </a:xfrm>
        <a:prstGeom prst="blockArc">
          <a:avLst>
            <a:gd name="adj1" fmla="val 18900000"/>
            <a:gd name="adj2" fmla="val 2700000"/>
            <a:gd name="adj3" fmla="val 584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1C652-897A-42FB-9214-ED04414BE6C1}">
      <dsp:nvSpPr>
        <dsp:cNvPr id="0" name=""/>
        <dsp:cNvSpPr/>
      </dsp:nvSpPr>
      <dsp:spPr>
        <a:xfrm>
          <a:off x="426193" y="288937"/>
          <a:ext cx="4095448" cy="578175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5892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i="0" u="none" kern="1200" smtClean="0">
              <a:latin typeface="Calibri"/>
              <a:ea typeface="+mn-ea"/>
              <a:cs typeface="+mn-cs"/>
            </a:rPr>
            <a:t>PLÁTANO	48.454,00 T.</a:t>
          </a:r>
          <a:endParaRPr lang="es-EC" sz="2200" b="1" kern="1200" dirty="0">
            <a:latin typeface="Calibri"/>
            <a:ea typeface="+mn-ea"/>
            <a:cs typeface="+mn-cs"/>
          </a:endParaRPr>
        </a:p>
      </dsp:txBody>
      <dsp:txXfrm>
        <a:off x="426193" y="288937"/>
        <a:ext cx="4095448" cy="578175"/>
      </dsp:txXfrm>
    </dsp:sp>
    <dsp:sp modelId="{53A22971-99CB-44A9-8119-5B44D3BCD6C4}">
      <dsp:nvSpPr>
        <dsp:cNvPr id="0" name=""/>
        <dsp:cNvSpPr/>
      </dsp:nvSpPr>
      <dsp:spPr>
        <a:xfrm>
          <a:off x="64833" y="216665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982F5-06E5-4ADA-AE9E-640C56DD57BB}">
      <dsp:nvSpPr>
        <dsp:cNvPr id="0" name=""/>
        <dsp:cNvSpPr/>
      </dsp:nvSpPr>
      <dsp:spPr>
        <a:xfrm>
          <a:off x="757674" y="1156351"/>
          <a:ext cx="3763966" cy="57817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892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i="0" u="none" kern="1200" smtClean="0">
              <a:latin typeface="Calibri"/>
              <a:ea typeface="+mn-ea"/>
              <a:cs typeface="+mn-cs"/>
            </a:rPr>
            <a:t>CACAO	              5.435,00 T.</a:t>
          </a:r>
          <a:endParaRPr lang="es-EC" sz="2200" b="1" kern="1200" dirty="0">
            <a:latin typeface="Calibri"/>
            <a:ea typeface="+mn-ea"/>
            <a:cs typeface="+mn-cs"/>
          </a:endParaRPr>
        </a:p>
      </dsp:txBody>
      <dsp:txXfrm>
        <a:off x="757674" y="1156351"/>
        <a:ext cx="3763966" cy="578175"/>
      </dsp:txXfrm>
    </dsp:sp>
    <dsp:sp modelId="{7575EF98-CB1A-4BF3-8F41-A1D0348D764C}">
      <dsp:nvSpPr>
        <dsp:cNvPr id="0" name=""/>
        <dsp:cNvSpPr/>
      </dsp:nvSpPr>
      <dsp:spPr>
        <a:xfrm>
          <a:off x="396314" y="1084079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6C6C5-EAF6-42CB-BA01-3DF7A410ED9F}">
      <dsp:nvSpPr>
        <dsp:cNvPr id="0" name=""/>
        <dsp:cNvSpPr/>
      </dsp:nvSpPr>
      <dsp:spPr>
        <a:xfrm>
          <a:off x="757674" y="2023766"/>
          <a:ext cx="3763966" cy="578175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5892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i="0" u="none" kern="1200" smtClean="0">
              <a:latin typeface="Calibri"/>
              <a:ea typeface="+mn-ea"/>
              <a:cs typeface="+mn-cs"/>
            </a:rPr>
            <a:t>CAFÉ ARABIGO	2.812,00 T.</a:t>
          </a:r>
          <a:endParaRPr lang="es-EC" sz="2200" b="1" kern="1200" dirty="0">
            <a:latin typeface="Calibri"/>
            <a:ea typeface="+mn-ea"/>
            <a:cs typeface="+mn-cs"/>
          </a:endParaRPr>
        </a:p>
      </dsp:txBody>
      <dsp:txXfrm>
        <a:off x="757674" y="2023766"/>
        <a:ext cx="3763966" cy="578175"/>
      </dsp:txXfrm>
    </dsp:sp>
    <dsp:sp modelId="{2E12B7F8-1E3A-423F-8432-42B62A5D130B}">
      <dsp:nvSpPr>
        <dsp:cNvPr id="0" name=""/>
        <dsp:cNvSpPr/>
      </dsp:nvSpPr>
      <dsp:spPr>
        <a:xfrm>
          <a:off x="396314" y="1951494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2CB5C-F203-437A-90BF-9149409F51C4}">
      <dsp:nvSpPr>
        <dsp:cNvPr id="0" name=""/>
        <dsp:cNvSpPr/>
      </dsp:nvSpPr>
      <dsp:spPr>
        <a:xfrm>
          <a:off x="426193" y="2891180"/>
          <a:ext cx="4095448" cy="57817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892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i="0" u="none" kern="1200" smtClean="0">
              <a:latin typeface="Calibri"/>
              <a:ea typeface="+mn-ea"/>
              <a:cs typeface="+mn-cs"/>
            </a:rPr>
            <a:t>MANDARINA	   4.926,00 T.</a:t>
          </a:r>
          <a:endParaRPr lang="es-EC" sz="2200" b="1" kern="1200" dirty="0">
            <a:latin typeface="Calibri"/>
            <a:ea typeface="+mn-ea"/>
            <a:cs typeface="+mn-cs"/>
          </a:endParaRPr>
        </a:p>
      </dsp:txBody>
      <dsp:txXfrm>
        <a:off x="426193" y="2891180"/>
        <a:ext cx="4095448" cy="578175"/>
      </dsp:txXfrm>
    </dsp:sp>
    <dsp:sp modelId="{445F07B3-A422-4956-B07E-D494CD9E10F0}">
      <dsp:nvSpPr>
        <dsp:cNvPr id="0" name=""/>
        <dsp:cNvSpPr/>
      </dsp:nvSpPr>
      <dsp:spPr>
        <a:xfrm>
          <a:off x="64833" y="2818908"/>
          <a:ext cx="722719" cy="72271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EFE09-70B3-4EAD-A444-D098E2074AC9}">
      <dsp:nvSpPr>
        <dsp:cNvPr id="0" name=""/>
        <dsp:cNvSpPr/>
      </dsp:nvSpPr>
      <dsp:spPr>
        <a:xfrm>
          <a:off x="662967" y="63099"/>
          <a:ext cx="3713431" cy="13111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096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u="sng" kern="1200" dirty="0" smtClean="0">
              <a:solidFill>
                <a:srgbClr val="FF0000"/>
              </a:solidFill>
            </a:rPr>
            <a:t>SANTO DOMINGO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/>
            <a:t>MATADEROS CATASTRADOS</a:t>
          </a:r>
          <a:endParaRPr lang="es-EC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kern="1200" dirty="0" smtClean="0"/>
            <a:t>Industriales 7</a:t>
          </a:r>
          <a:endParaRPr lang="es-EC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kern="1200" dirty="0" smtClean="0"/>
            <a:t>Artesanales 6</a:t>
          </a:r>
          <a:endParaRPr lang="es-EC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b="1" kern="1200" dirty="0" smtClean="0"/>
            <a:t>INSPECCIONES A MATADEROS 29</a:t>
          </a:r>
          <a:endParaRPr lang="es-EC" sz="1200" kern="1200" dirty="0"/>
        </a:p>
      </dsp:txBody>
      <dsp:txXfrm>
        <a:off x="662967" y="63099"/>
        <a:ext cx="3713431" cy="1311165"/>
      </dsp:txXfrm>
    </dsp:sp>
    <dsp:sp modelId="{154E7768-5BE8-4B1C-AE33-A197231DF821}">
      <dsp:nvSpPr>
        <dsp:cNvPr id="0" name=""/>
        <dsp:cNvSpPr/>
      </dsp:nvSpPr>
      <dsp:spPr>
        <a:xfrm>
          <a:off x="240699" y="406921"/>
          <a:ext cx="917816" cy="62490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3B89C-2A21-4E3B-9B34-2047068A677F}">
      <dsp:nvSpPr>
        <dsp:cNvPr id="0" name=""/>
        <dsp:cNvSpPr/>
      </dsp:nvSpPr>
      <dsp:spPr>
        <a:xfrm>
          <a:off x="674610" y="1524321"/>
          <a:ext cx="3697907" cy="13111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096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u="sng" kern="1200" dirty="0" smtClean="0">
              <a:solidFill>
                <a:srgbClr val="FF0000"/>
              </a:solidFill>
            </a:rPr>
            <a:t>MANABÍ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/>
            <a:t>MATADERO CATASTRADOS</a:t>
          </a:r>
          <a:endParaRPr lang="es-EC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kern="1200" dirty="0" smtClean="0"/>
            <a:t>Industriales 15</a:t>
          </a:r>
          <a:endParaRPr lang="es-EC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kern="1200" dirty="0" smtClean="0"/>
            <a:t>Artesanales 15</a:t>
          </a:r>
          <a:endParaRPr lang="es-EC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200" b="1" kern="1200" dirty="0" smtClean="0"/>
            <a:t>INSPECCIONES A MATADEROS 61</a:t>
          </a:r>
          <a:endParaRPr lang="es-EC" sz="1200" kern="1200" dirty="0"/>
        </a:p>
      </dsp:txBody>
      <dsp:txXfrm>
        <a:off x="674610" y="1524321"/>
        <a:ext cx="3697907" cy="1311165"/>
      </dsp:txXfrm>
    </dsp:sp>
    <dsp:sp modelId="{40800F20-C2D5-455F-A588-C0D3CB2566E4}">
      <dsp:nvSpPr>
        <dsp:cNvPr id="0" name=""/>
        <dsp:cNvSpPr/>
      </dsp:nvSpPr>
      <dsp:spPr>
        <a:xfrm>
          <a:off x="215384" y="1875239"/>
          <a:ext cx="917816" cy="62390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794EE-957A-448F-8157-23EBCC079999}">
      <dsp:nvSpPr>
        <dsp:cNvPr id="0" name=""/>
        <dsp:cNvSpPr/>
      </dsp:nvSpPr>
      <dsp:spPr>
        <a:xfrm>
          <a:off x="0" y="9727"/>
          <a:ext cx="2793654" cy="52297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i="0" u="none" kern="1200" dirty="0" smtClean="0">
              <a:solidFill>
                <a:srgbClr val="683104"/>
              </a:solidFill>
            </a:rPr>
            <a:t>CAPACITADOS</a:t>
          </a:r>
          <a:endParaRPr lang="es-EC" sz="1800" b="1" kern="1200" dirty="0">
            <a:solidFill>
              <a:srgbClr val="683104"/>
            </a:solidFill>
          </a:endParaRPr>
        </a:p>
      </dsp:txBody>
      <dsp:txXfrm>
        <a:off x="15317" y="25044"/>
        <a:ext cx="2229325" cy="492340"/>
      </dsp:txXfrm>
    </dsp:sp>
    <dsp:sp modelId="{150FB2AF-6F9B-4171-A9C2-8E37965CE342}">
      <dsp:nvSpPr>
        <dsp:cNvPr id="0" name=""/>
        <dsp:cNvSpPr/>
      </dsp:nvSpPr>
      <dsp:spPr>
        <a:xfrm>
          <a:off x="246498" y="610136"/>
          <a:ext cx="2793654" cy="52297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MANABÍ : 719</a:t>
          </a:r>
          <a:endParaRPr lang="es-EC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61815" y="625453"/>
        <a:ext cx="2176588" cy="492340"/>
      </dsp:txXfrm>
    </dsp:sp>
    <dsp:sp modelId="{1DC1BA57-9FFD-47CC-9F4A-8F5C3FD9C89F}">
      <dsp:nvSpPr>
        <dsp:cNvPr id="0" name=""/>
        <dsp:cNvSpPr/>
      </dsp:nvSpPr>
      <dsp:spPr>
        <a:xfrm>
          <a:off x="492997" y="1220272"/>
          <a:ext cx="2793654" cy="52297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SANTO DOMINGO: 581</a:t>
          </a:r>
          <a:endParaRPr lang="es-EC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08314" y="1235589"/>
        <a:ext cx="2176588" cy="492340"/>
      </dsp:txXfrm>
    </dsp:sp>
    <dsp:sp modelId="{937B4B3F-3627-4093-8374-9EC4AC205149}">
      <dsp:nvSpPr>
        <dsp:cNvPr id="0" name=""/>
        <dsp:cNvSpPr/>
      </dsp:nvSpPr>
      <dsp:spPr>
        <a:xfrm>
          <a:off x="2453721" y="396588"/>
          <a:ext cx="339933" cy="339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rgbClr val="9933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/>
        </a:p>
      </dsp:txBody>
      <dsp:txXfrm>
        <a:off x="2530206" y="396588"/>
        <a:ext cx="186963" cy="255800"/>
      </dsp:txXfrm>
    </dsp:sp>
    <dsp:sp modelId="{5F5416BB-6A88-47C5-A76D-9AB75A792BE1}">
      <dsp:nvSpPr>
        <dsp:cNvPr id="0" name=""/>
        <dsp:cNvSpPr/>
      </dsp:nvSpPr>
      <dsp:spPr>
        <a:xfrm>
          <a:off x="2700219" y="1003238"/>
          <a:ext cx="339933" cy="339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rgbClr val="9933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/>
        </a:p>
      </dsp:txBody>
      <dsp:txXfrm>
        <a:off x="2776704" y="1003238"/>
        <a:ext cx="186963" cy="255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45DCD-7E01-4F06-97A9-84B8569963BE}">
      <dsp:nvSpPr>
        <dsp:cNvPr id="0" name=""/>
        <dsp:cNvSpPr/>
      </dsp:nvSpPr>
      <dsp:spPr>
        <a:xfrm>
          <a:off x="1159" y="0"/>
          <a:ext cx="3215305" cy="31012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none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ALMACENES  SANTO DOMINGO</a:t>
          </a:r>
          <a:r>
            <a:rPr lang="es-EC" sz="13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:</a:t>
          </a:r>
          <a:r>
            <a:rPr lang="es-EC" sz="1300" b="1" i="0" u="none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AGRÍCOLAS                         11                PECUARIOS                         96 </a:t>
          </a:r>
          <a:r>
            <a:rPr lang="es-EC" sz="1300" b="0" i="0" u="sng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AGROPECUARIOS               115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none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TOTAL                               222</a:t>
          </a:r>
          <a:endParaRPr lang="es-EC" sz="1300" kern="1200" dirty="0"/>
        </a:p>
      </dsp:txBody>
      <dsp:txXfrm>
        <a:off x="1159" y="1240492"/>
        <a:ext cx="3215305" cy="1240492"/>
      </dsp:txXfrm>
    </dsp:sp>
    <dsp:sp modelId="{97EDD921-5D06-4A63-9A14-0DCF0E7F2187}">
      <dsp:nvSpPr>
        <dsp:cNvPr id="0" name=""/>
        <dsp:cNvSpPr/>
      </dsp:nvSpPr>
      <dsp:spPr>
        <a:xfrm>
          <a:off x="848231" y="118741"/>
          <a:ext cx="1406943" cy="113664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3F42FE-1321-489D-B237-9B8F1E70CBBB}">
      <dsp:nvSpPr>
        <dsp:cNvPr id="0" name=""/>
        <dsp:cNvSpPr/>
      </dsp:nvSpPr>
      <dsp:spPr>
        <a:xfrm>
          <a:off x="3294108" y="0"/>
          <a:ext cx="2588125" cy="31012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b="1" i="0" u="none" kern="12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none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ALMACENES </a:t>
          </a:r>
          <a:r>
            <a:rPr lang="es-EC" sz="13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MANABÍ:</a:t>
          </a:r>
          <a:r>
            <a:rPr lang="es-EC" sz="1300" b="1" i="0" u="none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b="0" i="0" u="none" kern="120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AGRÍCOLAS                   36</a:t>
          </a:r>
          <a:endParaRPr lang="es-EC" sz="1300" b="0" kern="120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PECUARIOS                   81</a:t>
          </a:r>
          <a:endParaRPr lang="es-EC" sz="1300" b="0" kern="120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sng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AGROPECUARIOS          134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none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TOTAL                         251</a:t>
          </a:r>
          <a:endParaRPr lang="es-EC" sz="13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294108" y="1240492"/>
        <a:ext cx="2588125" cy="1240492"/>
      </dsp:txXfrm>
    </dsp:sp>
    <dsp:sp modelId="{D66C3947-0A85-47C2-8B19-279B86E47106}">
      <dsp:nvSpPr>
        <dsp:cNvPr id="0" name=""/>
        <dsp:cNvSpPr/>
      </dsp:nvSpPr>
      <dsp:spPr>
        <a:xfrm>
          <a:off x="3842198" y="150868"/>
          <a:ext cx="1491925" cy="94201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AD4ECC7-570A-4326-86AD-771E2A959F8D}">
      <dsp:nvSpPr>
        <dsp:cNvPr id="0" name=""/>
        <dsp:cNvSpPr/>
      </dsp:nvSpPr>
      <dsp:spPr>
        <a:xfrm>
          <a:off x="5959877" y="0"/>
          <a:ext cx="2588125" cy="31012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b="1" i="0" u="none" kern="12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none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DECOMISOS Y CUARENTENAS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sng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SANTO DOMINGO 12 (</a:t>
          </a:r>
          <a:r>
            <a:rPr lang="es-EC" sz="1200" b="1" i="0" u="sng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DECOMISOS</a:t>
          </a:r>
          <a:r>
            <a:rPr lang="es-EC" sz="1300" b="0" i="0" u="sng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1,820 UNIDADES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686,43 KG 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93,09 LITROS 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0" i="0" u="none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(PRODUCTOS AGROPECUARIOS)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i="0" u="sng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MANABÍ                 0</a:t>
          </a:r>
        </a:p>
      </dsp:txBody>
      <dsp:txXfrm>
        <a:off x="5959877" y="1240492"/>
        <a:ext cx="2588125" cy="1240492"/>
      </dsp:txXfrm>
    </dsp:sp>
    <dsp:sp modelId="{2C94CB83-DF3B-4F4F-9DEB-A05612E312BD}">
      <dsp:nvSpPr>
        <dsp:cNvPr id="0" name=""/>
        <dsp:cNvSpPr/>
      </dsp:nvSpPr>
      <dsp:spPr>
        <a:xfrm>
          <a:off x="6538617" y="113706"/>
          <a:ext cx="1373411" cy="71179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F67A8A8-743A-409F-B51C-F4481124C413}">
      <dsp:nvSpPr>
        <dsp:cNvPr id="0" name=""/>
        <dsp:cNvSpPr/>
      </dsp:nvSpPr>
      <dsp:spPr>
        <a:xfrm flipH="1" flipV="1">
          <a:off x="919785" y="3048968"/>
          <a:ext cx="6728467" cy="52263"/>
        </a:xfrm>
        <a:prstGeom prst="left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0.06831</cdr:x>
      <cdr:y>0.08699</cdr:y>
    </cdr:from>
    <cdr:to>
      <cdr:x>0.98785</cdr:x>
      <cdr:y>0.27693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2794" y="227975"/>
          <a:ext cx="6364193" cy="497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es-EC" sz="1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6313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B989D-BAA2-4B1C-A2DC-79C4D86858B9}" type="datetimeFigureOut">
              <a:rPr lang="es-EC" smtClean="0"/>
              <a:t>31/1/18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03613" y="944563"/>
            <a:ext cx="36861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38550"/>
            <a:ext cx="8553450" cy="29765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80263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6313" y="7180263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FB004-D399-4D8A-9FB3-110327288069}" type="slidenum">
              <a:rPr lang="es-EC" smtClean="0"/>
              <a:t>‹Nr.›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8457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FB004-D399-4D8A-9FB3-110327288069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3352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FB004-D399-4D8A-9FB3-110327288069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60928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363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001310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2329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1555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44280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66289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420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6396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4651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576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312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171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5372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chart" Target="../charts/chart4.xml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8.xml"/><Relationship Id="rId3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chart" Target="../charts/chart11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3.xml"/><Relationship Id="rId3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495407" y="4668537"/>
            <a:ext cx="48330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</a:t>
            </a:r>
            <a:r>
              <a:rPr lang="es-ES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ÓN DE CUENTAS</a:t>
            </a: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2017 </a:t>
            </a:r>
            <a:endParaRPr lang="es-EC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uadroTexto 3"/>
          <p:cNvSpPr txBox="1">
            <a:spLocks noChangeArrowheads="1"/>
          </p:cNvSpPr>
          <p:nvPr/>
        </p:nvSpPr>
        <p:spPr bwMode="auto">
          <a:xfrm>
            <a:off x="1413124" y="5263849"/>
            <a:ext cx="69976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s-EC" alt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DISTRITAL Y ARTICULACIÓN TERRITORIAL </a:t>
            </a:r>
            <a:endParaRPr lang="es-EC" altLang="es-EC" sz="20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ZONA 4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(SANTO DOMINGO DE LOS </a:t>
            </a:r>
            <a:r>
              <a:rPr lang="es-EC" altLang="es-EC" sz="20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TS</a:t>
            </a:r>
            <a:r>
              <a:rPr lang="es-ES" altLang="es-EC" sz="20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ÁCHILAS</a:t>
            </a:r>
            <a:r>
              <a:rPr lang="es-ES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- MANABÍ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endParaRPr lang="es-EC" altLang="es-EC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379722" y="899772"/>
            <a:ext cx="6124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ERRADICACIÓN DE LA FIEBRE AFTOSA</a:t>
            </a:r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265493"/>
              </p:ext>
            </p:extLst>
          </p:nvPr>
        </p:nvGraphicFramePr>
        <p:xfrm>
          <a:off x="502843" y="1475783"/>
          <a:ext cx="7975599" cy="264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CuadroTexto"/>
          <p:cNvSpPr txBox="1"/>
          <p:nvPr/>
        </p:nvSpPr>
        <p:spPr>
          <a:xfrm rot="16200000">
            <a:off x="5807036" y="5670367"/>
            <a:ext cx="523220" cy="1061476"/>
          </a:xfrm>
          <a:prstGeom prst="rect">
            <a:avLst/>
          </a:prstGeom>
          <a:noFill/>
        </p:spPr>
        <p:txBody>
          <a:bodyPr vert="vert" wrap="square" rtlCol="0" anchor="ctr" anchorCtr="0">
            <a:spAutoFit/>
          </a:bodyPr>
          <a:lstStyle/>
          <a:p>
            <a:pPr algn="ctr"/>
            <a:r>
              <a:rPr lang="es-EC" sz="1100" b="1" dirty="0" smtClean="0">
                <a:solidFill>
                  <a:schemeClr val="bg1"/>
                </a:solidFill>
              </a:rPr>
              <a:t>SANTO DOMINGO</a:t>
            </a:r>
            <a:endParaRPr lang="es-EC" sz="11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930666"/>
              </p:ext>
            </p:extLst>
          </p:nvPr>
        </p:nvGraphicFramePr>
        <p:xfrm>
          <a:off x="330200" y="4729482"/>
          <a:ext cx="4292600" cy="1865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3642355" y="1469979"/>
            <a:ext cx="3752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accent6">
                    <a:lumMod val="50000"/>
                  </a:schemeClr>
                </a:solidFill>
              </a:rPr>
              <a:t>FASE DE VACUNACIÓN 2017</a:t>
            </a:r>
            <a:endParaRPr lang="es-EC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-45169" y="4229666"/>
            <a:ext cx="4953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C" sz="1400" dirty="0">
                <a:solidFill>
                  <a:schemeClr val="accent6">
                    <a:lumMod val="50000"/>
                  </a:schemeClr>
                </a:solidFill>
              </a:rPr>
              <a:t>BOVINOS MUESTREADOS </a:t>
            </a:r>
            <a:r>
              <a:rPr lang="es-EC" sz="1400" dirty="0" smtClean="0">
                <a:solidFill>
                  <a:schemeClr val="accent6">
                    <a:lumMod val="50000"/>
                  </a:schemeClr>
                </a:solidFill>
              </a:rPr>
              <a:t>DE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C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EC" sz="1400" dirty="0">
                <a:solidFill>
                  <a:schemeClr val="accent6">
                    <a:lumMod val="50000"/>
                  </a:schemeClr>
                </a:solidFill>
              </a:rPr>
              <a:t>CIRCULACIÓN VIRAL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490643" y="4206262"/>
            <a:ext cx="4953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C" sz="1400" dirty="0" smtClean="0">
                <a:solidFill>
                  <a:schemeClr val="accent6">
                    <a:lumMod val="50000"/>
                  </a:schemeClr>
                </a:solidFill>
              </a:rPr>
              <a:t>EVENTOS SANITARIOS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C" sz="1400" dirty="0" smtClean="0">
                <a:solidFill>
                  <a:schemeClr val="accent6">
                    <a:lumMod val="50000"/>
                  </a:schemeClr>
                </a:solidFill>
              </a:rPr>
              <a:t>VESICULARES ATENDIDOS</a:t>
            </a:r>
            <a:endParaRPr lang="es-EC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4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311509"/>
              </p:ext>
            </p:extLst>
          </p:nvPr>
        </p:nvGraphicFramePr>
        <p:xfrm>
          <a:off x="4907831" y="4401844"/>
          <a:ext cx="4359359" cy="1986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5303296" y="271363"/>
            <a:ext cx="440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C" sz="2400" b="1" dirty="0" smtClean="0"/>
              <a:t>PROYECTOS DE INVERSIÓN</a:t>
            </a:r>
            <a:endParaRPr lang="es-EC" sz="2400" b="1" dirty="0"/>
          </a:p>
        </p:txBody>
      </p:sp>
      <p:pic>
        <p:nvPicPr>
          <p:cNvPr id="1026" name="Picture 2" descr="Agrocalidad extiende campaña de vacunación contra la fiebre aftos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356" y="710530"/>
            <a:ext cx="1897643" cy="18574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22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100272" y="605502"/>
            <a:ext cx="6302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ERRADICACIÓN Y CONTROL </a:t>
            </a:r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PESTE PORCINA CLÁSICA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032933075"/>
              </p:ext>
            </p:extLst>
          </p:nvPr>
        </p:nvGraphicFramePr>
        <p:xfrm>
          <a:off x="5251551" y="2425118"/>
          <a:ext cx="4067780" cy="290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521457" y="1782197"/>
            <a:ext cx="3752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>
                <a:solidFill>
                  <a:schemeClr val="accent6">
                    <a:lumMod val="50000"/>
                  </a:schemeClr>
                </a:solidFill>
              </a:rPr>
              <a:t>PROCESO DE VACUNACIÓN</a:t>
            </a:r>
            <a:endParaRPr lang="es-EC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406814"/>
              </p:ext>
            </p:extLst>
          </p:nvPr>
        </p:nvGraphicFramePr>
        <p:xfrm>
          <a:off x="330199" y="2425118"/>
          <a:ext cx="4832451" cy="267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050" name="Picture 2" descr="https://i2.wp.com/revistaelcrisol.com/wp-content/uploads/2014/02/cerdos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663684"/>
            <a:ext cx="2082800" cy="17335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18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2160932" y="325727"/>
            <a:ext cx="7403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PROYECTO  NACIONAL DE MANEJO 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MOSCA DE LA FRUTA</a:t>
            </a:r>
            <a:endParaRPr lang="es-EC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838200"/>
            <a:ext cx="2287619" cy="196798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98891205"/>
              </p:ext>
            </p:extLst>
          </p:nvPr>
        </p:nvGraphicFramePr>
        <p:xfrm>
          <a:off x="882870" y="4621971"/>
          <a:ext cx="7993116" cy="1666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482316"/>
              </p:ext>
            </p:extLst>
          </p:nvPr>
        </p:nvGraphicFramePr>
        <p:xfrm>
          <a:off x="635000" y="991914"/>
          <a:ext cx="7632700" cy="4313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20214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4296886" y="1531914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>
                <a:solidFill>
                  <a:prstClr val="white">
                    <a:lumMod val="50000"/>
                  </a:prstClr>
                </a:solidFill>
                <a:latin typeface="Helvetica LT Std Light" panose="020B0403020202020204" pitchFamily="34" charset="0"/>
              </a:rPr>
              <a:t>Fotografía</a:t>
            </a:r>
            <a:endParaRPr lang="es-EC" b="1" dirty="0">
              <a:solidFill>
                <a:prstClr val="white">
                  <a:lumMod val="50000"/>
                </a:prstClr>
              </a:solidFill>
              <a:latin typeface="Helvetica LT Std Light" panose="020B0403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705026" y="2054424"/>
            <a:ext cx="2694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i="1" dirty="0" smtClean="0">
                <a:solidFill>
                  <a:prstClr val="white">
                    <a:lumMod val="50000"/>
                  </a:prstClr>
                </a:solidFill>
                <a:latin typeface="Helvetica LT Std Light" panose="020B0403020202020204" pitchFamily="34" charset="0"/>
              </a:rPr>
              <a:t>(Respetar esta área para la imagen)</a:t>
            </a:r>
            <a:endParaRPr lang="es-EC" sz="1200" i="1" dirty="0">
              <a:solidFill>
                <a:prstClr val="white">
                  <a:lumMod val="50000"/>
                </a:prstClr>
              </a:solidFill>
              <a:latin typeface="Helvetica LT Std Light" panose="020B040302020202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41"/>
          <a:stretch/>
        </p:blipFill>
        <p:spPr bwMode="auto">
          <a:xfrm>
            <a:off x="13728" y="-107137"/>
            <a:ext cx="9906000" cy="361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136375" y="288350"/>
            <a:ext cx="35242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SANIDAD ANIMAL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  <p:graphicFrame>
        <p:nvGraphicFramePr>
          <p:cNvPr id="9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674480"/>
              </p:ext>
            </p:extLst>
          </p:nvPr>
        </p:nvGraphicFramePr>
        <p:xfrm>
          <a:off x="433151" y="3389255"/>
          <a:ext cx="7552661" cy="2351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813" y="3848320"/>
            <a:ext cx="1702807" cy="16920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ángulo 5"/>
          <p:cNvSpPr/>
          <p:nvPr/>
        </p:nvSpPr>
        <p:spPr>
          <a:xfrm>
            <a:off x="429676" y="3448210"/>
            <a:ext cx="6420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/>
              <a:t>PREDIOS </a:t>
            </a:r>
            <a:r>
              <a:rPr lang="es-EC" sz="2000" b="1" dirty="0" smtClean="0"/>
              <a:t>LIBRES Y </a:t>
            </a:r>
            <a:r>
              <a:rPr lang="es-EC" sz="2000" b="1" dirty="0"/>
              <a:t>EXPLOTACIONES PECUARIAS</a:t>
            </a:r>
          </a:p>
        </p:txBody>
      </p:sp>
      <p:graphicFrame>
        <p:nvGraphicFramePr>
          <p:cNvPr id="8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613434"/>
              </p:ext>
            </p:extLst>
          </p:nvPr>
        </p:nvGraphicFramePr>
        <p:xfrm>
          <a:off x="546100" y="987425"/>
          <a:ext cx="8291116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053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263558"/>
              </p:ext>
            </p:extLst>
          </p:nvPr>
        </p:nvGraphicFramePr>
        <p:xfrm>
          <a:off x="327065" y="1261623"/>
          <a:ext cx="9056132" cy="4202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Imagen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335" y="842348"/>
            <a:ext cx="1885044" cy="174556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Rectángulo 7"/>
          <p:cNvSpPr/>
          <p:nvPr/>
        </p:nvSpPr>
        <p:spPr>
          <a:xfrm>
            <a:off x="796267" y="1608727"/>
            <a:ext cx="7107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cap="all" spc="5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>
                <a:solidFill>
                  <a:schemeClr val="accent6">
                    <a:lumMod val="75000"/>
                  </a:schemeClr>
                </a:solidFill>
              </a:rPr>
              <a:t>VIGILANCIA FITOSANITARIA</a:t>
            </a:r>
            <a:endParaRPr lang="es-EC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828405" y="288350"/>
            <a:ext cx="38322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SANIDAD VEGETAL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4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289612" y="3754951"/>
            <a:ext cx="2407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>
              <a:solidFill>
                <a:prstClr val="black"/>
              </a:solidFill>
            </a:endParaRPr>
          </a:p>
        </p:txBody>
      </p:sp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177969"/>
              </p:ext>
            </p:extLst>
          </p:nvPr>
        </p:nvGraphicFramePr>
        <p:xfrm>
          <a:off x="1022301" y="2396276"/>
          <a:ext cx="4582850" cy="3213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inta perforada 11"/>
          <p:cNvSpPr/>
          <p:nvPr/>
        </p:nvSpPr>
        <p:spPr>
          <a:xfrm>
            <a:off x="5942823" y="1196029"/>
            <a:ext cx="3311536" cy="1497250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600" b="1" dirty="0">
                <a:solidFill>
                  <a:srgbClr val="002060"/>
                </a:solidFill>
              </a:rPr>
              <a:t>157 (CFE)</a:t>
            </a:r>
          </a:p>
          <a:p>
            <a:pPr algn="ctr"/>
            <a:r>
              <a:rPr lang="es-EC" sz="1400" b="1" dirty="0">
                <a:solidFill>
                  <a:srgbClr val="002060"/>
                </a:solidFill>
              </a:rPr>
              <a:t>CERTIFICACIONES FITOSANITARIOS DE EXPORTACIÓN EMITIDOS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14100" y="1384710"/>
            <a:ext cx="45910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C" sz="1600" dirty="0">
                <a:solidFill>
                  <a:schemeClr val="accent6">
                    <a:lumMod val="75000"/>
                  </a:schemeClr>
                </a:solidFill>
              </a:rPr>
              <a:t>REPORTES DE INSPECCIÓN PARA CERTIFICACIÓN FITOSANITARIA  DE PRODUCTOS DE EXPORTACIÓN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6174151" y="2851373"/>
            <a:ext cx="2848880" cy="3464760"/>
            <a:chOff x="20400" y="0"/>
            <a:chExt cx="2443398" cy="3463479"/>
          </a:xfrm>
        </p:grpSpPr>
        <p:sp>
          <p:nvSpPr>
            <p:cNvPr id="15" name="Rectángulo redondeado 14"/>
            <p:cNvSpPr/>
            <p:nvPr/>
          </p:nvSpPr>
          <p:spPr>
            <a:xfrm>
              <a:off x="20400" y="0"/>
              <a:ext cx="2443398" cy="346347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ángulo 15"/>
            <p:cNvSpPr/>
            <p:nvPr/>
          </p:nvSpPr>
          <p:spPr>
            <a:xfrm>
              <a:off x="20400" y="1385391"/>
              <a:ext cx="2443398" cy="138539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1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600" b="1" i="0" u="none" kern="1200" dirty="0" smtClean="0"/>
                <a:t>NOTIFICACIONES INTERNACIONALES DE INCUMPLIMIENTO RECIBIDAS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1500" kern="1200" dirty="0"/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C" sz="1600" b="1" kern="1200" dirty="0" smtClean="0"/>
                <a:t>SANTO DOMINGO 13</a:t>
              </a:r>
              <a:endParaRPr lang="es-EC" sz="1600" b="1" kern="1200" dirty="0"/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C" sz="1600" b="1" kern="1200" dirty="0" smtClean="0"/>
                <a:t>MANABÍ 0</a:t>
              </a:r>
              <a:endParaRPr lang="es-EC" sz="1600" b="1" kern="1200" dirty="0"/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1823" y="2837794"/>
            <a:ext cx="2173536" cy="15829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8" y="2707487"/>
            <a:ext cx="2414948" cy="2410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CuadroTexto 17"/>
          <p:cNvSpPr txBox="1"/>
          <p:nvPr/>
        </p:nvSpPr>
        <p:spPr>
          <a:xfrm>
            <a:off x="5828405" y="288350"/>
            <a:ext cx="38322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SANIDAD VEGETAL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43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 Diagrama"/>
          <p:cNvGraphicFramePr/>
          <p:nvPr>
            <p:extLst>
              <p:ext uri="{D42A27DB-BD31-4B8C-83A1-F6EECF244321}">
                <p14:modId xmlns:p14="http://schemas.microsoft.com/office/powerpoint/2010/main" val="274299380"/>
              </p:ext>
            </p:extLst>
          </p:nvPr>
        </p:nvGraphicFramePr>
        <p:xfrm>
          <a:off x="374176" y="2277429"/>
          <a:ext cx="4572000" cy="3758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1 CuadroTexto"/>
          <p:cNvSpPr txBox="1"/>
          <p:nvPr/>
        </p:nvSpPr>
        <p:spPr>
          <a:xfrm>
            <a:off x="1162884" y="2065066"/>
            <a:ext cx="3330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SANTO DOMINGO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8" name="13 Diagrama"/>
          <p:cNvGraphicFramePr/>
          <p:nvPr>
            <p:extLst>
              <p:ext uri="{D42A27DB-BD31-4B8C-83A1-F6EECF244321}">
                <p14:modId xmlns:p14="http://schemas.microsoft.com/office/powerpoint/2010/main" val="3035988680"/>
              </p:ext>
            </p:extLst>
          </p:nvPr>
        </p:nvGraphicFramePr>
        <p:xfrm>
          <a:off x="4946176" y="2277429"/>
          <a:ext cx="4572000" cy="3758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5693392" y="2067709"/>
            <a:ext cx="3330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accent3">
                    <a:lumMod val="50000"/>
                  </a:schemeClr>
                </a:solidFill>
              </a:rPr>
              <a:t>MANABÍ</a:t>
            </a:r>
            <a:endParaRPr lang="es-EC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289612" y="3754951"/>
            <a:ext cx="2407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>
              <a:solidFill>
                <a:prstClr val="black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38718" y="1313764"/>
            <a:ext cx="8014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>
                <a:solidFill>
                  <a:schemeClr val="accent6">
                    <a:lumMod val="50000"/>
                  </a:schemeClr>
                </a:solidFill>
              </a:rPr>
              <a:t>PRINCIPALES PRODUCTOS EXPORTADOS 2017 (TONELADAS)</a:t>
            </a:r>
            <a:endParaRPr lang="es-EC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828405" y="288350"/>
            <a:ext cx="38322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SANIDAD VEGETAL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5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139531"/>
              </p:ext>
            </p:extLst>
          </p:nvPr>
        </p:nvGraphicFramePr>
        <p:xfrm>
          <a:off x="307975" y="1594174"/>
          <a:ext cx="4626914" cy="289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utoShape 2" descr="Resultado de imagen para MATADEROS MAB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>
              <a:solidFill>
                <a:prstClr val="black"/>
              </a:solidFill>
            </a:endParaRPr>
          </a:p>
        </p:txBody>
      </p:sp>
      <p:sp>
        <p:nvSpPr>
          <p:cNvPr id="9" name="AutoShape 6" descr="Resultado de imagen para MATADEROS MABIO"/>
          <p:cNvSpPr>
            <a:spLocks noChangeAspect="1" noChangeArrowheads="1"/>
          </p:cNvSpPr>
          <p:nvPr/>
        </p:nvSpPr>
        <p:spPr bwMode="auto">
          <a:xfrm>
            <a:off x="155575" y="-1874838"/>
            <a:ext cx="7077075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>
              <a:solidFill>
                <a:prstClr val="black"/>
              </a:solidFill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95337874"/>
              </p:ext>
            </p:extLst>
          </p:nvPr>
        </p:nvGraphicFramePr>
        <p:xfrm>
          <a:off x="4850798" y="1594174"/>
          <a:ext cx="4623395" cy="2898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3"/>
          <p:cNvSpPr/>
          <p:nvPr/>
        </p:nvSpPr>
        <p:spPr>
          <a:xfrm>
            <a:off x="307975" y="1088691"/>
            <a:ext cx="63626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>
                <a:solidFill>
                  <a:schemeClr val="accent6">
                    <a:lumMod val="50000"/>
                  </a:schemeClr>
                </a:solidFill>
              </a:rPr>
              <a:t>mataderos </a:t>
            </a:r>
            <a:r>
              <a:rPr lang="es-EC" sz="2000" dirty="0" smtClean="0">
                <a:solidFill>
                  <a:schemeClr val="accent6">
                    <a:lumMod val="50000"/>
                  </a:schemeClr>
                </a:solidFill>
              </a:rPr>
              <a:t>con certificación </a:t>
            </a:r>
            <a:r>
              <a:rPr lang="es-EC" sz="2000" dirty="0" err="1">
                <a:solidFill>
                  <a:schemeClr val="accent6">
                    <a:lumMod val="50000"/>
                  </a:schemeClr>
                </a:solidFill>
              </a:rPr>
              <a:t>mabio</a:t>
            </a:r>
            <a:endParaRPr lang="es-EC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1413799" y="4759152"/>
            <a:ext cx="3187384" cy="1442465"/>
            <a:chOff x="1137666" y="384201"/>
            <a:chExt cx="3012116" cy="1515900"/>
          </a:xfrm>
        </p:grpSpPr>
        <p:sp>
          <p:nvSpPr>
            <p:cNvPr id="14" name="Pentágono 13"/>
            <p:cNvSpPr/>
            <p:nvPr/>
          </p:nvSpPr>
          <p:spPr>
            <a:xfrm rot="10800000">
              <a:off x="1137666" y="384201"/>
              <a:ext cx="3012116" cy="1515900"/>
            </a:xfrm>
            <a:prstGeom prst="homePlat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entágono 4"/>
            <p:cNvSpPr/>
            <p:nvPr/>
          </p:nvSpPr>
          <p:spPr>
            <a:xfrm>
              <a:off x="1516641" y="462025"/>
              <a:ext cx="2484000" cy="136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470" tIns="49530" rIns="92456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2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UNIDADES PRODUCTIVAS AGROPECUARIAS CERTIFICADAS EN BUENAS PRÁCTICAS</a:t>
              </a:r>
            </a:p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30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MANABÍ:16</a:t>
              </a:r>
            </a:p>
            <a:p>
              <a:pPr lvl="0" algn="just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30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SANTO DOMINGO: 13</a:t>
              </a:r>
              <a:endParaRPr lang="es-EC" sz="1300" kern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3" name="Elipse 12"/>
          <p:cNvSpPr/>
          <p:nvPr/>
        </p:nvSpPr>
        <p:spPr>
          <a:xfrm>
            <a:off x="799016" y="4759152"/>
            <a:ext cx="1266337" cy="1267474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o 19"/>
          <p:cNvGrpSpPr/>
          <p:nvPr/>
        </p:nvGrpSpPr>
        <p:grpSpPr>
          <a:xfrm>
            <a:off x="5616992" y="4729968"/>
            <a:ext cx="3276000" cy="1361184"/>
            <a:chOff x="800384" y="1335192"/>
            <a:chExt cx="3461825" cy="1549113"/>
          </a:xfrm>
        </p:grpSpPr>
        <p:sp>
          <p:nvSpPr>
            <p:cNvPr id="22" name="Pentágono 21"/>
            <p:cNvSpPr/>
            <p:nvPr/>
          </p:nvSpPr>
          <p:spPr>
            <a:xfrm rot="10800000">
              <a:off x="800384" y="1368405"/>
              <a:ext cx="3461825" cy="151590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entágono 4"/>
            <p:cNvSpPr/>
            <p:nvPr/>
          </p:nvSpPr>
          <p:spPr>
            <a:xfrm>
              <a:off x="1179359" y="1335192"/>
              <a:ext cx="3082850" cy="151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470" tIns="49530" rIns="92456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3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PRODUCTOS ORGÁNICOS NO REGISTRADOS EN SUPERMERCADOS IDENTIFICADOS</a:t>
              </a:r>
            </a:p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30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MANABÍ: 3%                      SANTO DOMINGO: 0.74%.</a:t>
              </a:r>
            </a:p>
          </p:txBody>
        </p:sp>
      </p:grpSp>
      <p:sp>
        <p:nvSpPr>
          <p:cNvPr id="21" name="Elipse 20"/>
          <p:cNvSpPr/>
          <p:nvPr/>
        </p:nvSpPr>
        <p:spPr>
          <a:xfrm>
            <a:off x="5083896" y="4701122"/>
            <a:ext cx="1332000" cy="1368000"/>
          </a:xfrm>
          <a:prstGeom prst="ellipse">
            <a:avLst/>
          </a:prstGeom>
          <a:blipFill rotWithShape="1"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CuadroTexto 16"/>
          <p:cNvSpPr txBox="1"/>
          <p:nvPr/>
        </p:nvSpPr>
        <p:spPr>
          <a:xfrm>
            <a:off x="4302668" y="288350"/>
            <a:ext cx="53580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INOCUIDAD DE ALIMENTOS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5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ntágono"/>
          <p:cNvSpPr/>
          <p:nvPr/>
        </p:nvSpPr>
        <p:spPr>
          <a:xfrm>
            <a:off x="3774142" y="4849156"/>
            <a:ext cx="6131858" cy="1227919"/>
          </a:xfrm>
          <a:prstGeom prst="homePlate">
            <a:avLst/>
          </a:prstGeom>
          <a:solidFill>
            <a:srgbClr val="FFFFCC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4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AutoShape 2" descr="Resultado de imagen para MATADEROS MAB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>
              <a:solidFill>
                <a:prstClr val="black"/>
              </a:solidFill>
            </a:endParaRPr>
          </a:p>
        </p:txBody>
      </p:sp>
      <p:sp>
        <p:nvSpPr>
          <p:cNvPr id="9" name="AutoShape 6" descr="Resultado de imagen para MATADEROS MABIO"/>
          <p:cNvSpPr>
            <a:spLocks noChangeAspect="1" noChangeArrowheads="1"/>
          </p:cNvSpPr>
          <p:nvPr/>
        </p:nvSpPr>
        <p:spPr bwMode="auto">
          <a:xfrm>
            <a:off x="1367878" y="1238095"/>
            <a:ext cx="7077075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>
              <a:solidFill>
                <a:prstClr val="black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090810" y="854962"/>
            <a:ext cx="349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solidFill>
                  <a:srgbClr val="F79646">
                    <a:lumMod val="50000"/>
                  </a:srgbClr>
                </a:solidFill>
                <a:latin typeface="Helvetica LT Std Light" panose="020B0403020202020204" pitchFamily="34" charset="0"/>
              </a:rPr>
              <a:t>CONTROLES EN LECHE CRUDA</a:t>
            </a:r>
            <a:endParaRPr lang="es-EC" sz="2000" b="1" dirty="0">
              <a:solidFill>
                <a:srgbClr val="F79646">
                  <a:lumMod val="50000"/>
                </a:srgbClr>
              </a:solidFill>
              <a:latin typeface="Helvetica LT Std Light" panose="020B0403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774142" y="4894824"/>
            <a:ext cx="5626485" cy="116955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C" sz="1300" dirty="0" smtClean="0">
                <a:solidFill>
                  <a:srgbClr val="422100"/>
                </a:solidFill>
              </a:rPr>
              <a:t>En Manabí se ha decomisado el 5,75% de los 54,750 litros de leche cruda controlada, mientras que en Santo Domingo se ha decomisado el 3,19% de los 178,724 litros de leche controlada.</a:t>
            </a:r>
          </a:p>
          <a:p>
            <a:pPr algn="just"/>
            <a:r>
              <a:rPr lang="es-EC" sz="1300" dirty="0" smtClean="0">
                <a:solidFill>
                  <a:srgbClr val="422100"/>
                </a:solidFill>
              </a:rPr>
              <a:t>En la Zona 4 se ha controlado 233.474 litros de leche cruda de los cuales se debió decomisar 8.843 litros.</a:t>
            </a:r>
            <a:r>
              <a:rPr lang="es-EC" dirty="0" smtClean="0">
                <a:solidFill>
                  <a:srgbClr val="422100"/>
                </a:solidFill>
              </a:rPr>
              <a:t> </a:t>
            </a:r>
            <a:r>
              <a:rPr lang="es-EC" sz="1300" dirty="0" smtClean="0">
                <a:solidFill>
                  <a:srgbClr val="422100"/>
                </a:solidFill>
              </a:rPr>
              <a:t>Equivale al 3,79% de leche controlada,</a:t>
            </a:r>
            <a:endParaRPr lang="es-EC" sz="1300" dirty="0">
              <a:solidFill>
                <a:srgbClr val="422100"/>
              </a:solidFill>
            </a:endParaRPr>
          </a:p>
        </p:txBody>
      </p:sp>
      <p:graphicFrame>
        <p:nvGraphicFramePr>
          <p:cNvPr id="10" name="Diagrama 3"/>
          <p:cNvGraphicFramePr/>
          <p:nvPr>
            <p:extLst>
              <p:ext uri="{D42A27DB-BD31-4B8C-83A1-F6EECF244321}">
                <p14:modId xmlns:p14="http://schemas.microsoft.com/office/powerpoint/2010/main" val="1163742174"/>
              </p:ext>
            </p:extLst>
          </p:nvPr>
        </p:nvGraphicFramePr>
        <p:xfrm>
          <a:off x="487490" y="1521854"/>
          <a:ext cx="3286652" cy="174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460375" y="3901299"/>
            <a:ext cx="2917862" cy="954107"/>
          </a:xfrm>
          <a:prstGeom prst="rect">
            <a:avLst/>
          </a:prstGeom>
          <a:solidFill>
            <a:srgbClr val="FFFF99"/>
          </a:solidFill>
          <a:ln w="38100">
            <a:solidFill>
              <a:srgbClr val="CC33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 smtClean="0">
                <a:solidFill>
                  <a:srgbClr val="993300"/>
                </a:solidFill>
              </a:rPr>
              <a:t>MEDIOS </a:t>
            </a:r>
            <a:r>
              <a:rPr lang="es-EC" sz="1400" b="1" dirty="0">
                <a:solidFill>
                  <a:srgbClr val="993300"/>
                </a:solidFill>
              </a:rPr>
              <a:t>DE TRANSPORTE </a:t>
            </a:r>
            <a:r>
              <a:rPr lang="es-EC" sz="1400" b="1" dirty="0" smtClean="0">
                <a:solidFill>
                  <a:srgbClr val="993300"/>
                </a:solidFill>
              </a:rPr>
              <a:t>LECHE REGISTRADOS</a:t>
            </a:r>
          </a:p>
          <a:p>
            <a:pPr algn="ctr"/>
            <a:r>
              <a:rPr lang="es-EC" sz="1400" b="1" dirty="0" smtClean="0">
                <a:solidFill>
                  <a:srgbClr val="993300"/>
                </a:solidFill>
              </a:rPr>
              <a:t>MANABÍ 83</a:t>
            </a:r>
          </a:p>
          <a:p>
            <a:pPr algn="ctr"/>
            <a:r>
              <a:rPr lang="es-EC" sz="1400" b="1" dirty="0" smtClean="0">
                <a:solidFill>
                  <a:srgbClr val="993300"/>
                </a:solidFill>
              </a:rPr>
              <a:t>SANTO DOMINGO 169</a:t>
            </a:r>
            <a:endParaRPr lang="es-EC" sz="1400" b="1" dirty="0">
              <a:solidFill>
                <a:srgbClr val="993300"/>
              </a:solidFill>
            </a:endParaRPr>
          </a:p>
        </p:txBody>
      </p:sp>
      <p:graphicFrame>
        <p:nvGraphicFramePr>
          <p:cNvPr id="11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4858345"/>
              </p:ext>
            </p:extLst>
          </p:nvPr>
        </p:nvGraphicFramePr>
        <p:xfrm>
          <a:off x="4302668" y="1255072"/>
          <a:ext cx="5097959" cy="3198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4302668" y="288350"/>
            <a:ext cx="53580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INOCUIDAD DE ALIMENTOS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6498742"/>
              </p:ext>
            </p:extLst>
          </p:nvPr>
        </p:nvGraphicFramePr>
        <p:xfrm>
          <a:off x="796413" y="842348"/>
          <a:ext cx="8093413" cy="2307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41475987"/>
              </p:ext>
            </p:extLst>
          </p:nvPr>
        </p:nvGraphicFramePr>
        <p:xfrm>
          <a:off x="505938" y="3149600"/>
          <a:ext cx="8549162" cy="3101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/>
          <p:cNvSpPr/>
          <p:nvPr/>
        </p:nvSpPr>
        <p:spPr>
          <a:xfrm>
            <a:off x="1641596" y="1066526"/>
            <a:ext cx="6651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cap="all" spc="5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dirty="0">
                <a:solidFill>
                  <a:srgbClr val="002060"/>
                </a:solidFill>
              </a:rPr>
              <a:t>PROMEDIOS DE CALIFICACIONES EN POST REGISTRO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675765" y="288350"/>
            <a:ext cx="59849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REGISTROS AGROPECUARIOS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7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273956"/>
              </p:ext>
            </p:extLst>
          </p:nvPr>
        </p:nvGraphicFramePr>
        <p:xfrm>
          <a:off x="113924" y="1672290"/>
          <a:ext cx="8522076" cy="382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77" y="1052014"/>
            <a:ext cx="2000026" cy="1719027"/>
          </a:xfrm>
          <a:prstGeom prst="ellips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pic>
      <p:sp>
        <p:nvSpPr>
          <p:cNvPr id="2" name="Rectángulo 1"/>
          <p:cNvSpPr/>
          <p:nvPr/>
        </p:nvSpPr>
        <p:spPr>
          <a:xfrm>
            <a:off x="380624" y="1449863"/>
            <a:ext cx="4882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600" b="1" i="0" u="none" strike="noStrike" kern="1200" cap="all" spc="120" normalizeH="0" baseline="0">
                <a:solidFill>
                  <a:srgbClr val="4472C4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EC" sz="2400" dirty="0">
                <a:solidFill>
                  <a:schemeClr val="accent5">
                    <a:lumMod val="75000"/>
                  </a:schemeClr>
                </a:solidFill>
              </a:rPr>
              <a:t>ANÁLISIS DE LABORATORIO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409521" y="288350"/>
            <a:ext cx="72511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LABORATORIOS DE DIAGN</a:t>
            </a:r>
            <a:r>
              <a:rPr lang="es-E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ÓSTICO RÁPIDO</a:t>
            </a:r>
            <a:endParaRPr lang="es-EC" sz="26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1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0952" y="2433917"/>
            <a:ext cx="6750425" cy="510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EC" sz="3000" b="1" dirty="0" smtClean="0">
                <a:ln/>
                <a:solidFill>
                  <a:srgbClr val="99CC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ÁREA </a:t>
            </a:r>
          </a:p>
          <a:p>
            <a:r>
              <a:rPr lang="es-EC" sz="3000" b="1" dirty="0" smtClean="0">
                <a:ln/>
                <a:solidFill>
                  <a:srgbClr val="99CC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ADMINISTRATIVA FINANCIERA</a:t>
            </a:r>
            <a:endParaRPr lang="es-EC" sz="3000" b="1" dirty="0">
              <a:ln/>
              <a:solidFill>
                <a:srgbClr val="99CC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8383" t="48814" r="17183" b="36315"/>
          <a:stretch/>
        </p:blipFill>
        <p:spPr>
          <a:xfrm>
            <a:off x="2045808" y="914399"/>
            <a:ext cx="7082427" cy="1087821"/>
          </a:xfrm>
          <a:prstGeom prst="rect">
            <a:avLst/>
          </a:prstGeom>
        </p:spPr>
      </p:pic>
      <p:cxnSp>
        <p:nvCxnSpPr>
          <p:cNvPr id="7" name="Conector angular 6"/>
          <p:cNvCxnSpPr>
            <a:stCxn id="2" idx="1"/>
            <a:endCxn id="5" idx="1"/>
          </p:cNvCxnSpPr>
          <p:nvPr/>
        </p:nvCxnSpPr>
        <p:spPr>
          <a:xfrm rot="10800000" flipH="1">
            <a:off x="900952" y="1458310"/>
            <a:ext cx="1144856" cy="1231102"/>
          </a:xfrm>
          <a:prstGeom prst="bentConnector3">
            <a:avLst>
              <a:gd name="adj1" fmla="val -19968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73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7775402"/>
              </p:ext>
            </p:extLst>
          </p:nvPr>
        </p:nvGraphicFramePr>
        <p:xfrm>
          <a:off x="4940490" y="1910687"/>
          <a:ext cx="4714164" cy="398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466934"/>
              </p:ext>
            </p:extLst>
          </p:nvPr>
        </p:nvGraphicFramePr>
        <p:xfrm>
          <a:off x="398597" y="1910687"/>
          <a:ext cx="4805415" cy="3628527"/>
        </p:xfrm>
        <a:graphic>
          <a:graphicData uri="http://schemas.openxmlformats.org/drawingml/2006/table">
            <a:tbl>
              <a:tblPr/>
              <a:tblGrid>
                <a:gridCol w="1228416"/>
                <a:gridCol w="1223710"/>
                <a:gridCol w="1223710"/>
                <a:gridCol w="1129579"/>
              </a:tblGrid>
              <a:tr h="328878">
                <a:tc gridSpan="4">
                  <a:txBody>
                    <a:bodyPr/>
                    <a:lstStyle/>
                    <a:p>
                      <a:pPr algn="ctr" fontAlgn="b"/>
                      <a:endParaRPr lang="es-EC" sz="3000" b="1" i="0" u="none" strike="noStrike" dirty="0">
                        <a:solidFill>
                          <a:srgbClr val="305496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9364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C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SANTO DOMINGO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73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DETALLE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TOTAL VIGENTE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TOTAL DEVENGADO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% EJECUCIÓN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913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Corriente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$ 997.143,08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$ 996.489,17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913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Inversión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$ 532.133,92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$ 525.954,01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913"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64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MANABÍ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73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DETALLE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TOTAL VIGENTE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TOTAL DEVENGADO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% EJECUCIÓN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913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Corriente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$ 65.651,47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$ 65.650,45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913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Inversión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2084964" y="1356689"/>
            <a:ext cx="571105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s-EC" sz="3000" b="1" dirty="0">
                <a:solidFill>
                  <a:srgbClr val="305496"/>
                </a:solidFill>
                <a:latin typeface="Calibri"/>
              </a:rPr>
              <a:t>EJECUCIÓN PRESUPUESTARIA 2017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082723" y="288350"/>
            <a:ext cx="25779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FINANCIERO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48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863112" y="1992430"/>
            <a:ext cx="8127615" cy="3723828"/>
          </a:xfrm>
        </p:spPr>
        <p:txBody>
          <a:bodyPr/>
          <a:lstStyle/>
          <a:p>
            <a:pPr algn="ctr"/>
            <a:r>
              <a:rPr lang="es-EC" sz="2800" u="sng" dirty="0" smtClean="0">
                <a:solidFill>
                  <a:srgbClr val="FF0000"/>
                </a:solidFill>
              </a:rPr>
              <a:t>ÍNDICE DE GESTIÓN 2017</a:t>
            </a:r>
          </a:p>
          <a:p>
            <a:pPr algn="ctr"/>
            <a:endParaRPr lang="es-EC" sz="2800" u="sng" dirty="0" smtClean="0">
              <a:solidFill>
                <a:srgbClr val="FF0000"/>
              </a:solidFill>
            </a:endParaRPr>
          </a:p>
          <a:p>
            <a:pPr marL="571500" indent="-120650" algn="ctr">
              <a:buFont typeface="Arial" pitchFamily="34" charset="0"/>
              <a:buChar char="•"/>
            </a:pPr>
            <a:r>
              <a:rPr lang="es-EC" sz="2800" dirty="0" smtClean="0">
                <a:solidFill>
                  <a:schemeClr val="tx2"/>
                </a:solidFill>
              </a:rPr>
              <a:t>MANABÍ                       94,14</a:t>
            </a:r>
          </a:p>
          <a:p>
            <a:pPr marL="571500" indent="-120650" algn="ctr">
              <a:buFont typeface="Arial" pitchFamily="34" charset="0"/>
              <a:buChar char="•"/>
            </a:pPr>
            <a:r>
              <a:rPr lang="es-EC" sz="2800" dirty="0" smtClean="0">
                <a:solidFill>
                  <a:schemeClr val="tx2"/>
                </a:solidFill>
              </a:rPr>
              <a:t>SANTO DOMINGO      92,10</a:t>
            </a:r>
          </a:p>
          <a:p>
            <a:pPr algn="ctr"/>
            <a:endParaRPr lang="es-EC" dirty="0" smtClean="0">
              <a:solidFill>
                <a:schemeClr val="tx2"/>
              </a:solidFill>
            </a:endParaRPr>
          </a:p>
          <a:p>
            <a:pPr algn="ctr"/>
            <a:r>
              <a:rPr lang="es-EC" dirty="0" smtClean="0">
                <a:solidFill>
                  <a:schemeClr val="tx2"/>
                </a:solidFill>
              </a:rPr>
              <a:t>(Incluyen los indicadores de resultados de todas las áreas)</a:t>
            </a:r>
          </a:p>
          <a:p>
            <a:pPr algn="ctr"/>
            <a:endParaRPr lang="es-EC" sz="2800" dirty="0" smtClean="0">
              <a:solidFill>
                <a:schemeClr val="tx2"/>
              </a:solidFill>
            </a:endParaRPr>
          </a:p>
          <a:p>
            <a:pPr algn="ctr"/>
            <a:r>
              <a:rPr lang="es-EC" sz="2800" b="1" dirty="0" smtClean="0">
                <a:solidFill>
                  <a:schemeClr val="tx2"/>
                </a:solidFill>
              </a:rPr>
              <a:t>PROMEDIO GESTIÓN  </a:t>
            </a:r>
          </a:p>
          <a:p>
            <a:pPr algn="ctr"/>
            <a:r>
              <a:rPr lang="es-EC" sz="2800" b="1" dirty="0" smtClean="0">
                <a:solidFill>
                  <a:schemeClr val="tx2"/>
                </a:solidFill>
              </a:rPr>
              <a:t>ZONA 4: </a:t>
            </a:r>
            <a:r>
              <a:rPr lang="es-EC" sz="2800" b="1" dirty="0" smtClean="0">
                <a:solidFill>
                  <a:srgbClr val="FF0000"/>
                </a:solidFill>
              </a:rPr>
              <a:t>93,12</a:t>
            </a:r>
            <a:endParaRPr lang="es-EC" sz="3500" dirty="0" smtClean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576238" y="1148882"/>
            <a:ext cx="52171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T Std Light" panose="020B0403020202020204" pitchFamily="34" charset="0"/>
              </a:rPr>
              <a:t>CUMPLIMIENTO DE METAS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Helvetica LT Std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8763</TotalTime>
  <Words>471</Words>
  <Application>Microsoft Macintosh PowerPoint</Application>
  <PresentationFormat>A4 (210x297 mm)</PresentationFormat>
  <Paragraphs>150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Calibri</vt:lpstr>
      <vt:lpstr>DejaVu Sans</vt:lpstr>
      <vt:lpstr>Helvetica LT Std Light</vt:lpstr>
      <vt:lpstr>Segoe UI Black</vt:lpstr>
      <vt:lpstr>StarSymbol</vt:lpstr>
      <vt:lpstr>Tahoma</vt:lpstr>
      <vt:lpstr>Arial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 de Microsoft Office</cp:lastModifiedBy>
  <cp:revision>309</cp:revision>
  <dcterms:modified xsi:type="dcterms:W3CDTF">2018-01-31T15:29:47Z</dcterms:modified>
</cp:coreProperties>
</file>