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20"/>
  </p:notesMasterIdLst>
  <p:sldIdLst>
    <p:sldId id="286" r:id="rId5"/>
    <p:sldId id="302" r:id="rId6"/>
    <p:sldId id="287" r:id="rId7"/>
    <p:sldId id="278" r:id="rId8"/>
    <p:sldId id="295" r:id="rId9"/>
    <p:sldId id="288" r:id="rId10"/>
    <p:sldId id="283" r:id="rId11"/>
    <p:sldId id="296" r:id="rId12"/>
    <p:sldId id="297" r:id="rId13"/>
    <p:sldId id="289" r:id="rId14"/>
    <p:sldId id="301" r:id="rId15"/>
    <p:sldId id="290" r:id="rId16"/>
    <p:sldId id="298" r:id="rId17"/>
    <p:sldId id="291" r:id="rId18"/>
    <p:sldId id="293" r:id="rId19"/>
  </p:sldIdLst>
  <p:sldSz cx="9144000" cy="6858000" type="screen4x3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D00"/>
    <a:srgbClr val="28D61A"/>
    <a:srgbClr val="9CFD95"/>
    <a:srgbClr val="C2FD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25"/>
  </p:normalViewPr>
  <p:slideViewPr>
    <p:cSldViewPr snapToGrid="0" snapToObjects="1">
      <p:cViewPr varScale="1">
        <p:scale>
          <a:sx n="132" d="100"/>
          <a:sy n="132" d="100"/>
        </p:scale>
        <p:origin x="197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C:\Users\Lenovo\Desktop\Datos%20Zona%20201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Libro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C:\Users\V5\Desktop\AGROCALIDAD%202017\GPR%202017\MATRIZ%20EFICACIA%202017\NOVIEMBRE\%5BLAB%5D%20Promedio%20de%20Eficacia%20de%20Laboratorio%20(Carchi)%20Noviembr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/>
              <a:t>VACUNACIÓN</a:t>
            </a:r>
            <a:r>
              <a:rPr lang="es-EC" baseline="0" dirty="0" smtClean="0"/>
              <a:t> </a:t>
            </a:r>
            <a:r>
              <a:rPr lang="es-EC" baseline="0" dirty="0"/>
              <a:t>FIEBRE AFTOSA</a:t>
            </a:r>
            <a:endParaRPr lang="es-EC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FASE 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0138888888888889"/>
                  <c:y val="-0.04629629629629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0500000000000001"/>
                  <c:y val="-0.04629629629629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0138888888888889"/>
                  <c:y val="-0.069444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0305555555555557"/>
                  <c:y val="-0.05555555555555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ESMERALDAS</c:v>
                </c:pt>
                <c:pt idx="1">
                  <c:v>CARCHI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333527.0</c:v>
                </c:pt>
                <c:pt idx="1">
                  <c:v>130861.0</c:v>
                </c:pt>
                <c:pt idx="2">
                  <c:v>95374.0</c:v>
                </c:pt>
                <c:pt idx="3">
                  <c:v>94620.0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VACUNACION EMERGENTE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ESMERALDAS</c:v>
                </c:pt>
                <c:pt idx="1">
                  <c:v>CARCHI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332418.0</c:v>
                </c:pt>
                <c:pt idx="1">
                  <c:v>128251.0</c:v>
                </c:pt>
                <c:pt idx="2">
                  <c:v>92535.0</c:v>
                </c:pt>
                <c:pt idx="3">
                  <c:v>94302.0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3278800"/>
        <c:axId val="2132969808"/>
      </c:barChart>
      <c:catAx>
        <c:axId val="213327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2969808"/>
        <c:crosses val="autoZero"/>
        <c:auto val="1"/>
        <c:lblAlgn val="ctr"/>
        <c:lblOffset val="100"/>
        <c:noMultiLvlLbl val="0"/>
      </c:catAx>
      <c:valAx>
        <c:axId val="213296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327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bg2">
        <a:lumMod val="90000"/>
      </a:schemeClr>
    </a:soli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1"/>
                </a:solidFill>
              </a:rPr>
              <a:t>VACUNACIÓN PPC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Hoja1!$B$7</c:f>
              <c:strCache>
                <c:ptCount val="1"/>
                <c:pt idx="0">
                  <c:v>VACUNACIÓN PPC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0555555555555555"/>
                  <c:y val="0.1157407407407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0833333333333333"/>
                  <c:y val="0.1388888888888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0833333333333333"/>
                  <c:y val="0.1342592592592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0180555555555555"/>
                  <c:y val="0.1203703703703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4513779527559"/>
                      <c:h val="0.09881962671332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Hoja1!$A$8:$A$11</c:f>
              <c:strCache>
                <c:ptCount val="4"/>
                <c:pt idx="0">
                  <c:v>ESMERALDAS</c:v>
                </c:pt>
                <c:pt idx="1">
                  <c:v>CARCHI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Hoja1!$B$8:$B$11</c:f>
              <c:numCache>
                <c:formatCode>General</c:formatCode>
                <c:ptCount val="4"/>
                <c:pt idx="0">
                  <c:v>48097.0</c:v>
                </c:pt>
                <c:pt idx="1">
                  <c:v>47622.0</c:v>
                </c:pt>
                <c:pt idx="2">
                  <c:v>44044.0</c:v>
                </c:pt>
                <c:pt idx="3">
                  <c:v>25265.0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03840720"/>
        <c:axId val="-2104384272"/>
        <c:axId val="0"/>
      </c:bar3DChart>
      <c:catAx>
        <c:axId val="-210384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4384272"/>
        <c:crosses val="autoZero"/>
        <c:auto val="1"/>
        <c:lblAlgn val="ctr"/>
        <c:lblOffset val="100"/>
        <c:noMultiLvlLbl val="0"/>
      </c:catAx>
      <c:valAx>
        <c:axId val="-210438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384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2">
        <a:lumMod val="60000"/>
        <a:lumOff val="40000"/>
      </a:schemeClr>
    </a:soli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Hoja1!$B$13</c:f>
              <c:strCache>
                <c:ptCount val="1"/>
                <c:pt idx="0">
                  <c:v>PREDIOS CERTIFICADOS Br y Tb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0.00555555555555555"/>
                  <c:y val="0.19907407407407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"/>
                  <c:y val="0.1111111111111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00277777777777778"/>
                  <c:y val="0.19907407407407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Hoja1!$A$14:$A$17</c:f>
              <c:strCache>
                <c:ptCount val="4"/>
                <c:pt idx="0">
                  <c:v>ESMERALDAS</c:v>
                </c:pt>
                <c:pt idx="1">
                  <c:v>CARCHI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Hoja1!$B$14:$B$17</c:f>
              <c:numCache>
                <c:formatCode>General</c:formatCode>
                <c:ptCount val="4"/>
                <c:pt idx="0">
                  <c:v>5.0</c:v>
                </c:pt>
                <c:pt idx="1">
                  <c:v>115.0</c:v>
                </c:pt>
                <c:pt idx="2">
                  <c:v>59.0</c:v>
                </c:pt>
                <c:pt idx="3">
                  <c:v>83.0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35004032"/>
        <c:axId val="-2135187600"/>
        <c:axId val="0"/>
      </c:bar3DChart>
      <c:catAx>
        <c:axId val="-213500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5187600"/>
        <c:crosses val="autoZero"/>
        <c:auto val="1"/>
        <c:lblAlgn val="ctr"/>
        <c:lblOffset val="100"/>
        <c:noMultiLvlLbl val="0"/>
      </c:catAx>
      <c:valAx>
        <c:axId val="-213518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5004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MONITOREOS VIGILANCIA FITOSANITARIA 2017</a:t>
            </a:r>
          </a:p>
        </c:rich>
      </c:tx>
      <c:layout>
        <c:manualLayout>
          <c:xMode val="edge"/>
          <c:yMode val="edge"/>
          <c:x val="0.13975678040245"/>
          <c:y val="0.02314814814814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Hoja1!$A$22</c:f>
              <c:strCache>
                <c:ptCount val="1"/>
                <c:pt idx="0">
                  <c:v>ESMERALDAS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3"/>
              <c:layout>
                <c:manualLayout>
                  <c:x val="-0.00268306163028686"/>
                  <c:y val="-0.03538140406132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105402725555608"/>
                  <c:y val="-0.01448427016813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00451725966666903"/>
                  <c:y val="0.0108632026261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Hoja1!$B$21:$H$21</c:f>
              <c:strCache>
                <c:ptCount val="7"/>
                <c:pt idx="0">
                  <c:v>MALEZAS</c:v>
                </c:pt>
                <c:pt idx="1">
                  <c:v>PLAGAS CUARENTENARIAS</c:v>
                </c:pt>
                <c:pt idx="2">
                  <c:v>PRINCIPALES CULTIVOS</c:v>
                </c:pt>
                <c:pt idx="3">
                  <c:v>TRANSITORIAS</c:v>
                </c:pt>
                <c:pt idx="4">
                  <c:v>NOTIFICACION</c:v>
                </c:pt>
                <c:pt idx="5">
                  <c:v>ESTACIONES FITOSANITARIAS</c:v>
                </c:pt>
                <c:pt idx="6">
                  <c:v>CFE</c:v>
                </c:pt>
              </c:strCache>
            </c:strRef>
          </c:cat>
          <c:val>
            <c:numRef>
              <c:f>Hoja1!$B$22:$H$22</c:f>
              <c:numCache>
                <c:formatCode>General</c:formatCode>
                <c:ptCount val="7"/>
                <c:pt idx="0">
                  <c:v>22.0</c:v>
                </c:pt>
                <c:pt idx="1">
                  <c:v>417.0</c:v>
                </c:pt>
                <c:pt idx="2">
                  <c:v>758.0</c:v>
                </c:pt>
                <c:pt idx="3">
                  <c:v>336.0</c:v>
                </c:pt>
                <c:pt idx="4">
                  <c:v>11.0</c:v>
                </c:pt>
                <c:pt idx="5">
                  <c:v>15.0</c:v>
                </c:pt>
                <c:pt idx="6">
                  <c:v>24.0</c:v>
                </c:pt>
              </c:numCache>
            </c:numRef>
          </c:val>
        </c:ser>
        <c:ser>
          <c:idx val="1"/>
          <c:order val="1"/>
          <c:tx>
            <c:strRef>
              <c:f>Hoja1!$A$23</c:f>
              <c:strCache>
                <c:ptCount val="1"/>
                <c:pt idx="0">
                  <c:v>CARCHI 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-0.00142723249504964"/>
                  <c:y val="0.0445618265931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0142723249504959"/>
                  <c:y val="0.0550469622621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0999062746534747"/>
                  <c:y val="-0.007863851751740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Hoja1!$B$21:$H$21</c:f>
              <c:strCache>
                <c:ptCount val="7"/>
                <c:pt idx="0">
                  <c:v>MALEZAS</c:v>
                </c:pt>
                <c:pt idx="1">
                  <c:v>PLAGAS CUARENTENARIAS</c:v>
                </c:pt>
                <c:pt idx="2">
                  <c:v>PRINCIPALES CULTIVOS</c:v>
                </c:pt>
                <c:pt idx="3">
                  <c:v>TRANSITORIAS</c:v>
                </c:pt>
                <c:pt idx="4">
                  <c:v>NOTIFICACION</c:v>
                </c:pt>
                <c:pt idx="5">
                  <c:v>ESTACIONES FITOSANITARIAS</c:v>
                </c:pt>
                <c:pt idx="6">
                  <c:v>CFE</c:v>
                </c:pt>
              </c:strCache>
            </c:strRef>
          </c:cat>
          <c:val>
            <c:numRef>
              <c:f>Hoja1!$B$23:$H$23</c:f>
              <c:numCache>
                <c:formatCode>General</c:formatCode>
                <c:ptCount val="7"/>
                <c:pt idx="0">
                  <c:v>46.0</c:v>
                </c:pt>
                <c:pt idx="1">
                  <c:v>202.0</c:v>
                </c:pt>
                <c:pt idx="2">
                  <c:v>632.0</c:v>
                </c:pt>
                <c:pt idx="3">
                  <c:v>337.0</c:v>
                </c:pt>
                <c:pt idx="4">
                  <c:v>2.0</c:v>
                </c:pt>
                <c:pt idx="5">
                  <c:v>240.0</c:v>
                </c:pt>
                <c:pt idx="6">
                  <c:v>2214.0</c:v>
                </c:pt>
              </c:numCache>
            </c:numRef>
          </c:val>
        </c:ser>
        <c:ser>
          <c:idx val="2"/>
          <c:order val="2"/>
          <c:tx>
            <c:strRef>
              <c:f>Hoja1!$A$24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dLbl>
              <c:idx val="3"/>
              <c:layout>
                <c:manualLayout>
                  <c:x val="0.0128450924554466"/>
                  <c:y val="-0.007863851751740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Hoja1!$B$21:$H$21</c:f>
              <c:strCache>
                <c:ptCount val="7"/>
                <c:pt idx="0">
                  <c:v>MALEZAS</c:v>
                </c:pt>
                <c:pt idx="1">
                  <c:v>PLAGAS CUARENTENARIAS</c:v>
                </c:pt>
                <c:pt idx="2">
                  <c:v>PRINCIPALES CULTIVOS</c:v>
                </c:pt>
                <c:pt idx="3">
                  <c:v>TRANSITORIAS</c:v>
                </c:pt>
                <c:pt idx="4">
                  <c:v>NOTIFICACION</c:v>
                </c:pt>
                <c:pt idx="5">
                  <c:v>ESTACIONES FITOSANITARIAS</c:v>
                </c:pt>
                <c:pt idx="6">
                  <c:v>CFE</c:v>
                </c:pt>
              </c:strCache>
            </c:strRef>
          </c:cat>
          <c:val>
            <c:numRef>
              <c:f>Hoja1!$B$24:$H$24</c:f>
              <c:numCache>
                <c:formatCode>General</c:formatCode>
                <c:ptCount val="7"/>
                <c:pt idx="0">
                  <c:v>48.0</c:v>
                </c:pt>
                <c:pt idx="1">
                  <c:v>839.0</c:v>
                </c:pt>
                <c:pt idx="2">
                  <c:v>998.0</c:v>
                </c:pt>
                <c:pt idx="3">
                  <c:v>300.0</c:v>
                </c:pt>
                <c:pt idx="4">
                  <c:v>0.0</c:v>
                </c:pt>
                <c:pt idx="5">
                  <c:v>623.0</c:v>
                </c:pt>
              </c:numCache>
            </c:numRef>
          </c:val>
        </c:ser>
        <c:ser>
          <c:idx val="3"/>
          <c:order val="3"/>
          <c:tx>
            <c:strRef>
              <c:f>Hoja1!$A$25</c:f>
              <c:strCache>
                <c:ptCount val="1"/>
                <c:pt idx="0">
                  <c:v>SUCUMBIOS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0.0114178599603971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0999062746534747"/>
                  <c:y val="-0.005242567834493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00856339497029794"/>
                  <c:y val="0.007863851751739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00856339497029783"/>
                  <c:y val="-9.611263333103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Hoja1!$B$21:$H$21</c:f>
              <c:strCache>
                <c:ptCount val="7"/>
                <c:pt idx="0">
                  <c:v>MALEZAS</c:v>
                </c:pt>
                <c:pt idx="1">
                  <c:v>PLAGAS CUARENTENARIAS</c:v>
                </c:pt>
                <c:pt idx="2">
                  <c:v>PRINCIPALES CULTIVOS</c:v>
                </c:pt>
                <c:pt idx="3">
                  <c:v>TRANSITORIAS</c:v>
                </c:pt>
                <c:pt idx="4">
                  <c:v>NOTIFICACION</c:v>
                </c:pt>
                <c:pt idx="5">
                  <c:v>ESTACIONES FITOSANITARIAS</c:v>
                </c:pt>
                <c:pt idx="6">
                  <c:v>CFE</c:v>
                </c:pt>
              </c:strCache>
            </c:strRef>
          </c:cat>
          <c:val>
            <c:numRef>
              <c:f>Hoja1!$B$25:$H$25</c:f>
              <c:numCache>
                <c:formatCode>General</c:formatCode>
                <c:ptCount val="7"/>
                <c:pt idx="0">
                  <c:v>50.0</c:v>
                </c:pt>
                <c:pt idx="1">
                  <c:v>192.0</c:v>
                </c:pt>
                <c:pt idx="2">
                  <c:v>697.0</c:v>
                </c:pt>
                <c:pt idx="3">
                  <c:v>197.0</c:v>
                </c:pt>
                <c:pt idx="4">
                  <c:v>8.0</c:v>
                </c:pt>
                <c:pt idx="5">
                  <c:v>128.0</c:v>
                </c:pt>
                <c:pt idx="6">
                  <c:v>224.0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5424416"/>
        <c:axId val="-2135064144"/>
        <c:axId val="0"/>
      </c:bar3DChart>
      <c:catAx>
        <c:axId val="-213542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5064144"/>
        <c:crosses val="autoZero"/>
        <c:auto val="1"/>
        <c:lblAlgn val="ctr"/>
        <c:lblOffset val="100"/>
        <c:noMultiLvlLbl val="0"/>
      </c:catAx>
      <c:valAx>
        <c:axId val="-213506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542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ACTIVIDADES INOCUIDAD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Hoja1!$A$29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5"/>
              <c:layout>
                <c:manualLayout>
                  <c:x val="-0.00896201306101672"/>
                  <c:y val="-0.00583420387005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00896201306101683"/>
                  <c:y val="-0.00583420387005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Hoja1!$B$28:$H$28</c:f>
              <c:strCache>
                <c:ptCount val="7"/>
                <c:pt idx="0">
                  <c:v>MATADEROS</c:v>
                </c:pt>
                <c:pt idx="1">
                  <c:v>INPS. MATADEROS</c:v>
                </c:pt>
                <c:pt idx="2">
                  <c:v>BPA/BPP</c:v>
                </c:pt>
                <c:pt idx="3">
                  <c:v>TRANSPORTE L</c:v>
                </c:pt>
                <c:pt idx="4">
                  <c:v>CENTRO L</c:v>
                </c:pt>
                <c:pt idx="5">
                  <c:v>OPERATIVOS LECH</c:v>
                </c:pt>
                <c:pt idx="6">
                  <c:v>MUESTRAS L</c:v>
                </c:pt>
              </c:strCache>
            </c:strRef>
          </c:cat>
          <c:val>
            <c:numRef>
              <c:f>Hoja1!$B$29:$H$29</c:f>
              <c:numCache>
                <c:formatCode>General</c:formatCode>
                <c:ptCount val="7"/>
                <c:pt idx="1">
                  <c:v>14.0</c:v>
                </c:pt>
                <c:pt idx="2">
                  <c:v>2.0</c:v>
                </c:pt>
                <c:pt idx="3">
                  <c:v>8.0</c:v>
                </c:pt>
                <c:pt idx="5">
                  <c:v>12.0</c:v>
                </c:pt>
                <c:pt idx="6">
                  <c:v>34.0</c:v>
                </c:pt>
              </c:numCache>
            </c:numRef>
          </c:val>
        </c:ser>
        <c:ser>
          <c:idx val="1"/>
          <c:order val="1"/>
          <c:tx>
            <c:strRef>
              <c:f>Hoja1!$A$30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Hoja1!$B$28:$H$28</c:f>
              <c:strCache>
                <c:ptCount val="7"/>
                <c:pt idx="0">
                  <c:v>MATADEROS</c:v>
                </c:pt>
                <c:pt idx="1">
                  <c:v>INPS. MATADEROS</c:v>
                </c:pt>
                <c:pt idx="2">
                  <c:v>BPA/BPP</c:v>
                </c:pt>
                <c:pt idx="3">
                  <c:v>TRANSPORTE L</c:v>
                </c:pt>
                <c:pt idx="4">
                  <c:v>CENTRO L</c:v>
                </c:pt>
                <c:pt idx="5">
                  <c:v>OPERATIVOS LECH</c:v>
                </c:pt>
                <c:pt idx="6">
                  <c:v>MUESTRAS L</c:v>
                </c:pt>
              </c:strCache>
            </c:strRef>
          </c:cat>
          <c:val>
            <c:numRef>
              <c:f>Hoja1!$B$30:$H$30</c:f>
              <c:numCache>
                <c:formatCode>General</c:formatCode>
                <c:ptCount val="7"/>
                <c:pt idx="0">
                  <c:v>4.0</c:v>
                </c:pt>
                <c:pt idx="1">
                  <c:v>10.0</c:v>
                </c:pt>
                <c:pt idx="2">
                  <c:v>6.0</c:v>
                </c:pt>
                <c:pt idx="3">
                  <c:v>170.0</c:v>
                </c:pt>
                <c:pt idx="4">
                  <c:v>24.0</c:v>
                </c:pt>
                <c:pt idx="5">
                  <c:v>40.0</c:v>
                </c:pt>
                <c:pt idx="6">
                  <c:v>248.0</c:v>
                </c:pt>
              </c:numCache>
            </c:numRef>
          </c:val>
        </c:ser>
        <c:ser>
          <c:idx val="2"/>
          <c:order val="2"/>
          <c:tx>
            <c:strRef>
              <c:f>Hoja1!$A$31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dLbl>
              <c:idx val="3"/>
              <c:layout>
                <c:manualLayout>
                  <c:x val="-5.69615626487677E-17"/>
                  <c:y val="0.04959073289544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00466054532783989"/>
                  <c:y val="0.002917101935026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00310703021855989"/>
                  <c:y val="0.06709334450560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Hoja1!$B$28:$H$28</c:f>
              <c:strCache>
                <c:ptCount val="7"/>
                <c:pt idx="0">
                  <c:v>MATADEROS</c:v>
                </c:pt>
                <c:pt idx="1">
                  <c:v>INPS. MATADEROS</c:v>
                </c:pt>
                <c:pt idx="2">
                  <c:v>BPA/BPP</c:v>
                </c:pt>
                <c:pt idx="3">
                  <c:v>TRANSPORTE L</c:v>
                </c:pt>
                <c:pt idx="4">
                  <c:v>CENTRO L</c:v>
                </c:pt>
                <c:pt idx="5">
                  <c:v>OPERATIVOS LECH</c:v>
                </c:pt>
                <c:pt idx="6">
                  <c:v>MUESTRAS L</c:v>
                </c:pt>
              </c:strCache>
            </c:strRef>
          </c:cat>
          <c:val>
            <c:numRef>
              <c:f>Hoja1!$B$31:$H$31</c:f>
              <c:numCache>
                <c:formatCode>General</c:formatCode>
                <c:ptCount val="7"/>
                <c:pt idx="0">
                  <c:v>2.0</c:v>
                </c:pt>
                <c:pt idx="1">
                  <c:v>40.0</c:v>
                </c:pt>
                <c:pt idx="2">
                  <c:v>4.0</c:v>
                </c:pt>
                <c:pt idx="3">
                  <c:v>34.0</c:v>
                </c:pt>
                <c:pt idx="4">
                  <c:v>16.0</c:v>
                </c:pt>
                <c:pt idx="5">
                  <c:v>35.0</c:v>
                </c:pt>
                <c:pt idx="6">
                  <c:v>84.0</c:v>
                </c:pt>
              </c:numCache>
            </c:numRef>
          </c:val>
        </c:ser>
        <c:ser>
          <c:idx val="3"/>
          <c:order val="3"/>
          <c:tx>
            <c:strRef>
              <c:f>Hoja1!$A$32</c:f>
              <c:strCache>
                <c:ptCount val="1"/>
                <c:pt idx="0">
                  <c:v>SUCUMBIOS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0.00896201306101672"/>
                  <c:y val="-0.002917101935026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Hoja1!$B$28:$H$28</c:f>
              <c:strCache>
                <c:ptCount val="7"/>
                <c:pt idx="0">
                  <c:v>MATADEROS</c:v>
                </c:pt>
                <c:pt idx="1">
                  <c:v>INPS. MATADEROS</c:v>
                </c:pt>
                <c:pt idx="2">
                  <c:v>BPA/BPP</c:v>
                </c:pt>
                <c:pt idx="3">
                  <c:v>TRANSPORTE L</c:v>
                </c:pt>
                <c:pt idx="4">
                  <c:v>CENTRO L</c:v>
                </c:pt>
                <c:pt idx="5">
                  <c:v>OPERATIVOS LECH</c:v>
                </c:pt>
                <c:pt idx="6">
                  <c:v>MUESTRAS L</c:v>
                </c:pt>
              </c:strCache>
            </c:strRef>
          </c:cat>
          <c:val>
            <c:numRef>
              <c:f>Hoja1!$B$32:$H$32</c:f>
              <c:numCache>
                <c:formatCode>General</c:formatCode>
                <c:ptCount val="7"/>
                <c:pt idx="0">
                  <c:v>4.0</c:v>
                </c:pt>
                <c:pt idx="1">
                  <c:v>20.0</c:v>
                </c:pt>
                <c:pt idx="2">
                  <c:v>5.0</c:v>
                </c:pt>
                <c:pt idx="3">
                  <c:v>5.0</c:v>
                </c:pt>
                <c:pt idx="4">
                  <c:v>2.0</c:v>
                </c:pt>
                <c:pt idx="5">
                  <c:v>12.0</c:v>
                </c:pt>
                <c:pt idx="6">
                  <c:v>44.0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5175824"/>
        <c:axId val="2145475232"/>
        <c:axId val="0"/>
      </c:bar3DChart>
      <c:catAx>
        <c:axId val="-213517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45475232"/>
        <c:crosses val="autoZero"/>
        <c:auto val="1"/>
        <c:lblAlgn val="ctr"/>
        <c:lblOffset val="100"/>
        <c:noMultiLvlLbl val="0"/>
      </c:catAx>
      <c:valAx>
        <c:axId val="214547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517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ACTIVIDADES 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Hoja1!$B$35</c:f>
              <c:strCache>
                <c:ptCount val="1"/>
                <c:pt idx="0">
                  <c:v>CONTROL POSTR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Hoja1!$A$36:$A$39</c:f>
              <c:strCache>
                <c:ptCount val="4"/>
                <c:pt idx="0">
                  <c:v>ESMERALDAS</c:v>
                </c:pt>
                <c:pt idx="1">
                  <c:v>CARCHI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Hoja1!$B$36:$B$39</c:f>
              <c:numCache>
                <c:formatCode>General</c:formatCode>
                <c:ptCount val="4"/>
                <c:pt idx="0">
                  <c:v>17.0</c:v>
                </c:pt>
                <c:pt idx="1">
                  <c:v>5.0</c:v>
                </c:pt>
                <c:pt idx="2">
                  <c:v>105.0</c:v>
                </c:pt>
                <c:pt idx="3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Hoja1!$C$35</c:f>
              <c:strCache>
                <c:ptCount val="1"/>
                <c:pt idx="0">
                  <c:v>EFICACIA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Hoja1!$A$36:$A$39</c:f>
              <c:strCache>
                <c:ptCount val="4"/>
                <c:pt idx="0">
                  <c:v>ESMERALDAS</c:v>
                </c:pt>
                <c:pt idx="1">
                  <c:v>CARCHI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Hoja1!$C$36:$C$39</c:f>
              <c:numCache>
                <c:formatCode>General</c:formatCode>
                <c:ptCount val="4"/>
                <c:pt idx="0">
                  <c:v>35.0</c:v>
                </c:pt>
                <c:pt idx="2">
                  <c:v>2.0</c:v>
                </c:pt>
              </c:numCache>
            </c:numRef>
          </c:val>
        </c:ser>
        <c:ser>
          <c:idx val="2"/>
          <c:order val="2"/>
          <c:tx>
            <c:strRef>
              <c:f>Hoja1!$D$35</c:f>
              <c:strCache>
                <c:ptCount val="1"/>
                <c:pt idx="0">
                  <c:v>ALMACENES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Hoja1!$A$36:$A$39</c:f>
              <c:strCache>
                <c:ptCount val="4"/>
                <c:pt idx="0">
                  <c:v>ESMERALDAS</c:v>
                </c:pt>
                <c:pt idx="1">
                  <c:v>CARCHI</c:v>
                </c:pt>
                <c:pt idx="2">
                  <c:v>IMBABURA</c:v>
                </c:pt>
                <c:pt idx="3">
                  <c:v>SUCUMBIOS</c:v>
                </c:pt>
              </c:strCache>
            </c:strRef>
          </c:cat>
          <c:val>
            <c:numRef>
              <c:f>Hoja1!$D$36:$D$39</c:f>
              <c:numCache>
                <c:formatCode>General</c:formatCode>
                <c:ptCount val="4"/>
                <c:pt idx="0">
                  <c:v>144.0</c:v>
                </c:pt>
                <c:pt idx="1">
                  <c:v>144.0</c:v>
                </c:pt>
                <c:pt idx="2">
                  <c:v>99.0</c:v>
                </c:pt>
                <c:pt idx="3">
                  <c:v>120.0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26236448"/>
        <c:axId val="2140091200"/>
        <c:axId val="0"/>
      </c:bar3DChart>
      <c:catAx>
        <c:axId val="212623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40091200"/>
        <c:crosses val="autoZero"/>
        <c:auto val="1"/>
        <c:lblAlgn val="ctr"/>
        <c:lblOffset val="100"/>
        <c:noMultiLvlLbl val="0"/>
      </c:catAx>
      <c:valAx>
        <c:axId val="21400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623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  <a:sp3d>
                <a:contourClr>
                  <a:schemeClr val="accent2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EC-492E-A1E4-99E4C49FAD07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EC-492E-A1E4-99E4C49FAD07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CEC-492E-A1E4-99E4C49FAD07}"/>
              </c:ext>
            </c:extLst>
          </c:dPt>
          <c:cat>
            <c:strRef>
              <c:f>Hoja1!$S$5:$S$7</c:f>
              <c:strCache>
                <c:ptCount val="3"/>
                <c:pt idx="0">
                  <c:v>Diagnóstico Animal</c:v>
                </c:pt>
                <c:pt idx="1">
                  <c:v>Diagnóstico Vegetal</c:v>
                </c:pt>
                <c:pt idx="2">
                  <c:v>Inocuidad de los Alimentos</c:v>
                </c:pt>
              </c:strCache>
            </c:strRef>
          </c:cat>
          <c:val>
            <c:numRef>
              <c:f>Hoja1!$T$5:$T$7</c:f>
              <c:numCache>
                <c:formatCode>General</c:formatCode>
                <c:ptCount val="3"/>
                <c:pt idx="0">
                  <c:v>860.0</c:v>
                </c:pt>
                <c:pt idx="1">
                  <c:v>1271.0</c:v>
                </c:pt>
                <c:pt idx="2">
                  <c:v>145.0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CEC-492E-A1E4-99E4C49FA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38411568"/>
        <c:axId val="2103242864"/>
        <c:axId val="0"/>
      </c:bar3DChart>
      <c:catAx>
        <c:axId val="213841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03242864"/>
        <c:crosses val="autoZero"/>
        <c:auto val="1"/>
        <c:lblAlgn val="ctr"/>
        <c:lblOffset val="100"/>
        <c:noMultiLvlLbl val="0"/>
      </c:catAx>
      <c:valAx>
        <c:axId val="210324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841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CB2BF-293F-4594-B454-E714DC6D6511}" type="datetimeFigureOut">
              <a:rPr lang="es-EC" smtClean="0"/>
              <a:t>31/1/18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BC5B2-6B39-4272-823C-E860B73E3D60}" type="slidenum">
              <a:rPr lang="es-EC" smtClean="0"/>
              <a:t>‹Nr.›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4517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691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355355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1576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6158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7948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336719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2635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1569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1259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574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25291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6336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796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49814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5031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1254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9607495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401179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4529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01049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19350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40314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45955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18073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1425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1679842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83068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22095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5060561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598690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84736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44646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58803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19179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9370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29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400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3200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800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400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2000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062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2954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585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215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1846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Séptimo nivel del esquema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641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062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2954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585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215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1846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Séptimo nivel del esquema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2605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062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2954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585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215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1846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1846">
                <a:latin typeface="Arial"/>
              </a:rPr>
              <a:t>Séptimo nivel del esquema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7758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2221987" y="4646613"/>
            <a:ext cx="483305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RENDICI</a:t>
            </a:r>
            <a:r>
              <a:rPr lang="es-ES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ÓN DE CUENTAS</a:t>
            </a: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2017 </a:t>
            </a:r>
            <a:endParaRPr lang="es-EC" sz="24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uadroTexto 3"/>
          <p:cNvSpPr txBox="1">
            <a:spLocks noChangeArrowheads="1"/>
          </p:cNvSpPr>
          <p:nvPr/>
        </p:nvSpPr>
        <p:spPr bwMode="auto">
          <a:xfrm>
            <a:off x="1170225" y="5241925"/>
            <a:ext cx="693657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s-EC" altLang="es-EC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DIRECCIÓN DISTRITAL Y ARTICULACIÓN </a:t>
            </a:r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TERRITORIAL</a:t>
            </a:r>
          </a:p>
          <a:p>
            <a:pPr algn="ctr" eaLnBrk="1" hangingPunct="1"/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ZONA </a:t>
            </a:r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</a:t>
            </a:r>
          </a:p>
          <a:p>
            <a:pPr algn="ctr" eaLnBrk="1" hangingPunct="1"/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(SUCUMBIOS, ESMERALDAS, CARCHI, IMBABURA) </a:t>
            </a:r>
            <a:endParaRPr lang="es-EC" altLang="es-EC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42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858739" y="1029725"/>
            <a:ext cx="363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smtClean="0">
                <a:solidFill>
                  <a:schemeClr val="bg1">
                    <a:lumMod val="50000"/>
                  </a:schemeClr>
                </a:solidFill>
                <a:latin typeface="Helvetica LT Std Light" panose="020B0403020202020204" pitchFamily="34" charset="0"/>
              </a:rPr>
              <a:t>USUARIOS ATENDIDOS 2017</a:t>
            </a:r>
            <a:endParaRPr lang="es-EC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982175"/>
              </p:ext>
            </p:extLst>
          </p:nvPr>
        </p:nvGraphicFramePr>
        <p:xfrm>
          <a:off x="892413" y="1660930"/>
          <a:ext cx="7569199" cy="3765473"/>
        </p:xfrm>
        <a:graphic>
          <a:graphicData uri="http://schemas.openxmlformats.org/drawingml/2006/table">
            <a:tbl>
              <a:tblPr/>
              <a:tblGrid>
                <a:gridCol w="2463442"/>
                <a:gridCol w="1665756"/>
                <a:gridCol w="1524988"/>
                <a:gridCol w="1915013"/>
              </a:tblGrid>
              <a:tr h="569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COBERTURA</a:t>
                      </a:r>
                    </a:p>
                  </a:txBody>
                  <a:tcPr marL="5867" marR="5867" marT="58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DE USUARIOS</a:t>
                      </a:r>
                    </a:p>
                  </a:txBody>
                  <a:tcPr marL="5867" marR="5867" marT="58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GÉNERO</a:t>
                      </a:r>
                    </a:p>
                  </a:txBody>
                  <a:tcPr marL="5867" marR="5867" marT="58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NACIONALIDADES O PUEBLOS</a:t>
                      </a:r>
                    </a:p>
                  </a:txBody>
                  <a:tcPr marL="5867" marR="5867" marT="58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319636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Sucumbíos </a:t>
                      </a:r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 A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(Lago Agrio, </a:t>
                      </a:r>
                      <a:r>
                        <a:rPr lang="es-EC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Shushufindi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s-EC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Lumbaqui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San Miguel) </a:t>
                      </a:r>
                      <a:endParaRPr lang="es-EC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endParaRPr lang="es-EC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es-EC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Esmeraldas </a:t>
                      </a:r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 B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(Esmeraldas, </a:t>
                      </a:r>
                      <a:r>
                        <a:rPr lang="es-EC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Quinindé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San Lorenzo, </a:t>
                      </a:r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Aeropuerto, 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Puerto)  </a:t>
                      </a:r>
                      <a:b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s-EC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es-EC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Carchi </a:t>
                      </a:r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 B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s-EC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s-EC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Rumichaca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San Gabriel, El </a:t>
                      </a:r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Ángel)</a:t>
                      </a:r>
                    </a:p>
                    <a:p>
                      <a:pPr algn="l" rtl="0" fontAlgn="ctr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EC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Imbabura Tipo B</a:t>
                      </a:r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(Imbabura, Mascarilla)</a:t>
                      </a:r>
                    </a:p>
                  </a:txBody>
                  <a:tcPr marL="5867" marR="5867" marT="58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35135 </a:t>
                      </a:r>
                      <a:r>
                        <a:rPr lang="es-EC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es-EC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67" marR="5867" marT="58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_tradnl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21356 </a:t>
                      </a:r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HOMBRES</a:t>
                      </a:r>
                    </a:p>
                    <a:p>
                      <a:pPr algn="ctr" rtl="0" fontAlgn="ctr"/>
                      <a:r>
                        <a:rPr lang="es-ES_tradnl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13779 </a:t>
                      </a:r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MUJERES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67" marR="5867" marT="58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MESTIZO, AFROECUATORIANO, </a:t>
                      </a:r>
                      <a:r>
                        <a:rPr lang="es-EC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INDÍGENA </a:t>
                      </a:r>
                      <a:r>
                        <a:rPr lang="es-EC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MONTUBIO, COFANES, SHUAR</a:t>
                      </a:r>
                    </a:p>
                  </a:txBody>
                  <a:tcPr marL="5867" marR="5867" marT="58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7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77" y="-4600"/>
            <a:ext cx="9168401" cy="357457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927815" y="4414286"/>
            <a:ext cx="3261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SANIDAD ANIMAL</a:t>
            </a:r>
            <a:endParaRPr lang="es-EC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46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433069" y="1485933"/>
            <a:ext cx="37443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bg1">
                    <a:lumMod val="50000"/>
                  </a:schemeClr>
                </a:solidFill>
              </a:rPr>
              <a:t>Se mantiene la CERTIFICACI</a:t>
            </a:r>
            <a:r>
              <a:rPr lang="es-ES" b="1" dirty="0" err="1" smtClean="0">
                <a:solidFill>
                  <a:schemeClr val="bg1">
                    <a:lumMod val="50000"/>
                  </a:schemeClr>
                </a:solidFill>
              </a:rPr>
              <a:t>Ó</a:t>
            </a:r>
            <a:r>
              <a:rPr lang="es-EC" b="1" dirty="0" smtClean="0">
                <a:solidFill>
                  <a:schemeClr val="bg1">
                    <a:lumMod val="50000"/>
                  </a:schemeClr>
                </a:solidFill>
              </a:rPr>
              <a:t>N </a:t>
            </a:r>
            <a:r>
              <a:rPr lang="es-EC" dirty="0" smtClean="0">
                <a:solidFill>
                  <a:schemeClr val="bg1">
                    <a:lumMod val="50000"/>
                  </a:schemeClr>
                </a:solidFill>
              </a:rPr>
              <a:t>de Ecuador como país libre de fiebre aftosa </a:t>
            </a:r>
            <a:r>
              <a:rPr lang="es-EC" b="1" dirty="0" smtClean="0">
                <a:solidFill>
                  <a:schemeClr val="bg1">
                    <a:lumMod val="50000"/>
                  </a:schemeClr>
                </a:solidFill>
              </a:rPr>
              <a:t>con VACUNACI</a:t>
            </a:r>
            <a:r>
              <a:rPr lang="es-ES" b="1" dirty="0" err="1" smtClean="0">
                <a:solidFill>
                  <a:schemeClr val="bg1">
                    <a:lumMod val="50000"/>
                  </a:schemeClr>
                </a:solidFill>
              </a:rPr>
              <a:t>Ó</a:t>
            </a:r>
            <a:r>
              <a:rPr lang="es-EC" b="1" dirty="0" smtClean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s-EC" dirty="0" smtClean="0">
                <a:solidFill>
                  <a:schemeClr val="bg1">
                    <a:lumMod val="50000"/>
                  </a:schemeClr>
                </a:solidFill>
              </a:rPr>
              <a:t> en  territorio continental </a:t>
            </a:r>
          </a:p>
          <a:p>
            <a:pPr algn="ctr"/>
            <a:r>
              <a:rPr lang="es-EC" dirty="0" smtClean="0">
                <a:solidFill>
                  <a:schemeClr val="bg1">
                    <a:lumMod val="50000"/>
                  </a:schemeClr>
                </a:solidFill>
              </a:rPr>
              <a:t>(647.506 bovinos).</a:t>
            </a:r>
            <a:endParaRPr lang="es-EC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1020"/>
              </p:ext>
            </p:extLst>
          </p:nvPr>
        </p:nvGraphicFramePr>
        <p:xfrm>
          <a:off x="144379" y="3143033"/>
          <a:ext cx="4321743" cy="2593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268228"/>
              </p:ext>
            </p:extLst>
          </p:nvPr>
        </p:nvGraphicFramePr>
        <p:xfrm>
          <a:off x="4572000" y="3141108"/>
          <a:ext cx="4324951" cy="259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4985819" y="1762932"/>
            <a:ext cx="3744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bg1">
                    <a:lumMod val="50000"/>
                  </a:schemeClr>
                </a:solidFill>
              </a:rPr>
              <a:t>Proyecto de Erradicación de Peste Porcina Clásica</a:t>
            </a:r>
          </a:p>
          <a:p>
            <a:pPr algn="ctr"/>
            <a:r>
              <a:rPr lang="es-ES" b="1" dirty="0" smtClean="0">
                <a:solidFill>
                  <a:schemeClr val="bg1">
                    <a:lumMod val="50000"/>
                  </a:schemeClr>
                </a:solidFill>
              </a:rPr>
              <a:t>(165.028 porcinos)</a:t>
            </a:r>
            <a:endParaRPr lang="es-EC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33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Graphic spid="6" grpId="0">
        <p:bldAsOne/>
      </p:bldGraphic>
      <p:bldGraphic spid="6" grpId="1">
        <p:bldAsOne/>
      </p:bldGraphic>
      <p:bldGraphic spid="7" grpId="0">
        <p:bldAsOne/>
      </p:bldGraphic>
      <p:bldGraphic spid="7" grpId="1">
        <p:bldAsOne/>
      </p:bldGraphic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481194" y="1204477"/>
            <a:ext cx="3744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>
                    <a:lumMod val="50000"/>
                  </a:schemeClr>
                </a:solidFill>
              </a:rPr>
              <a:t>CERTIFICACIÓN DE PREDIOS LIBRES </a:t>
            </a:r>
            <a:r>
              <a:rPr lang="es-ES" b="1" smtClean="0">
                <a:solidFill>
                  <a:schemeClr val="bg1">
                    <a:lumMod val="50000"/>
                  </a:schemeClr>
                </a:solidFill>
              </a:rPr>
              <a:t>DE BRUCELOSIS Y TUBERCULOSIS</a:t>
            </a:r>
            <a:endParaRPr lang="es-EC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025804"/>
              </p:ext>
            </p:extLst>
          </p:nvPr>
        </p:nvGraphicFramePr>
        <p:xfrm>
          <a:off x="67375" y="221390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080511"/>
              </p:ext>
            </p:extLst>
          </p:nvPr>
        </p:nvGraphicFramePr>
        <p:xfrm>
          <a:off x="4749421" y="1130137"/>
          <a:ext cx="4321216" cy="4987808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229842"/>
                <a:gridCol w="1091374"/>
              </a:tblGrid>
              <a:tr h="402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 smtClean="0">
                          <a:solidFill>
                            <a:schemeClr val="bg1"/>
                          </a:solidFill>
                          <a:effectLst/>
                        </a:rPr>
                        <a:t>Otras Actividades</a:t>
                      </a:r>
                      <a:endParaRPr lang="es-EC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 smtClean="0">
                          <a:solidFill>
                            <a:schemeClr val="bg1"/>
                          </a:solidFill>
                          <a:effectLst/>
                        </a:rPr>
                        <a:t>Nro. </a:t>
                      </a:r>
                      <a:endParaRPr lang="es-EC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54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chemeClr val="tx1"/>
                          </a:solidFill>
                          <a:effectLst/>
                        </a:rPr>
                        <a:t>Capturas de vectores de rabia bovina</a:t>
                      </a:r>
                      <a:endParaRPr lang="es-EC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88</a:t>
                      </a:r>
                      <a:endParaRPr lang="es-EC" sz="1400" b="1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554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chemeClr val="tx1"/>
                          </a:solidFill>
                          <a:effectLst/>
                        </a:rPr>
                        <a:t>Inspección de establecimientos apícolas</a:t>
                      </a:r>
                      <a:endParaRPr lang="es-EC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88</a:t>
                      </a:r>
                      <a:endParaRPr lang="es-EC" sz="1400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320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chemeClr val="tx1"/>
                          </a:solidFill>
                          <a:effectLst/>
                        </a:rPr>
                        <a:t>Inspección de granjas avícolas</a:t>
                      </a:r>
                      <a:endParaRPr lang="es-EC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110</a:t>
                      </a:r>
                      <a:endParaRPr lang="es-EC" sz="1400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32022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Inspección de granjas porcinas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452</a:t>
                      </a:r>
                      <a:endParaRPr lang="es-EC" sz="1400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55457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Inspección a ferias</a:t>
                      </a:r>
                      <a:r>
                        <a:rPr lang="es-EC" sz="14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comerciales y </a:t>
                      </a:r>
                      <a:r>
                        <a:rPr lang="es-EC" sz="1400" b="1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</a:t>
                      </a:r>
                      <a:r>
                        <a:rPr lang="es-EC" sz="14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39</a:t>
                      </a:r>
                      <a:endParaRPr lang="es-EC" sz="1400" b="1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531174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Operativos de control de carreteras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136</a:t>
                      </a:r>
                      <a:endParaRPr lang="es-EC" sz="1400" b="1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32022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Seguimientos cuarentenarios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195</a:t>
                      </a:r>
                      <a:endParaRPr lang="es-EC" sz="1400" b="1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32022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Capacitación control sanitario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2094</a:t>
                      </a:r>
                      <a:endParaRPr lang="es-EC" sz="1400" b="1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55457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Capacitación sensores epidemiológicos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160</a:t>
                      </a:r>
                      <a:endParaRPr lang="es-EC" sz="1400" b="1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55457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Eventos sanitarios</a:t>
                      </a:r>
                      <a:endParaRPr lang="es-EC" sz="14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libri"/>
                          <a:ea typeface="Droid Sans Fallback"/>
                          <a:cs typeface="Calibri"/>
                        </a:rPr>
                        <a:t>31</a:t>
                      </a:r>
                      <a:endParaRPr lang="es-EC" sz="1400" b="1" dirty="0">
                        <a:effectLst/>
                        <a:latin typeface="Calibri"/>
                        <a:ea typeface="Droid Sans Fallback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95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Graphic spid="8" grpId="0">
        <p:bldAsOne/>
      </p:bldGraphic>
      <p:bldGraphic spid="8" grpId="1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809969" y="4298783"/>
            <a:ext cx="3524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SANIDAD VEGETAL</a:t>
            </a:r>
            <a:endParaRPr lang="es-EC" sz="24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353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7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429769" y="661911"/>
            <a:ext cx="4171167" cy="503936"/>
          </a:xfrm>
        </p:spPr>
        <p:txBody>
          <a:bodyPr/>
          <a:lstStyle/>
          <a:p>
            <a:pPr algn="ctr"/>
            <a:r>
              <a:rPr lang="es-CO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MOSCA DE LA FRUTA</a:t>
            </a:r>
            <a:endParaRPr lang="es-CO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170" name="Picture 2" descr="C:\Users\CASA\Desktop\AGROCALIDAD\FOTOS\MONITOREO DE TRAMPAS\IMG_20161112_0956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26" y="1422125"/>
            <a:ext cx="3356416" cy="391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65" y="1431821"/>
            <a:ext cx="3454941" cy="3892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751560" y="5426350"/>
            <a:ext cx="7355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mantienen las rutas de monitoreo instaladas en todas las provincias y también se realiza monitoreo en sitios de producción.</a:t>
            </a:r>
            <a:endParaRPr lang="es-EC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8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3232107"/>
              </p:ext>
            </p:extLst>
          </p:nvPr>
        </p:nvGraphicFramePr>
        <p:xfrm>
          <a:off x="191069" y="1801505"/>
          <a:ext cx="8748215" cy="4155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2483893" y="362153"/>
            <a:ext cx="6059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Malezas (166)				Cuarentenarias (1650)</a:t>
            </a:r>
          </a:p>
          <a:p>
            <a:r>
              <a:rPr lang="es-ES" dirty="0" smtClean="0"/>
              <a:t>Cultivos (3085)				Transitorias (1170)</a:t>
            </a:r>
          </a:p>
          <a:p>
            <a:r>
              <a:rPr lang="es-ES" dirty="0" smtClean="0"/>
              <a:t>Notificaciones (21)			Estaciones </a:t>
            </a:r>
            <a:r>
              <a:rPr lang="es-ES" dirty="0" err="1" smtClean="0"/>
              <a:t>fito</a:t>
            </a:r>
            <a:r>
              <a:rPr lang="es-ES" dirty="0" smtClean="0"/>
              <a:t> (1006)</a:t>
            </a:r>
          </a:p>
          <a:p>
            <a:r>
              <a:rPr lang="es-ES" dirty="0" smtClean="0"/>
              <a:t>CFE (2440)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1585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2934268" y="1609869"/>
            <a:ext cx="3275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INCIDENCIA PC</a:t>
            </a:r>
            <a:endParaRPr lang="es-ES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ESMERALDAS </a:t>
            </a:r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643980"/>
              </p:ext>
            </p:extLst>
          </p:nvPr>
        </p:nvGraphicFramePr>
        <p:xfrm>
          <a:off x="655584" y="2601798"/>
          <a:ext cx="7832830" cy="1739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789"/>
                <a:gridCol w="1526804"/>
                <a:gridCol w="827965"/>
                <a:gridCol w="1630377"/>
                <a:gridCol w="1433015"/>
                <a:gridCol w="817880"/>
              </a:tblGrid>
              <a:tr h="376366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2015</a:t>
                      </a:r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2017</a:t>
                      </a:r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723332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Ha Monitoreadas</a:t>
                      </a:r>
                      <a:endParaRPr lang="es-EC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Ha Afectadas</a:t>
                      </a:r>
                      <a:endParaRPr lang="es-EC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es-EC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Ha Monitoreadas</a:t>
                      </a:r>
                      <a:endParaRPr lang="es-EC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Ha Afectadas</a:t>
                      </a:r>
                      <a:endParaRPr lang="es-EC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es-EC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s-EC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27546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6705,60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2083,15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mtClean="0"/>
                        <a:t>31,07</a:t>
                      </a:r>
                      <a:endParaRPr lang="es-EC" smtClean="0"/>
                    </a:p>
                    <a:p>
                      <a:pPr algn="ctr"/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1606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280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17,43</a:t>
                      </a:r>
                      <a:endParaRPr lang="es-EC" dirty="0" smtClean="0"/>
                    </a:p>
                    <a:p>
                      <a:pPr algn="ctr"/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41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982230" y="4375785"/>
            <a:ext cx="528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INOCUIDAD DE ALIMENTOS</a:t>
            </a:r>
            <a:endParaRPr lang="es-EC" sz="24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5" b="35531"/>
          <a:stretch/>
        </p:blipFill>
        <p:spPr>
          <a:xfrm>
            <a:off x="2947" y="-19251"/>
            <a:ext cx="9144000" cy="356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1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1161897"/>
              </p:ext>
            </p:extLst>
          </p:nvPr>
        </p:nvGraphicFramePr>
        <p:xfrm>
          <a:off x="364469" y="1879513"/>
          <a:ext cx="8502554" cy="4353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423555" y="659934"/>
            <a:ext cx="65375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Mataderos habilitados (10)				Centros de leche (42)</a:t>
            </a:r>
          </a:p>
          <a:p>
            <a:r>
              <a:rPr lang="es-ES" sz="1600" dirty="0" smtClean="0"/>
              <a:t>Inspecciones a mataderos (84)			Operativos de leche (99)</a:t>
            </a:r>
          </a:p>
          <a:p>
            <a:r>
              <a:rPr lang="es-ES" sz="1600" dirty="0" smtClean="0"/>
              <a:t>BPA/BPP (17)						        Muestras leche (410)</a:t>
            </a:r>
          </a:p>
          <a:p>
            <a:r>
              <a:rPr lang="es-ES" sz="1600" dirty="0" smtClean="0"/>
              <a:t>Transporte de leche (217)</a:t>
            </a:r>
            <a:endParaRPr lang="es-EC" sz="1600" dirty="0"/>
          </a:p>
        </p:txBody>
      </p:sp>
    </p:spTree>
    <p:extLst>
      <p:ext uri="{BB962C8B-B14F-4D97-AF65-F5344CB8AC3E}">
        <p14:creationId xmlns:p14="http://schemas.microsoft.com/office/powerpoint/2010/main" val="109571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1924333" y="4115903"/>
            <a:ext cx="5281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REGISTROS DE INSUMOS AGROPECUARIOS</a:t>
            </a:r>
            <a:endParaRPr lang="es-EC" sz="24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1" b="4198"/>
          <a:stretch/>
        </p:blipFill>
        <p:spPr>
          <a:xfrm>
            <a:off x="0" y="0"/>
            <a:ext cx="9144000" cy="36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8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180774"/>
              </p:ext>
            </p:extLst>
          </p:nvPr>
        </p:nvGraphicFramePr>
        <p:xfrm>
          <a:off x="968991" y="2483891"/>
          <a:ext cx="7206018" cy="3684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078173" y="1228299"/>
            <a:ext cx="5882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Control post registro (227)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Ensayos de eficacia (37)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Almacenes agropecuarios (507)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74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oord. General de Laboratorio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9" b="8163"/>
          <a:stretch/>
        </p:blipFill>
        <p:spPr bwMode="auto">
          <a:xfrm>
            <a:off x="0" y="0"/>
            <a:ext cx="9141849" cy="36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1931157" y="4097970"/>
            <a:ext cx="5281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LABORATORIO DE DIAGNÓSTICO RÁPIDO (LDR)</a:t>
            </a:r>
            <a:endParaRPr lang="es-EC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Rectángulo"/>
          <p:cNvSpPr/>
          <p:nvPr/>
        </p:nvSpPr>
        <p:spPr>
          <a:xfrm>
            <a:off x="356135" y="1747938"/>
            <a:ext cx="5005137" cy="2138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1662" dirty="0" smtClean="0">
                <a:solidFill>
                  <a:prstClr val="black"/>
                </a:solidFill>
                <a:cs typeface="Arial" panose="020B0604020202020204" pitchFamily="34" charset="0"/>
              </a:rPr>
              <a:t>Las </a:t>
            </a:r>
            <a:r>
              <a:rPr lang="es-EC" sz="1662" dirty="0">
                <a:solidFill>
                  <a:prstClr val="black"/>
                </a:solidFill>
                <a:cs typeface="Arial" panose="020B0604020202020204" pitchFamily="34" charset="0"/>
              </a:rPr>
              <a:t>muestras analizas  en el LDR – Carchi corresponden a:</a:t>
            </a:r>
          </a:p>
          <a:p>
            <a:r>
              <a:rPr lang="es-EC" sz="1662" dirty="0">
                <a:solidFill>
                  <a:prstClr val="black"/>
                </a:solidFill>
                <a:cs typeface="Arial" panose="020B0604020202020204" pitchFamily="34" charset="0"/>
              </a:rPr>
              <a:t>Diagnóstico Animal: </a:t>
            </a:r>
            <a:r>
              <a:rPr lang="es-EC" sz="1662" b="1" dirty="0">
                <a:solidFill>
                  <a:prstClr val="black"/>
                </a:solidFill>
                <a:cs typeface="Arial" panose="020B0604020202020204" pitchFamily="34" charset="0"/>
              </a:rPr>
              <a:t>860</a:t>
            </a:r>
          </a:p>
          <a:p>
            <a:r>
              <a:rPr lang="es-EC" sz="1662" dirty="0">
                <a:solidFill>
                  <a:prstClr val="black"/>
                </a:solidFill>
                <a:cs typeface="Arial" panose="020B0604020202020204" pitchFamily="34" charset="0"/>
              </a:rPr>
              <a:t>Diagnóstico Vegetal:   </a:t>
            </a:r>
            <a:r>
              <a:rPr lang="es-EC" sz="1662" b="1" dirty="0">
                <a:solidFill>
                  <a:prstClr val="black"/>
                </a:solidFill>
                <a:cs typeface="Arial" panose="020B0604020202020204" pitchFamily="34" charset="0"/>
              </a:rPr>
              <a:t>1271</a:t>
            </a:r>
          </a:p>
          <a:p>
            <a:r>
              <a:rPr lang="es-EC" sz="1662" dirty="0">
                <a:solidFill>
                  <a:prstClr val="black"/>
                </a:solidFill>
                <a:cs typeface="Arial" panose="020B0604020202020204" pitchFamily="34" charset="0"/>
              </a:rPr>
              <a:t>Análisis Inocuidad de los Alimentos </a:t>
            </a:r>
            <a:r>
              <a:rPr lang="es-EC" sz="1662" dirty="0" smtClean="0">
                <a:solidFill>
                  <a:prstClr val="black"/>
                </a:solidFill>
                <a:cs typeface="Arial" panose="020B0604020202020204" pitchFamily="34" charset="0"/>
              </a:rPr>
              <a:t>(análisis </a:t>
            </a:r>
            <a:r>
              <a:rPr lang="es-EC" sz="1662" dirty="0">
                <a:solidFill>
                  <a:prstClr val="black"/>
                </a:solidFill>
                <a:cs typeface="Arial" panose="020B0604020202020204" pitchFamily="34" charset="0"/>
              </a:rPr>
              <a:t>de </a:t>
            </a:r>
            <a:r>
              <a:rPr lang="es-EC" sz="1662" dirty="0" smtClean="0">
                <a:solidFill>
                  <a:prstClr val="black"/>
                </a:solidFill>
                <a:cs typeface="Arial" panose="020B0604020202020204" pitchFamily="34" charset="0"/>
              </a:rPr>
              <a:t>leche</a:t>
            </a:r>
            <a:r>
              <a:rPr lang="es-EC" sz="1662" dirty="0">
                <a:solidFill>
                  <a:prstClr val="black"/>
                </a:solidFill>
                <a:cs typeface="Arial" panose="020B0604020202020204" pitchFamily="34" charset="0"/>
              </a:rPr>
              <a:t>):</a:t>
            </a:r>
            <a:r>
              <a:rPr lang="es-EC" sz="1662" b="1" dirty="0">
                <a:solidFill>
                  <a:prstClr val="black"/>
                </a:solidFill>
                <a:cs typeface="Arial" panose="020B0604020202020204" pitchFamily="34" charset="0"/>
              </a:rPr>
              <a:t>145</a:t>
            </a:r>
          </a:p>
          <a:p>
            <a:endParaRPr lang="es-MX" sz="1662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just"/>
            <a:r>
              <a:rPr lang="es-EC" sz="1662" b="1" dirty="0">
                <a:solidFill>
                  <a:prstClr val="black"/>
                </a:solidFill>
                <a:cs typeface="Arial" panose="020B0604020202020204" pitchFamily="34" charset="0"/>
              </a:rPr>
              <a:t>TOTAL DE MUESTRAS:  </a:t>
            </a:r>
            <a:r>
              <a:rPr lang="es-EC" sz="1662" b="1" dirty="0" smtClean="0">
                <a:solidFill>
                  <a:prstClr val="black"/>
                </a:solidFill>
                <a:cs typeface="Arial" panose="020B0604020202020204" pitchFamily="34" charset="0"/>
              </a:rPr>
              <a:t>2276</a:t>
            </a:r>
            <a:endParaRPr lang="es-EC" sz="1662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721309"/>
              </p:ext>
            </p:extLst>
          </p:nvPr>
        </p:nvGraphicFramePr>
        <p:xfrm>
          <a:off x="5625402" y="2146771"/>
          <a:ext cx="3253278" cy="297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ángulo 14"/>
          <p:cNvSpPr/>
          <p:nvPr/>
        </p:nvSpPr>
        <p:spPr>
          <a:xfrm>
            <a:off x="5917381" y="1083422"/>
            <a:ext cx="2669321" cy="774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1477" b="1" dirty="0">
                <a:solidFill>
                  <a:prstClr val="black"/>
                </a:solidFill>
                <a:cs typeface="Arial" panose="020B0604020202020204" pitchFamily="34" charset="0"/>
              </a:rPr>
              <a:t>MUESTRAS ANALIZADAS </a:t>
            </a:r>
          </a:p>
          <a:p>
            <a:pPr algn="ctr"/>
            <a:r>
              <a:rPr lang="es-EC" sz="1477" b="1" dirty="0">
                <a:solidFill>
                  <a:prstClr val="black"/>
                </a:solidFill>
                <a:cs typeface="Arial" panose="020B0604020202020204" pitchFamily="34" charset="0"/>
              </a:rPr>
              <a:t>LDR CARCHI </a:t>
            </a:r>
          </a:p>
          <a:p>
            <a:pPr algn="ctr"/>
            <a:r>
              <a:rPr lang="es-EC" sz="1477" b="1" dirty="0">
                <a:solidFill>
                  <a:prstClr val="black"/>
                </a:solidFill>
                <a:cs typeface="Arial" panose="020B0604020202020204" pitchFamily="34" charset="0"/>
              </a:rPr>
              <a:t> ENERO - DICIEMBRE 2017 </a:t>
            </a:r>
          </a:p>
        </p:txBody>
      </p:sp>
      <p:sp>
        <p:nvSpPr>
          <p:cNvPr id="7" name="1 Rectángulo"/>
          <p:cNvSpPr/>
          <p:nvPr/>
        </p:nvSpPr>
        <p:spPr>
          <a:xfrm>
            <a:off x="0" y="1088814"/>
            <a:ext cx="5449064" cy="575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569" b="1" dirty="0">
                <a:solidFill>
                  <a:prstClr val="black"/>
                </a:solidFill>
                <a:cs typeface="Arial" panose="020B0604020202020204" pitchFamily="34" charset="0"/>
              </a:rPr>
              <a:t>LABORATORIO </a:t>
            </a:r>
            <a:r>
              <a:rPr lang="es-MX" sz="1569" b="1">
                <a:solidFill>
                  <a:prstClr val="black"/>
                </a:solidFill>
                <a:cs typeface="Arial" panose="020B0604020202020204" pitchFamily="34" charset="0"/>
              </a:rPr>
              <a:t>DE </a:t>
            </a:r>
            <a:r>
              <a:rPr lang="es-MX" sz="1569" b="1" smtClean="0">
                <a:solidFill>
                  <a:prstClr val="black"/>
                </a:solidFill>
                <a:cs typeface="Arial" panose="020B0604020202020204" pitchFamily="34" charset="0"/>
              </a:rPr>
              <a:t>DIAGNÓSTICO</a:t>
            </a:r>
          </a:p>
          <a:p>
            <a:pPr algn="ctr"/>
            <a:r>
              <a:rPr lang="es-MX" sz="1569" b="1" dirty="0" smtClean="0">
                <a:solidFill>
                  <a:prstClr val="black"/>
                </a:solidFill>
                <a:cs typeface="Arial" panose="020B0604020202020204" pitchFamily="34" charset="0"/>
              </a:rPr>
              <a:t>RÁPIDO CARCHI</a:t>
            </a:r>
            <a:endParaRPr lang="es-EC" sz="1569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13546"/>
          <a:stretch/>
        </p:blipFill>
        <p:spPr>
          <a:xfrm>
            <a:off x="2134894" y="3976543"/>
            <a:ext cx="2589223" cy="245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2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10606</TotalTime>
  <Words>314</Words>
  <Application>Microsoft Macintosh PowerPoint</Application>
  <PresentationFormat>Presentación en pantalla (4:3)</PresentationFormat>
  <Paragraphs>97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15</vt:i4>
      </vt:variant>
    </vt:vector>
  </HeadingPairs>
  <TitlesOfParts>
    <vt:vector size="26" baseType="lpstr">
      <vt:lpstr>Calibri</vt:lpstr>
      <vt:lpstr>DejaVu Sans</vt:lpstr>
      <vt:lpstr>Droid Sans Fallback</vt:lpstr>
      <vt:lpstr>Helvetica LT Std Light</vt:lpstr>
      <vt:lpstr>StarSymbol</vt:lpstr>
      <vt:lpstr>Wingdings</vt:lpstr>
      <vt:lpstr>Arial</vt:lpstr>
      <vt:lpstr>Office Theme</vt:lpstr>
      <vt:lpstr>1_Office Theme</vt:lpstr>
      <vt:lpstr>2_Office Theme</vt:lpstr>
      <vt:lpstr>3_Office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MOSCA DE LA FRUTA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Usuario de Microsoft Office</cp:lastModifiedBy>
  <cp:revision>329</cp:revision>
  <dcterms:modified xsi:type="dcterms:W3CDTF">2018-01-31T14:06:20Z</dcterms:modified>
</cp:coreProperties>
</file>