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xlsx" ContentType="application/vnd.openxmlformats-officedocument.spreadsheetml.sheet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4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5.xml" ContentType="application/vnd.openxmlformats-officedocument.presentationml.notesSlide+xml"/>
  <Override PartName="/ppt/charts/chart8.xml" ContentType="application/vnd.openxmlformats-officedocument.drawingml.chart+xml"/>
  <Override PartName="/ppt/notesSlides/notesSlide6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7.xml" ContentType="application/vnd.openxmlformats-officedocument.presentationml.notesSl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8.xml" ContentType="application/vnd.openxmlformats-officedocument.presentationml.notesSl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notesSlides/notesSlide9.xml" ContentType="application/vnd.openxmlformats-officedocument.presentationml.notesSlide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7.xml" ContentType="application/vnd.openxmlformats-officedocument.drawingml.chart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  <Override PartName="/ppt/charts/style5.xml" ContentType="application/vnd.ms-office.chartstyle+xml"/>
  <Override PartName="/ppt/charts/colors5.xml" ContentType="application/vnd.ms-office.chartcolorstyle+xml"/>
  <Override PartName="/ppt/charts/style6.xml" ContentType="application/vnd.ms-office.chartstyle+xml"/>
  <Override PartName="/ppt/charts/colors6.xml" ContentType="application/vnd.ms-office.chartcolorstyle+xml"/>
  <Override PartName="/ppt/charts/style7.xml" ContentType="application/vnd.ms-office.chartstyle+xml"/>
  <Override PartName="/ppt/charts/colors7.xml" ContentType="application/vnd.ms-office.chartcolorstyle+xml"/>
  <Override PartName="/ppt/charts/style8.xml" ContentType="application/vnd.ms-office.chartstyle+xml"/>
  <Override PartName="/ppt/charts/colors8.xml" ContentType="application/vnd.ms-office.chartcolorstyle+xml"/>
  <Override PartName="/ppt/charts/style9.xml" ContentType="application/vnd.ms-office.chartstyle+xml"/>
  <Override PartName="/ppt/charts/colors9.xml" ContentType="application/vnd.ms-office.chartcolorstyle+xml"/>
  <Override PartName="/ppt/charts/style10.xml" ContentType="application/vnd.ms-office.chartstyle+xml"/>
  <Override PartName="/ppt/charts/colors10.xml" ContentType="application/vnd.ms-office.chartcolorstyle+xml"/>
  <Override PartName="/ppt/charts/style11.xml" ContentType="application/vnd.ms-office.chartstyle+xml"/>
  <Override PartName="/ppt/charts/colors11.xml" ContentType="application/vnd.ms-office.chartcolorstyle+xml"/>
  <Override PartName="/ppt/charts/style12.xml" ContentType="application/vnd.ms-office.chartstyle+xml"/>
  <Override PartName="/ppt/charts/colors12.xml" ContentType="application/vnd.ms-office.chartcolorstyle+xml"/>
  <Override PartName="/ppt/charts/style13.xml" ContentType="application/vnd.ms-office.chartstyle+xml"/>
  <Override PartName="/ppt/charts/colors13.xml" ContentType="application/vnd.ms-office.chartcolorstyle+xml"/>
  <Override PartName="/ppt/charts/style14.xml" ContentType="application/vnd.ms-office.chartstyle+xml"/>
  <Override PartName="/ppt/charts/colors14.xml" ContentType="application/vnd.ms-office.chartcolorstyle+xml"/>
  <Override PartName="/ppt/charts/style15.xml" ContentType="application/vnd.ms-office.chartstyle+xml"/>
  <Override PartName="/ppt/charts/colors15.xml" ContentType="application/vnd.ms-office.chartcolorstyle+xml"/>
  <Override PartName="/ppt/charts/style16.xml" ContentType="application/vnd.ms-office.chartstyle+xml"/>
  <Override PartName="/ppt/charts/colors16.xml" ContentType="application/vnd.ms-office.chartcolorstyle+xml"/>
  <Override PartName="/ppt/charts/style17.xml" ContentType="application/vnd.ms-office.chartstyle+xml"/>
  <Override PartName="/ppt/charts/colors17.xml" ContentType="application/vnd.ms-office.chartcolorstyl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57" r:id="rId3"/>
    <p:sldId id="258" r:id="rId4"/>
    <p:sldId id="260" r:id="rId5"/>
    <p:sldId id="264" r:id="rId6"/>
    <p:sldId id="263" r:id="rId7"/>
    <p:sldId id="267" r:id="rId8"/>
    <p:sldId id="266" r:id="rId9"/>
    <p:sldId id="271" r:id="rId10"/>
    <p:sldId id="269" r:id="rId11"/>
    <p:sldId id="270" r:id="rId12"/>
    <p:sldId id="261" r:id="rId13"/>
    <p:sldId id="268" r:id="rId14"/>
    <p:sldId id="259" r:id="rId1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4" d="100"/>
          <a:sy n="124" d="100"/>
        </p:scale>
        <p:origin x="-712" y="-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Relationship Id="rId2" Type="http://schemas.microsoft.com/office/2011/relationships/chartStyle" Target="style1.xml"/><Relationship Id="rId3" Type="http://schemas.microsoft.com/office/2011/relationships/chartColorStyle" Target="colors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Relationship Id="rId2" Type="http://schemas.microsoft.com/office/2011/relationships/chartStyle" Target="style2.xml"/><Relationship Id="rId3" Type="http://schemas.microsoft.com/office/2011/relationships/chartColorStyle" Target="colors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Relationship Id="rId2" Type="http://schemas.microsoft.com/office/2011/relationships/chartStyle" Target="style3.xml"/><Relationship Id="rId3" Type="http://schemas.microsoft.com/office/2011/relationships/chartColorStyle" Target="colors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Relationship Id="rId2" Type="http://schemas.microsoft.com/office/2011/relationships/chartStyle" Target="style4.xml"/><Relationship Id="rId3" Type="http://schemas.microsoft.com/office/2011/relationships/chartColorStyle" Target="colors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.xlsx"/><Relationship Id="rId2" Type="http://schemas.microsoft.com/office/2011/relationships/chartStyle" Target="style5.xml"/><Relationship Id="rId3" Type="http://schemas.microsoft.com/office/2011/relationships/chartColorStyle" Target="colors5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.xlsx"/><Relationship Id="rId2" Type="http://schemas.microsoft.com/office/2011/relationships/chartStyle" Target="style6.xml"/><Relationship Id="rId3" Type="http://schemas.microsoft.com/office/2011/relationships/chartColorStyle" Target="colors6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Relationship Id="rId2" Type="http://schemas.microsoft.com/office/2011/relationships/chartStyle" Target="style7.xml"/><Relationship Id="rId3" Type="http://schemas.microsoft.com/office/2011/relationships/chartColorStyle" Target="colors7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4.xlsx"/><Relationship Id="rId2" Type="http://schemas.microsoft.com/office/2011/relationships/chartStyle" Target="style8.xml"/><Relationship Id="rId3" Type="http://schemas.microsoft.com/office/2011/relationships/chartColorStyle" Target="colors8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5.xlsx"/><Relationship Id="rId2" Type="http://schemas.microsoft.com/office/2011/relationships/chartStyle" Target="style9.xml"/><Relationship Id="rId3" Type="http://schemas.microsoft.com/office/2011/relationships/chartColorStyle" Target="colors9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Relationship Id="rId2" Type="http://schemas.microsoft.com/office/2011/relationships/chartStyle" Target="style10.xml"/><Relationship Id="rId3" Type="http://schemas.microsoft.com/office/2011/relationships/chartColorStyle" Target="colors10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6.xlsx"/><Relationship Id="rId2" Type="http://schemas.microsoft.com/office/2011/relationships/chartStyle" Target="style11.xml"/><Relationship Id="rId3" Type="http://schemas.microsoft.com/office/2011/relationships/chartColorStyle" Target="colors11.xm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7.xlsx"/><Relationship Id="rId2" Type="http://schemas.microsoft.com/office/2011/relationships/chartStyle" Target="style12.xml"/><Relationship Id="rId3" Type="http://schemas.microsoft.com/office/2011/relationships/chartColorStyle" Target="colors12.xm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8.xlsx"/><Relationship Id="rId2" Type="http://schemas.microsoft.com/office/2011/relationships/chartStyle" Target="style13.xml"/><Relationship Id="rId3" Type="http://schemas.microsoft.com/office/2011/relationships/chartColorStyle" Target="colors13.xm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9.xlsx"/><Relationship Id="rId2" Type="http://schemas.microsoft.com/office/2011/relationships/chartStyle" Target="style14.xml"/><Relationship Id="rId3" Type="http://schemas.microsoft.com/office/2011/relationships/chartColorStyle" Target="colors14.xm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-PC\Desktop\datos%20rendicion%202019.xlsx" TargetMode="External"/><Relationship Id="rId2" Type="http://schemas.microsoft.com/office/2011/relationships/chartStyle" Target="style15.xml"/><Relationship Id="rId3" Type="http://schemas.microsoft.com/office/2011/relationships/chartColorStyle" Target="colors15.xm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0.xlsx"/><Relationship Id="rId2" Type="http://schemas.microsoft.com/office/2011/relationships/chartStyle" Target="style16.xml"/><Relationship Id="rId3" Type="http://schemas.microsoft.com/office/2011/relationships/chartColorStyle" Target="colors16.xm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1.xlsx"/><Relationship Id="rId2" Type="http://schemas.microsoft.com/office/2011/relationships/chartStyle" Target="style17.xml"/><Relationship Id="rId3" Type="http://schemas.microsoft.com/office/2011/relationships/chartColorStyle" Target="colors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cap="all" baseline="0">
                <a:solidFill>
                  <a:schemeClr val="tx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 sz="1800" b="1" i="0" u="none" strike="noStrike" cap="all" baseline="0">
                <a:solidFill>
                  <a:schemeClr val="tx2">
                    <a:lumMod val="25000"/>
                  </a:schemeClr>
                </a:solidFill>
                <a:effectLst/>
              </a:rPr>
              <a:t>PROYECTO DE ERRADICACIÓN DE LA FIEBRE AFTOSA</a:t>
            </a:r>
            <a:r>
              <a:rPr lang="es-EC" sz="1800" b="0" i="0" u="none" strike="noStrike" cap="all" baseline="0">
                <a:solidFill>
                  <a:schemeClr val="tx2">
                    <a:lumMod val="25000"/>
                  </a:schemeClr>
                </a:solidFill>
              </a:rPr>
              <a:t> </a:t>
            </a:r>
            <a:endParaRPr lang="es-EC">
              <a:solidFill>
                <a:schemeClr val="tx2">
                  <a:lumMod val="25000"/>
                </a:schemeClr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solidFill>
          <a:schemeClr val="bg2">
            <a:lumMod val="75000"/>
            <a:alpha val="27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Hoja1!$E$8</c:f>
              <c:strCache>
                <c:ptCount val="1"/>
                <c:pt idx="0">
                  <c:v>I Fase</c:v>
                </c:pt>
              </c:strCache>
            </c:strRef>
          </c:tx>
          <c:spPr>
            <a:solidFill>
              <a:schemeClr val="accent1">
                <a:alpha val="88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flat">
              <a:contourClr>
                <a:schemeClr val="accent1">
                  <a:lumMod val="50000"/>
                </a:schemeClr>
              </a:contourClr>
            </a:sp3d>
          </c:spPr>
          <c:invertIfNegative val="0"/>
          <c:dLbls>
            <c:spPr>
              <a:solidFill>
                <a:schemeClr val="accent1">
                  <a:alpha val="30000"/>
                </a:schemeClr>
              </a:solidFill>
              <a:ln>
                <a:solidFill>
                  <a:schemeClr val="lt1">
                    <a:alpha val="50000"/>
                  </a:schemeClr>
                </a:solidFill>
                <a:round/>
              </a:ln>
              <a:effectLst>
                <a:outerShdw blurRad="63500" dist="889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Hoja1!$D$9:$D$11</c:f>
              <c:strCache>
                <c:ptCount val="3"/>
                <c:pt idx="0">
                  <c:v>Cañar</c:v>
                </c:pt>
                <c:pt idx="1">
                  <c:v>Azuay</c:v>
                </c:pt>
                <c:pt idx="2">
                  <c:v>Morona Santiago</c:v>
                </c:pt>
              </c:strCache>
            </c:strRef>
          </c:cat>
          <c:val>
            <c:numRef>
              <c:f>Hoja1!$E$9:$E$11</c:f>
              <c:numCache>
                <c:formatCode>General</c:formatCode>
                <c:ptCount val="3"/>
                <c:pt idx="0">
                  <c:v>133619.0</c:v>
                </c:pt>
                <c:pt idx="1">
                  <c:v>172626.0</c:v>
                </c:pt>
                <c:pt idx="2">
                  <c:v>155610.0</c:v>
                </c:pt>
              </c:numCache>
            </c:numRef>
          </c:val>
        </c:ser>
        <c:ser>
          <c:idx val="1"/>
          <c:order val="1"/>
          <c:tx>
            <c:strRef>
              <c:f>Hoja1!$F$8</c:f>
              <c:strCache>
                <c:ptCount val="1"/>
                <c:pt idx="0">
                  <c:v>II Fase </c:v>
                </c:pt>
              </c:strCache>
            </c:strRef>
          </c:tx>
          <c:spPr>
            <a:solidFill>
              <a:schemeClr val="accent6">
                <a:alpha val="88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flat">
              <a:contourClr>
                <a:schemeClr val="accent2">
                  <a:lumMod val="50000"/>
                </a:schemeClr>
              </a:contourClr>
            </a:sp3d>
          </c:spPr>
          <c:invertIfNegative val="0"/>
          <c:dLbls>
            <c:spPr>
              <a:solidFill>
                <a:srgbClr val="70AD47">
                  <a:alpha val="30000"/>
                </a:srgbClr>
              </a:solidFill>
              <a:ln>
                <a:solidFill>
                  <a:schemeClr val="lt1">
                    <a:alpha val="50000"/>
                  </a:schemeClr>
                </a:solidFill>
                <a:round/>
              </a:ln>
              <a:effectLst>
                <a:outerShdw blurRad="63500" dist="889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Hoja1!$D$9:$D$11</c:f>
              <c:strCache>
                <c:ptCount val="3"/>
                <c:pt idx="0">
                  <c:v>Cañar</c:v>
                </c:pt>
                <c:pt idx="1">
                  <c:v>Azuay</c:v>
                </c:pt>
                <c:pt idx="2">
                  <c:v>Morona Santiago</c:v>
                </c:pt>
              </c:strCache>
            </c:strRef>
          </c:cat>
          <c:val>
            <c:numRef>
              <c:f>Hoja1!$F$9:$F$11</c:f>
              <c:numCache>
                <c:formatCode>General</c:formatCode>
                <c:ptCount val="3"/>
                <c:pt idx="0">
                  <c:v>131952.0</c:v>
                </c:pt>
                <c:pt idx="1">
                  <c:v>171550.0</c:v>
                </c:pt>
                <c:pt idx="2">
                  <c:v>158150.0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077080600"/>
        <c:axId val="2077108184"/>
        <c:axId val="2077111224"/>
      </c:bar3DChart>
      <c:catAx>
        <c:axId val="2077080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3B3838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77108184"/>
        <c:crosses val="autoZero"/>
        <c:auto val="1"/>
        <c:lblAlgn val="ctr"/>
        <c:lblOffset val="100"/>
        <c:noMultiLvlLbl val="0"/>
      </c:catAx>
      <c:valAx>
        <c:axId val="207710818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077080600"/>
        <c:crosses val="autoZero"/>
        <c:crossBetween val="between"/>
      </c:valAx>
      <c:serAx>
        <c:axId val="2077111224"/>
        <c:scaling>
          <c:orientation val="minMax"/>
        </c:scaling>
        <c:delete val="1"/>
        <c:axPos val="b"/>
        <c:majorTickMark val="none"/>
        <c:minorTickMark val="none"/>
        <c:tickLblPos val="nextTo"/>
        <c:crossAx val="2077108184"/>
        <c:crosses val="autoZero"/>
      </c:ser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3B3838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 w="6350" cap="flat" cmpd="sng" algn="ctr">
      <a:solidFill>
        <a:schemeClr val="accent6"/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none" baseline="0">
                <a:solidFill>
                  <a:srgbClr val="3B3838"/>
                </a:solidFill>
                <a:latin typeface="+mn-lt"/>
                <a:ea typeface="+mn-ea"/>
                <a:cs typeface="+mn-cs"/>
              </a:defRPr>
            </a:pPr>
            <a:r>
              <a:rPr lang="es-EC" sz="1400" b="1" i="0" u="none" strike="noStrike" cap="none" baseline="0" dirty="0">
                <a:solidFill>
                  <a:srgbClr val="3B3838"/>
                </a:solidFill>
                <a:effectLst/>
              </a:rPr>
              <a:t>PROYECTO DE ERRADICACIÓN DE LA PESTE PORCINA </a:t>
            </a:r>
            <a:r>
              <a:rPr lang="es-EC" sz="1400" b="1" i="0" u="none" strike="noStrike" cap="none" baseline="0" dirty="0" smtClean="0">
                <a:solidFill>
                  <a:srgbClr val="3B3838"/>
                </a:solidFill>
                <a:effectLst/>
              </a:rPr>
              <a:t>CLÁSICA</a:t>
            </a:r>
            <a:r>
              <a:rPr lang="es-EC" sz="1400" b="1" i="0" u="none" strike="noStrike" cap="none" baseline="0" dirty="0" smtClean="0">
                <a:solidFill>
                  <a:srgbClr val="3B3838"/>
                </a:solidFill>
              </a:rPr>
              <a:t> </a:t>
            </a:r>
            <a:endParaRPr lang="es-EC" dirty="0">
              <a:solidFill>
                <a:srgbClr val="3B3838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Hoja1!$C$23</c:f>
              <c:strCache>
                <c:ptCount val="1"/>
                <c:pt idx="0">
                  <c:v>Dosis </c:v>
                </c:pt>
              </c:strCache>
            </c:strRef>
          </c:tx>
          <c:spPr>
            <a:ln w="22225" cap="rnd">
              <a:solidFill>
                <a:schemeClr val="accent1"/>
              </a:solidFill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3B3838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Hoja1!$B$24:$B$26</c:f>
              <c:strCache>
                <c:ptCount val="3"/>
                <c:pt idx="0">
                  <c:v>Cañar</c:v>
                </c:pt>
                <c:pt idx="1">
                  <c:v>Azuay</c:v>
                </c:pt>
                <c:pt idx="2">
                  <c:v>Morona Santiago</c:v>
                </c:pt>
              </c:strCache>
            </c:strRef>
          </c:cat>
          <c:val>
            <c:numRef>
              <c:f>Hoja1!$C$24:$C$26</c:f>
              <c:numCache>
                <c:formatCode>General</c:formatCode>
                <c:ptCount val="3"/>
                <c:pt idx="0">
                  <c:v>24172.0</c:v>
                </c:pt>
                <c:pt idx="1">
                  <c:v>33902.0</c:v>
                </c:pt>
                <c:pt idx="2">
                  <c:v>23175.0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Hoja1!$D$23</c:f>
              <c:strCache>
                <c:ptCount val="1"/>
                <c:pt idx="0">
                  <c:v>Predios </c:v>
                </c:pt>
              </c:strCache>
            </c:strRef>
          </c:tx>
          <c:spPr>
            <a:ln w="22225" cap="rnd">
              <a:solidFill>
                <a:schemeClr val="accent6"/>
              </a:solidFill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3B3838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Hoja1!$B$24:$B$26</c:f>
              <c:strCache>
                <c:ptCount val="3"/>
                <c:pt idx="0">
                  <c:v>Cañar</c:v>
                </c:pt>
                <c:pt idx="1">
                  <c:v>Azuay</c:v>
                </c:pt>
                <c:pt idx="2">
                  <c:v>Morona Santiago</c:v>
                </c:pt>
              </c:strCache>
            </c:strRef>
          </c:cat>
          <c:val>
            <c:numRef>
              <c:f>Hoja1!$D$24:$D$26</c:f>
              <c:numCache>
                <c:formatCode>General</c:formatCode>
                <c:ptCount val="3"/>
                <c:pt idx="0">
                  <c:v>3254.0</c:v>
                </c:pt>
                <c:pt idx="1">
                  <c:v>6812.0</c:v>
                </c:pt>
                <c:pt idx="2">
                  <c:v>2475.0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75284744"/>
        <c:axId val="2075280856"/>
      </c:lineChart>
      <c:catAx>
        <c:axId val="2075284744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75000"/>
                      <a:lumOff val="25000"/>
                    </a:schemeClr>
                  </a:gs>
                  <a:gs pos="0">
                    <a:schemeClr val="dk1">
                      <a:lumMod val="65000"/>
                      <a:lumOff val="3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rgbClr val="3B3838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75280856"/>
        <c:crosses val="autoZero"/>
        <c:auto val="1"/>
        <c:lblAlgn val="ctr"/>
        <c:lblOffset val="100"/>
        <c:noMultiLvlLbl val="0"/>
      </c:catAx>
      <c:valAx>
        <c:axId val="2075280856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75000"/>
                      <a:lumOff val="25000"/>
                    </a:schemeClr>
                  </a:gs>
                  <a:gs pos="0">
                    <a:schemeClr val="dk1">
                      <a:lumMod val="65000"/>
                      <a:lumOff val="3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3B3838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75284744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3B3838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zero"/>
    <c:showDLblsOverMax val="0"/>
  </c:chart>
  <c:spPr>
    <a:noFill/>
    <a:ln w="9525" cap="flat" cmpd="sng" algn="ctr">
      <a:solidFill>
        <a:srgbClr val="70AD47"/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none" spc="0" normalizeH="0" baseline="0">
                <a:solidFill>
                  <a:schemeClr val="tx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s-EC" sz="1800" b="1" i="0" baseline="0">
                <a:solidFill>
                  <a:schemeClr val="tx2">
                    <a:lumMod val="25000"/>
                  </a:schemeClr>
                </a:solidFill>
                <a:effectLst/>
              </a:rPr>
              <a:t>CERTIFICACIÓN DE PREDIOS LIBRES DE BRUCELOSIS Y TUBERCULOSIS</a:t>
            </a:r>
            <a:endParaRPr lang="es-EC">
              <a:solidFill>
                <a:schemeClr val="tx2">
                  <a:lumMod val="25000"/>
                </a:schemeClr>
              </a:solidFill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70AD47">
                  <a:alpha val="50000"/>
                </a:srgbClr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5">
                  <a:lumMod val="75000"/>
                  <a:alpha val="50000"/>
                </a:schemeClr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7C7C7C">
                  <a:alpha val="50000"/>
                </a:srgbClr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Hoja1!$B$34:$B$36</c:f>
              <c:strCache>
                <c:ptCount val="3"/>
                <c:pt idx="0">
                  <c:v>Cañar</c:v>
                </c:pt>
                <c:pt idx="1">
                  <c:v>Azuay</c:v>
                </c:pt>
                <c:pt idx="2">
                  <c:v>Morona Santiago</c:v>
                </c:pt>
              </c:strCache>
            </c:strRef>
          </c:cat>
          <c:val>
            <c:numRef>
              <c:f>Hoja1!$C$34:$C$36</c:f>
              <c:numCache>
                <c:formatCode>General</c:formatCode>
                <c:ptCount val="3"/>
                <c:pt idx="0">
                  <c:v>5.0</c:v>
                </c:pt>
                <c:pt idx="1">
                  <c:v>12.0</c:v>
                </c:pt>
                <c:pt idx="2">
                  <c:v>7.0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67"/>
        <c:overlap val="-43"/>
        <c:axId val="2081022696"/>
        <c:axId val="2081025112"/>
      </c:barChart>
      <c:catAx>
        <c:axId val="20810226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cap="none" spc="0" normalizeH="0" baseline="0">
                <a:solidFill>
                  <a:srgbClr val="3B3838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81025112"/>
        <c:crosses val="autoZero"/>
        <c:auto val="1"/>
        <c:lblAlgn val="ctr"/>
        <c:lblOffset val="100"/>
        <c:noMultiLvlLbl val="0"/>
      </c:catAx>
      <c:valAx>
        <c:axId val="2081025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81022696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solidFill>
        <a:srgbClr val="70AD47"/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rgbClr val="3B3838"/>
                </a:solidFill>
                <a:latin typeface="+mn-lt"/>
                <a:ea typeface="+mn-ea"/>
                <a:cs typeface="+mn-cs"/>
              </a:defRPr>
            </a:pPr>
            <a:r>
              <a:rPr lang="es-EC" sz="1800" b="1" i="0" baseline="0">
                <a:solidFill>
                  <a:srgbClr val="3B3838"/>
                </a:solidFill>
                <a:effectLst/>
              </a:rPr>
              <a:t>CONTROL Y PREVENCIÓN DE LA RABIA BOVINA</a:t>
            </a:r>
            <a:endParaRPr lang="es-EC">
              <a:solidFill>
                <a:srgbClr val="3B3838"/>
              </a:solidFill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92D050"/>
            </a:solidFill>
            <a:ln w="9525" cap="flat" cmpd="sng" algn="ctr">
              <a:solidFill>
                <a:schemeClr val="accent4">
                  <a:lumMod val="40000"/>
                  <a:lumOff val="60000"/>
                </a:schemeClr>
              </a:solidFill>
              <a:round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70AD47">
                  <a:alpha val="50000"/>
                </a:srgbClr>
              </a:solidFill>
              <a:ln w="9525" cap="flat" cmpd="sng" algn="ctr">
                <a:solidFill>
                  <a:srgbClr val="FFFFFF"/>
                </a:solidFill>
                <a:round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2E75B6">
                  <a:alpha val="50000"/>
                </a:srgbClr>
              </a:solidFill>
              <a:ln w="9525" cap="flat" cmpd="sng" algn="ctr">
                <a:noFill/>
                <a:round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3">
                  <a:lumMod val="75000"/>
                  <a:alpha val="50000"/>
                </a:schemeClr>
              </a:solidFill>
              <a:ln w="9525" cap="flat" cmpd="sng" algn="ctr">
                <a:noFill/>
                <a:round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3B3838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Hoja1!$B$43:$B$45</c:f>
              <c:strCache>
                <c:ptCount val="3"/>
                <c:pt idx="0">
                  <c:v>Cañar</c:v>
                </c:pt>
                <c:pt idx="1">
                  <c:v>Azuay</c:v>
                </c:pt>
                <c:pt idx="2">
                  <c:v>Morona Santiago</c:v>
                </c:pt>
              </c:strCache>
            </c:strRef>
          </c:cat>
          <c:val>
            <c:numRef>
              <c:f>Hoja1!$C$43:$C$45</c:f>
              <c:numCache>
                <c:formatCode>General</c:formatCode>
                <c:ptCount val="3"/>
                <c:pt idx="0">
                  <c:v>13.0</c:v>
                </c:pt>
                <c:pt idx="1">
                  <c:v>17.0</c:v>
                </c:pt>
                <c:pt idx="2">
                  <c:v>84.0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2081065432"/>
        <c:axId val="2081077608"/>
      </c:barChart>
      <c:catAx>
        <c:axId val="2081065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rgbClr val="3B3838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81077608"/>
        <c:crosses val="autoZero"/>
        <c:auto val="1"/>
        <c:lblAlgn val="ctr"/>
        <c:lblOffset val="100"/>
        <c:noMultiLvlLbl val="0"/>
      </c:catAx>
      <c:valAx>
        <c:axId val="2081077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81065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6"/>
      </a:solidFill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none" spc="0" normalizeH="0" baseline="0">
                <a:solidFill>
                  <a:srgbClr val="3B3838"/>
                </a:solidFill>
                <a:latin typeface="+mj-lt"/>
                <a:ea typeface="+mj-ea"/>
                <a:cs typeface="+mj-cs"/>
              </a:defRPr>
            </a:pPr>
            <a:r>
              <a:rPr lang="es-EC">
                <a:solidFill>
                  <a:srgbClr val="3B3838"/>
                </a:solidFill>
              </a:rPr>
              <a:t>CONTROL DE MOVILIZACIÓN DE ANIMALES EN CARRETERA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alpha val="2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alpha val="50000"/>
                </a:schemeClr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5">
                  <a:lumMod val="75000"/>
                  <a:alpha val="50000"/>
                </a:schemeClr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7C7C7C">
                  <a:alpha val="50000"/>
                </a:srgbClr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3B3838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Hoja1!$B$50:$B$52</c:f>
              <c:strCache>
                <c:ptCount val="3"/>
                <c:pt idx="0">
                  <c:v>Cañar</c:v>
                </c:pt>
                <c:pt idx="1">
                  <c:v>Azuay</c:v>
                </c:pt>
                <c:pt idx="2">
                  <c:v>Morona Santiago</c:v>
                </c:pt>
              </c:strCache>
            </c:strRef>
          </c:cat>
          <c:val>
            <c:numRef>
              <c:f>Hoja1!$C$50:$C$52</c:f>
              <c:numCache>
                <c:formatCode>General</c:formatCode>
                <c:ptCount val="3"/>
                <c:pt idx="0">
                  <c:v>38.0</c:v>
                </c:pt>
                <c:pt idx="1">
                  <c:v>34.0</c:v>
                </c:pt>
                <c:pt idx="2">
                  <c:v>28.0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67"/>
        <c:overlap val="-43"/>
        <c:axId val="2040110568"/>
        <c:axId val="2040120120"/>
      </c:barChart>
      <c:catAx>
        <c:axId val="20401105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cap="none" spc="0" normalizeH="0" baseline="0">
                <a:solidFill>
                  <a:srgbClr val="3B3838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40120120"/>
        <c:crosses val="autoZero"/>
        <c:auto val="1"/>
        <c:lblAlgn val="ctr"/>
        <c:lblOffset val="100"/>
        <c:noMultiLvlLbl val="0"/>
      </c:catAx>
      <c:valAx>
        <c:axId val="2040120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40110568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accent6"/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 dirty="0" smtClean="0"/>
              <a:t>REGISTRO </a:t>
            </a:r>
            <a:r>
              <a:rPr lang="es-EC" dirty="0"/>
              <a:t>DE ALMACENES AGROPECUARIOS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Hoja1!$C$61</c:f>
              <c:strCache>
                <c:ptCount val="1"/>
                <c:pt idx="0">
                  <c:v>ALMACENES CATASTRADOS</c:v>
                </c:pt>
              </c:strCache>
            </c:strRef>
          </c:tx>
          <c:spPr>
            <a:solidFill>
              <a:srgbClr val="70AD47">
                <a:alpha val="85000"/>
              </a:srgbClr>
            </a:solidFill>
            <a:ln w="9525" cap="flat" cmpd="sng" algn="ctr">
              <a:solidFill>
                <a:srgbClr val="FFFFFF">
                  <a:alpha val="50000"/>
                </a:srgb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Hoja1!$B$62:$B$64</c:f>
              <c:strCache>
                <c:ptCount val="3"/>
                <c:pt idx="0">
                  <c:v>Cañar</c:v>
                </c:pt>
                <c:pt idx="1">
                  <c:v>Azuay</c:v>
                </c:pt>
                <c:pt idx="2">
                  <c:v>Morona Santiago</c:v>
                </c:pt>
              </c:strCache>
            </c:strRef>
          </c:cat>
          <c:val>
            <c:numRef>
              <c:f>Hoja1!$C$62:$C$64</c:f>
              <c:numCache>
                <c:formatCode>General</c:formatCode>
                <c:ptCount val="3"/>
                <c:pt idx="0">
                  <c:v>158.0</c:v>
                </c:pt>
                <c:pt idx="1">
                  <c:v>188.0</c:v>
                </c:pt>
                <c:pt idx="2">
                  <c:v>100.0</c:v>
                </c:pt>
              </c:numCache>
            </c:numRef>
          </c:val>
        </c:ser>
        <c:ser>
          <c:idx val="1"/>
          <c:order val="1"/>
          <c:tx>
            <c:strRef>
              <c:f>Hoja1!$D$61</c:f>
              <c:strCache>
                <c:ptCount val="1"/>
                <c:pt idx="0">
                  <c:v>CONTROLES POSTREGISTRO REALIZADOS </c:v>
                </c:pt>
              </c:strCache>
            </c:strRef>
          </c:tx>
          <c:spPr>
            <a:solidFill>
              <a:schemeClr val="accent5">
                <a:lumMod val="75000"/>
                <a:alpha val="85000"/>
              </a:schemeClr>
            </a:solidFill>
            <a:ln w="9525" cap="flat" cmpd="sng" algn="ctr">
              <a:solidFill>
                <a:srgbClr val="FFFFFF">
                  <a:alpha val="50000"/>
                </a:srgb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Hoja1!$B$62:$B$64</c:f>
              <c:strCache>
                <c:ptCount val="3"/>
                <c:pt idx="0">
                  <c:v>Cañar</c:v>
                </c:pt>
                <c:pt idx="1">
                  <c:v>Azuay</c:v>
                </c:pt>
                <c:pt idx="2">
                  <c:v>Morona Santiago</c:v>
                </c:pt>
              </c:strCache>
            </c:strRef>
          </c:cat>
          <c:val>
            <c:numRef>
              <c:f>Hoja1!$D$62:$D$64</c:f>
              <c:numCache>
                <c:formatCode>General</c:formatCode>
                <c:ptCount val="3"/>
                <c:pt idx="0">
                  <c:v>78.0</c:v>
                </c:pt>
                <c:pt idx="1">
                  <c:v>231.0</c:v>
                </c:pt>
                <c:pt idx="2">
                  <c:v>81.0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2081142024"/>
        <c:axId val="2081145544"/>
      </c:barChart>
      <c:catAx>
        <c:axId val="2081142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81145544"/>
        <c:crosses val="autoZero"/>
        <c:auto val="1"/>
        <c:lblAlgn val="ctr"/>
        <c:lblOffset val="100"/>
        <c:noMultiLvlLbl val="0"/>
      </c:catAx>
      <c:valAx>
        <c:axId val="2081145544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081142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 w="9525" cap="flat" cmpd="sng" algn="ctr">
      <a:solidFill>
        <a:schemeClr val="accent6"/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s-EC" sz="1800" b="1" i="0" baseline="0">
                <a:solidFill>
                  <a:schemeClr val="tx1"/>
                </a:solidFill>
                <a:effectLst/>
              </a:rPr>
              <a:t>CAPACITACIONES</a:t>
            </a:r>
            <a:endParaRPr lang="es-EC">
              <a:solidFill>
                <a:schemeClr val="tx1"/>
              </a:solidFill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Hoja1!$B$103</c:f>
              <c:strCache>
                <c:ptCount val="1"/>
                <c:pt idx="0">
                  <c:v>Capacitaciones </c:v>
                </c:pt>
              </c:strCache>
            </c:strRef>
          </c:tx>
          <c:spPr>
            <a:solidFill>
              <a:schemeClr val="accent6"/>
            </a:solidFill>
            <a:ln w="9525" cap="flat" cmpd="sng" algn="ctr">
              <a:solidFill>
                <a:schemeClr val="bg1"/>
              </a:solidFill>
              <a:round/>
            </a:ln>
            <a:effectLst/>
          </c:spPr>
          <c:invertIfNegative val="0"/>
          <c:cat>
            <c:strRef>
              <c:f>Hoja1!$A$104:$A$106</c:f>
              <c:strCache>
                <c:ptCount val="3"/>
                <c:pt idx="0">
                  <c:v>Cañar</c:v>
                </c:pt>
                <c:pt idx="1">
                  <c:v>Azuay</c:v>
                </c:pt>
                <c:pt idx="2">
                  <c:v>Morona Santiago</c:v>
                </c:pt>
              </c:strCache>
            </c:strRef>
          </c:cat>
          <c:val>
            <c:numRef>
              <c:f>Hoja1!$B$104:$B$106</c:f>
              <c:numCache>
                <c:formatCode>General</c:formatCode>
                <c:ptCount val="3"/>
                <c:pt idx="0">
                  <c:v>19.0</c:v>
                </c:pt>
                <c:pt idx="1">
                  <c:v>17.0</c:v>
                </c:pt>
                <c:pt idx="2">
                  <c:v>13.0</c:v>
                </c:pt>
              </c:numCache>
            </c:numRef>
          </c:val>
        </c:ser>
        <c:ser>
          <c:idx val="1"/>
          <c:order val="1"/>
          <c:tx>
            <c:strRef>
              <c:f>Hoja1!$C$103</c:f>
              <c:strCache>
                <c:ptCount val="1"/>
                <c:pt idx="0">
                  <c:v>Capacitados</c:v>
                </c:pt>
              </c:strCache>
            </c:strRef>
          </c:tx>
          <c:spPr>
            <a:solidFill>
              <a:srgbClr val="2E75B6">
                <a:alpha val="85000"/>
              </a:srgbClr>
            </a:solidFill>
            <a:ln w="9525" cap="flat" cmpd="sng" algn="ctr">
              <a:solidFill>
                <a:schemeClr val="bg1"/>
              </a:solidFill>
              <a:round/>
            </a:ln>
            <a:effectLst/>
          </c:spPr>
          <c:invertIfNegative val="0"/>
          <c:cat>
            <c:strRef>
              <c:f>Hoja1!$A$104:$A$106</c:f>
              <c:strCache>
                <c:ptCount val="3"/>
                <c:pt idx="0">
                  <c:v>Cañar</c:v>
                </c:pt>
                <c:pt idx="1">
                  <c:v>Azuay</c:v>
                </c:pt>
                <c:pt idx="2">
                  <c:v>Morona Santiago</c:v>
                </c:pt>
              </c:strCache>
            </c:strRef>
          </c:cat>
          <c:val>
            <c:numRef>
              <c:f>Hoja1!$C$104:$C$106</c:f>
              <c:numCache>
                <c:formatCode>General</c:formatCode>
                <c:ptCount val="3"/>
                <c:pt idx="0">
                  <c:v>464.0</c:v>
                </c:pt>
                <c:pt idx="1">
                  <c:v>379.0</c:v>
                </c:pt>
                <c:pt idx="2">
                  <c:v>373.0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75204120"/>
        <c:axId val="2075200408"/>
      </c:barChart>
      <c:catAx>
        <c:axId val="2075204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75200408"/>
        <c:crosses val="autoZero"/>
        <c:auto val="1"/>
        <c:lblAlgn val="ctr"/>
        <c:lblOffset val="100"/>
        <c:noMultiLvlLbl val="0"/>
      </c:catAx>
      <c:valAx>
        <c:axId val="2075200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7520412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rgbClr val="70AD47"/>
      </a:solidFill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rgbClr val="3B3838"/>
                </a:solidFill>
                <a:latin typeface="+mn-lt"/>
                <a:ea typeface="+mn-ea"/>
                <a:cs typeface="+mn-cs"/>
              </a:defRPr>
            </a:pPr>
            <a:r>
              <a:rPr lang="es-EC" sz="1800" b="1" dirty="0">
                <a:solidFill>
                  <a:srgbClr val="3B3838"/>
                </a:solidFill>
                <a:effectLst/>
              </a:rPr>
              <a:t>ACTIVIDADES EJECUTADAS EN LA UNIDAD </a:t>
            </a:r>
            <a:r>
              <a:rPr lang="es-EC" sz="1800" b="1" dirty="0" smtClean="0">
                <a:solidFill>
                  <a:srgbClr val="3B3838"/>
                </a:solidFill>
                <a:effectLst/>
              </a:rPr>
              <a:t>DE</a:t>
            </a:r>
          </a:p>
          <a:p>
            <a:pPr>
              <a:defRPr sz="1600" b="0" i="0" u="none" strike="noStrike" kern="1200" spc="0" baseline="0">
                <a:solidFill>
                  <a:srgbClr val="3B3838"/>
                </a:solidFill>
                <a:latin typeface="+mn-lt"/>
                <a:ea typeface="+mn-ea"/>
                <a:cs typeface="+mn-cs"/>
              </a:defRPr>
            </a:pPr>
            <a:r>
              <a:rPr lang="es-EC" sz="1800" b="1" dirty="0" smtClean="0">
                <a:solidFill>
                  <a:srgbClr val="3B3838"/>
                </a:solidFill>
                <a:effectLst/>
              </a:rPr>
              <a:t>REGISTRO </a:t>
            </a:r>
            <a:r>
              <a:rPr lang="es-EC" sz="1800" b="1" dirty="0">
                <a:solidFill>
                  <a:srgbClr val="3B3838"/>
                </a:solidFill>
                <a:effectLst/>
              </a:rPr>
              <a:t>DE INSUMOS AGROPECUARIOS</a:t>
            </a:r>
            <a:endParaRPr lang="es-EC" sz="1800" dirty="0">
              <a:solidFill>
                <a:srgbClr val="3B3838"/>
              </a:solidFill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Hoja1!$B$82</c:f>
              <c:strCache>
                <c:ptCount val="1"/>
                <c:pt idx="0">
                  <c:v>Cañar</c:v>
                </c:pt>
              </c:strCache>
            </c:strRef>
          </c:tx>
          <c:spPr>
            <a:solidFill>
              <a:srgbClr val="70AD4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Hoja1!$C$81:$G$81</c:f>
              <c:strCache>
                <c:ptCount val="5"/>
                <c:pt idx="0">
                  <c:v>DECOMISOS Y CUARENTENA</c:v>
                </c:pt>
                <c:pt idx="1">
                  <c:v>CONTROL DE CALIDAD DE MOLÉCULAS</c:v>
                </c:pt>
                <c:pt idx="2">
                  <c:v>REGISTRO DE EMPRESAS FERTILIZANTES</c:v>
                </c:pt>
                <c:pt idx="3">
                  <c:v>REGISTRO DE EMPRESAS PECUARIAS</c:v>
                </c:pt>
                <c:pt idx="4">
                  <c:v>REGISTRO DE EMPRESAS PLAGUICIDAS  </c:v>
                </c:pt>
              </c:strCache>
            </c:strRef>
          </c:cat>
          <c:val>
            <c:numRef>
              <c:f>Hoja1!$C$82:$G$82</c:f>
              <c:numCache>
                <c:formatCode>General</c:formatCode>
                <c:ptCount val="5"/>
                <c:pt idx="0">
                  <c:v>4.0</c:v>
                </c:pt>
                <c:pt idx="1">
                  <c:v>19.0</c:v>
                </c:pt>
                <c:pt idx="2">
                  <c:v>2.0</c:v>
                </c:pt>
                <c:pt idx="3">
                  <c:v>5.0</c:v>
                </c:pt>
                <c:pt idx="4">
                  <c:v>1.0</c:v>
                </c:pt>
              </c:numCache>
            </c:numRef>
          </c:val>
        </c:ser>
        <c:ser>
          <c:idx val="1"/>
          <c:order val="1"/>
          <c:tx>
            <c:strRef>
              <c:f>Hoja1!$B$83</c:f>
              <c:strCache>
                <c:ptCount val="1"/>
                <c:pt idx="0">
                  <c:v>Azuay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Hoja1!$C$81:$G$81</c:f>
              <c:strCache>
                <c:ptCount val="5"/>
                <c:pt idx="0">
                  <c:v>DECOMISOS Y CUARENTENA</c:v>
                </c:pt>
                <c:pt idx="1">
                  <c:v>CONTROL DE CALIDAD DE MOLÉCULAS</c:v>
                </c:pt>
                <c:pt idx="2">
                  <c:v>REGISTRO DE EMPRESAS FERTILIZANTES</c:v>
                </c:pt>
                <c:pt idx="3">
                  <c:v>REGISTRO DE EMPRESAS PECUARIAS</c:v>
                </c:pt>
                <c:pt idx="4">
                  <c:v>REGISTRO DE EMPRESAS PLAGUICIDAS  </c:v>
                </c:pt>
              </c:strCache>
            </c:strRef>
          </c:cat>
          <c:val>
            <c:numRef>
              <c:f>Hoja1!$C$83:$G$83</c:f>
              <c:numCache>
                <c:formatCode>General</c:formatCode>
                <c:ptCount val="5"/>
                <c:pt idx="0">
                  <c:v>55.0</c:v>
                </c:pt>
                <c:pt idx="1">
                  <c:v>2.0</c:v>
                </c:pt>
                <c:pt idx="2">
                  <c:v>4.0</c:v>
                </c:pt>
                <c:pt idx="3">
                  <c:v>4.0</c:v>
                </c:pt>
                <c:pt idx="4">
                  <c:v>4.0</c:v>
                </c:pt>
              </c:numCache>
            </c:numRef>
          </c:val>
        </c:ser>
        <c:ser>
          <c:idx val="2"/>
          <c:order val="2"/>
          <c:tx>
            <c:strRef>
              <c:f>Hoja1!$B$84</c:f>
              <c:strCache>
                <c:ptCount val="1"/>
                <c:pt idx="0">
                  <c:v>Morona Santiago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Hoja1!$C$81:$G$81</c:f>
              <c:strCache>
                <c:ptCount val="5"/>
                <c:pt idx="0">
                  <c:v>DECOMISOS Y CUARENTENA</c:v>
                </c:pt>
                <c:pt idx="1">
                  <c:v>CONTROL DE CALIDAD DE MOLÉCULAS</c:v>
                </c:pt>
                <c:pt idx="2">
                  <c:v>REGISTRO DE EMPRESAS FERTILIZANTES</c:v>
                </c:pt>
                <c:pt idx="3">
                  <c:v>REGISTRO DE EMPRESAS PECUARIAS</c:v>
                </c:pt>
                <c:pt idx="4">
                  <c:v>REGISTRO DE EMPRESAS PLAGUICIDAS  </c:v>
                </c:pt>
              </c:strCache>
            </c:strRef>
          </c:cat>
          <c:val>
            <c:numRef>
              <c:f>Hoja1!$C$84:$G$84</c:f>
              <c:numCache>
                <c:formatCode>General</c:formatCode>
                <c:ptCount val="5"/>
                <c:pt idx="0">
                  <c:v>6.0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081653624"/>
        <c:axId val="2081657128"/>
      </c:barChart>
      <c:catAx>
        <c:axId val="2081653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81657128"/>
        <c:crosses val="autoZero"/>
        <c:auto val="1"/>
        <c:lblAlgn val="ctr"/>
        <c:lblOffset val="100"/>
        <c:noMultiLvlLbl val="0"/>
      </c:catAx>
      <c:valAx>
        <c:axId val="208165712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081653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solidFill>
        <a:schemeClr val="accent6"/>
      </a:solidFill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s-EC" b="1" dirty="0">
                <a:solidFill>
                  <a:schemeClr val="tx1"/>
                </a:solidFill>
              </a:rPr>
              <a:t>VIGILANCIA Y CONTROL DE LA INOCUIDAD DE LA LECHE CRUDA Y SUERO DE LECHE </a:t>
            </a:r>
            <a:r>
              <a:rPr lang="es-EC" b="1" dirty="0" smtClean="0">
                <a:solidFill>
                  <a:schemeClr val="tx1"/>
                </a:solidFill>
              </a:rPr>
              <a:t>LÍQUIDO</a:t>
            </a:r>
            <a:endParaRPr lang="es-EC" b="1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Hoja1!$B$115</c:f>
              <c:strCache>
                <c:ptCount val="1"/>
                <c:pt idx="0">
                  <c:v>Leche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Hoja1!$A$116:$A$118</c:f>
              <c:strCache>
                <c:ptCount val="3"/>
                <c:pt idx="0">
                  <c:v>Cañar</c:v>
                </c:pt>
                <c:pt idx="1">
                  <c:v>Azuay</c:v>
                </c:pt>
                <c:pt idx="2">
                  <c:v>Morona Santiago</c:v>
                </c:pt>
              </c:strCache>
            </c:strRef>
          </c:cat>
          <c:val>
            <c:numRef>
              <c:f>Hoja1!$B$116:$B$118</c:f>
              <c:numCache>
                <c:formatCode>General</c:formatCode>
                <c:ptCount val="3"/>
                <c:pt idx="0" formatCode="#,##0">
                  <c:v>1.208784E6</c:v>
                </c:pt>
                <c:pt idx="1">
                  <c:v>834804.0</c:v>
                </c:pt>
                <c:pt idx="2">
                  <c:v>31753.0</c:v>
                </c:pt>
              </c:numCache>
            </c:numRef>
          </c:val>
        </c:ser>
        <c:ser>
          <c:idx val="1"/>
          <c:order val="1"/>
          <c:tx>
            <c:strRef>
              <c:f>Hoja1!$C$115</c:f>
              <c:strCache>
                <c:ptCount val="1"/>
                <c:pt idx="0">
                  <c:v>Suero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Hoja1!$A$116:$A$118</c:f>
              <c:strCache>
                <c:ptCount val="3"/>
                <c:pt idx="0">
                  <c:v>Cañar</c:v>
                </c:pt>
                <c:pt idx="1">
                  <c:v>Azuay</c:v>
                </c:pt>
                <c:pt idx="2">
                  <c:v>Morona Santiago</c:v>
                </c:pt>
              </c:strCache>
            </c:strRef>
          </c:cat>
          <c:val>
            <c:numRef>
              <c:f>Hoja1!$C$116:$C$118</c:f>
              <c:numCache>
                <c:formatCode>General</c:formatCode>
                <c:ptCount val="3"/>
                <c:pt idx="0">
                  <c:v>19840.0</c:v>
                </c:pt>
                <c:pt idx="1">
                  <c:v>5918.0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81707112"/>
        <c:axId val="2081710840"/>
      </c:barChart>
      <c:catAx>
        <c:axId val="2081707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81710840"/>
        <c:crosses val="autoZero"/>
        <c:auto val="1"/>
        <c:lblAlgn val="ctr"/>
        <c:lblOffset val="100"/>
        <c:noMultiLvlLbl val="0"/>
      </c:catAx>
      <c:valAx>
        <c:axId val="2081710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8170711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rgbClr val="70AD47"/>
      </a:solidFill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 sz="2000" dirty="0"/>
              <a:t>DECOMISOS DE LECHE CRUDA 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Hoja1!$A$141</c:f>
              <c:strCache>
                <c:ptCount val="1"/>
                <c:pt idx="0">
                  <c:v>Cañar</c:v>
                </c:pt>
              </c:strCache>
            </c:strRef>
          </c:tx>
          <c:spPr>
            <a:solidFill>
              <a:srgbClr val="70AD47">
                <a:alpha val="85000"/>
              </a:srgb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elete val="1"/>
          </c:dLbls>
          <c:cat>
            <c:strRef>
              <c:f>Hoja1!$B$140:$G$140</c:f>
              <c:strCache>
                <c:ptCount val="6"/>
                <c:pt idx="0">
                  <c:v>Adulterantes </c:v>
                </c:pt>
                <c:pt idx="1">
                  <c:v>Antibióticos</c:v>
                </c:pt>
                <c:pt idx="2">
                  <c:v>Estabilidad proteica </c:v>
                </c:pt>
                <c:pt idx="3">
                  <c:v> Conservantes</c:v>
                </c:pt>
                <c:pt idx="4">
                  <c:v> Suero de leche </c:v>
                </c:pt>
                <c:pt idx="5">
                  <c:v>Total decomisado  </c:v>
                </c:pt>
              </c:strCache>
            </c:strRef>
          </c:cat>
          <c:val>
            <c:numRef>
              <c:f>Hoja1!$B$141:$G$141</c:f>
              <c:numCache>
                <c:formatCode>General</c:formatCode>
                <c:ptCount val="6"/>
                <c:pt idx="0" formatCode="#,##0">
                  <c:v>34300.0</c:v>
                </c:pt>
                <c:pt idx="1">
                  <c:v>1200.0</c:v>
                </c:pt>
                <c:pt idx="2" formatCode="#,##0">
                  <c:v>14380.0</c:v>
                </c:pt>
                <c:pt idx="5" formatCode="#,##0">
                  <c:v>49880.0</c:v>
                </c:pt>
              </c:numCache>
            </c:numRef>
          </c:val>
        </c:ser>
        <c:ser>
          <c:idx val="1"/>
          <c:order val="1"/>
          <c:tx>
            <c:strRef>
              <c:f>Hoja1!$A$142</c:f>
              <c:strCache>
                <c:ptCount val="1"/>
                <c:pt idx="0">
                  <c:v>Azuay</c:v>
                </c:pt>
              </c:strCache>
            </c:strRef>
          </c:tx>
          <c:spPr>
            <a:solidFill>
              <a:schemeClr val="accent5">
                <a:lumMod val="75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elete val="1"/>
          </c:dLbls>
          <c:cat>
            <c:strRef>
              <c:f>Hoja1!$B$140:$G$140</c:f>
              <c:strCache>
                <c:ptCount val="6"/>
                <c:pt idx="0">
                  <c:v>Adulterantes </c:v>
                </c:pt>
                <c:pt idx="1">
                  <c:v>Antibióticos</c:v>
                </c:pt>
                <c:pt idx="2">
                  <c:v>Estabilidad proteica </c:v>
                </c:pt>
                <c:pt idx="3">
                  <c:v> Conservantes</c:v>
                </c:pt>
                <c:pt idx="4">
                  <c:v> Suero de leche </c:v>
                </c:pt>
                <c:pt idx="5">
                  <c:v>Total decomisado  </c:v>
                </c:pt>
              </c:strCache>
            </c:strRef>
          </c:cat>
          <c:val>
            <c:numRef>
              <c:f>Hoja1!$B$142:$G$142</c:f>
              <c:numCache>
                <c:formatCode>#,##0</c:formatCode>
                <c:ptCount val="6"/>
                <c:pt idx="0" formatCode="General">
                  <c:v>735.0</c:v>
                </c:pt>
                <c:pt idx="1">
                  <c:v>4700.0</c:v>
                </c:pt>
                <c:pt idx="2" formatCode="General">
                  <c:v>29620.0</c:v>
                </c:pt>
                <c:pt idx="5" formatCode="General">
                  <c:v>35055.0</c:v>
                </c:pt>
              </c:numCache>
            </c:numRef>
          </c:val>
        </c:ser>
        <c:ser>
          <c:idx val="2"/>
          <c:order val="2"/>
          <c:tx>
            <c:strRef>
              <c:f>Hoja1!$A$143</c:f>
              <c:strCache>
                <c:ptCount val="1"/>
                <c:pt idx="0">
                  <c:v>Morona Santiago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Hoja1!$B$140:$G$140</c:f>
              <c:strCache>
                <c:ptCount val="6"/>
                <c:pt idx="0">
                  <c:v>Adulterantes </c:v>
                </c:pt>
                <c:pt idx="1">
                  <c:v>Antibióticos</c:v>
                </c:pt>
                <c:pt idx="2">
                  <c:v>Estabilidad proteica </c:v>
                </c:pt>
                <c:pt idx="3">
                  <c:v> Conservantes</c:v>
                </c:pt>
                <c:pt idx="4">
                  <c:v> Suero de leche </c:v>
                </c:pt>
                <c:pt idx="5">
                  <c:v>Total decomisado  </c:v>
                </c:pt>
              </c:strCache>
            </c:strRef>
          </c:cat>
          <c:val>
            <c:numRef>
              <c:f>Hoja1!$B$143:$G$143</c:f>
              <c:numCache>
                <c:formatCode>General</c:formatCode>
                <c:ptCount val="6"/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2081177944"/>
        <c:axId val="2081193128"/>
      </c:barChart>
      <c:catAx>
        <c:axId val="2081177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81193128"/>
        <c:crosses val="autoZero"/>
        <c:auto val="1"/>
        <c:lblAlgn val="ctr"/>
        <c:lblOffset val="100"/>
        <c:noMultiLvlLbl val="0"/>
      </c:catAx>
      <c:valAx>
        <c:axId val="2081193128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208117794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dk1">
                <a:lumMod val="35000"/>
                <a:lumOff val="6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rgbClr val="70AD47"/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 dirty="0">
                <a:solidFill>
                  <a:srgbClr val="3B3838"/>
                </a:solidFill>
              </a:rPr>
              <a:t>CENTROS DE </a:t>
            </a:r>
            <a:r>
              <a:rPr lang="es-EC" dirty="0" smtClean="0">
                <a:solidFill>
                  <a:srgbClr val="3B3838"/>
                </a:solidFill>
              </a:rPr>
              <a:t>FAENAMIENTO</a:t>
            </a:r>
          </a:p>
          <a:p>
            <a:pPr>
              <a:defRPr sz="18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 dirty="0" smtClean="0">
                <a:solidFill>
                  <a:srgbClr val="3B3838"/>
                </a:solidFill>
              </a:rPr>
              <a:t>ARTESANALES</a:t>
            </a:r>
            <a:endParaRPr lang="es-EC" dirty="0">
              <a:solidFill>
                <a:srgbClr val="3B3838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Hoja1!$A$152</c:f>
              <c:strCache>
                <c:ptCount val="1"/>
                <c:pt idx="0">
                  <c:v>Cañar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Hoja1!$B$151:$D$151</c:f>
              <c:strCache>
                <c:ptCount val="3"/>
                <c:pt idx="0">
                  <c:v>Existentes </c:v>
                </c:pt>
                <c:pt idx="1">
                  <c:v>Habilitados </c:v>
                </c:pt>
                <c:pt idx="2">
                  <c:v>Certificación MABIO</c:v>
                </c:pt>
              </c:strCache>
            </c:strRef>
          </c:cat>
          <c:val>
            <c:numRef>
              <c:f>Hoja1!$B$152:$D$152</c:f>
              <c:numCache>
                <c:formatCode>General</c:formatCode>
                <c:ptCount val="3"/>
                <c:pt idx="0" formatCode="#,##0">
                  <c:v>23.0</c:v>
                </c:pt>
                <c:pt idx="1">
                  <c:v>23.0</c:v>
                </c:pt>
                <c:pt idx="2" formatCode="#,##0">
                  <c:v>14.0</c:v>
                </c:pt>
              </c:numCache>
            </c:numRef>
          </c:val>
        </c:ser>
        <c:ser>
          <c:idx val="1"/>
          <c:order val="1"/>
          <c:tx>
            <c:strRef>
              <c:f>Hoja1!$A$153</c:f>
              <c:strCache>
                <c:ptCount val="1"/>
                <c:pt idx="0">
                  <c:v>Azuay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Hoja1!$B$151:$D$151</c:f>
              <c:strCache>
                <c:ptCount val="3"/>
                <c:pt idx="0">
                  <c:v>Existentes </c:v>
                </c:pt>
                <c:pt idx="1">
                  <c:v>Habilitados </c:v>
                </c:pt>
                <c:pt idx="2">
                  <c:v>Certificación MABIO</c:v>
                </c:pt>
              </c:strCache>
            </c:strRef>
          </c:cat>
          <c:val>
            <c:numRef>
              <c:f>Hoja1!$B$153:$D$153</c:f>
              <c:numCache>
                <c:formatCode>#,##0</c:formatCode>
                <c:ptCount val="3"/>
                <c:pt idx="0" formatCode="General">
                  <c:v>13.0</c:v>
                </c:pt>
                <c:pt idx="1">
                  <c:v>13.0</c:v>
                </c:pt>
                <c:pt idx="2" formatCode="General">
                  <c:v>13.0</c:v>
                </c:pt>
              </c:numCache>
            </c:numRef>
          </c:val>
        </c:ser>
        <c:ser>
          <c:idx val="2"/>
          <c:order val="2"/>
          <c:tx>
            <c:strRef>
              <c:f>Hoja1!$A$154</c:f>
              <c:strCache>
                <c:ptCount val="1"/>
                <c:pt idx="0">
                  <c:v>Morona Santiago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innerShdw blurRad="114300">
                <a:schemeClr val="accent3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Hoja1!$B$151:$D$151</c:f>
              <c:strCache>
                <c:ptCount val="3"/>
                <c:pt idx="0">
                  <c:v>Existentes </c:v>
                </c:pt>
                <c:pt idx="1">
                  <c:v>Habilitados </c:v>
                </c:pt>
                <c:pt idx="2">
                  <c:v>Certificación MABIO</c:v>
                </c:pt>
              </c:strCache>
            </c:strRef>
          </c:cat>
          <c:val>
            <c:numRef>
              <c:f>Hoja1!$B$154:$D$154</c:f>
              <c:numCache>
                <c:formatCode>General</c:formatCode>
                <c:ptCount val="3"/>
                <c:pt idx="0">
                  <c:v>13.0</c:v>
                </c:pt>
                <c:pt idx="1">
                  <c:v>10.0</c:v>
                </c:pt>
                <c:pt idx="2">
                  <c:v>5.0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2076356776"/>
        <c:axId val="2076353112"/>
      </c:barChart>
      <c:catAx>
        <c:axId val="2076356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76353112"/>
        <c:crosses val="autoZero"/>
        <c:auto val="1"/>
        <c:lblAlgn val="ctr"/>
        <c:lblOffset val="100"/>
        <c:noMultiLvlLbl val="0"/>
      </c:catAx>
      <c:valAx>
        <c:axId val="2076353112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76356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solidFill>
        <a:srgbClr val="70AD47"/>
      </a:solidFill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 sz="1800" dirty="0">
                <a:solidFill>
                  <a:srgbClr val="3B3838"/>
                </a:solidFill>
              </a:rPr>
              <a:t>CENTROS DE FAENAMIENTO INDUSTRIALES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Hoja1!$A$160</c:f>
              <c:strCache>
                <c:ptCount val="1"/>
                <c:pt idx="0">
                  <c:v>Cañar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c:spPr>
          <c:invertIfNegative val="0"/>
          <c:cat>
            <c:strRef>
              <c:f>Hoja1!$B$159:$D$159</c:f>
              <c:strCache>
                <c:ptCount val="3"/>
                <c:pt idx="0">
                  <c:v>Existentes </c:v>
                </c:pt>
                <c:pt idx="1">
                  <c:v>Habilitados </c:v>
                </c:pt>
                <c:pt idx="2">
                  <c:v>Certificación MABIO</c:v>
                </c:pt>
              </c:strCache>
            </c:strRef>
          </c:cat>
          <c:val>
            <c:numRef>
              <c:f>Hoja1!$B$160:$D$160</c:f>
              <c:numCache>
                <c:formatCode>General</c:formatCode>
                <c:ptCount val="3"/>
                <c:pt idx="0" formatCode="#,##0">
                  <c:v>3.0</c:v>
                </c:pt>
                <c:pt idx="1">
                  <c:v>2.0</c:v>
                </c:pt>
                <c:pt idx="2" formatCode="#,##0">
                  <c:v>2.0</c:v>
                </c:pt>
              </c:numCache>
            </c:numRef>
          </c:val>
        </c:ser>
        <c:ser>
          <c:idx val="1"/>
          <c:order val="1"/>
          <c:tx>
            <c:strRef>
              <c:f>Hoja1!$A$161</c:f>
              <c:strCache>
                <c:ptCount val="1"/>
                <c:pt idx="0">
                  <c:v>Azuay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c:spPr>
          <c:invertIfNegative val="0"/>
          <c:cat>
            <c:strRef>
              <c:f>Hoja1!$B$159:$D$159</c:f>
              <c:strCache>
                <c:ptCount val="3"/>
                <c:pt idx="0">
                  <c:v>Existentes </c:v>
                </c:pt>
                <c:pt idx="1">
                  <c:v>Habilitados </c:v>
                </c:pt>
                <c:pt idx="2">
                  <c:v>Certificación MABIO</c:v>
                </c:pt>
              </c:strCache>
            </c:strRef>
          </c:cat>
          <c:val>
            <c:numRef>
              <c:f>Hoja1!$B$161:$D$161</c:f>
              <c:numCache>
                <c:formatCode>#,##0</c:formatCode>
                <c:ptCount val="3"/>
                <c:pt idx="0" formatCode="General">
                  <c:v>7.0</c:v>
                </c:pt>
                <c:pt idx="1">
                  <c:v>7.0</c:v>
                </c:pt>
                <c:pt idx="2" formatCode="General">
                  <c:v>7.0</c:v>
                </c:pt>
              </c:numCache>
            </c:numRef>
          </c:val>
        </c:ser>
        <c:ser>
          <c:idx val="2"/>
          <c:order val="2"/>
          <c:tx>
            <c:strRef>
              <c:f>Hoja1!$A$162</c:f>
              <c:strCache>
                <c:ptCount val="1"/>
                <c:pt idx="0">
                  <c:v>Morona Santiago</c:v>
                </c:pt>
              </c:strCache>
            </c:strRef>
          </c:tx>
          <c:spPr>
            <a:solidFill>
              <a:srgbClr val="A5A5A5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c:spPr>
          <c:invertIfNegative val="0"/>
          <c:cat>
            <c:strRef>
              <c:f>Hoja1!$B$159:$D$159</c:f>
              <c:strCache>
                <c:ptCount val="3"/>
                <c:pt idx="0">
                  <c:v>Existentes </c:v>
                </c:pt>
                <c:pt idx="1">
                  <c:v>Habilitados </c:v>
                </c:pt>
                <c:pt idx="2">
                  <c:v>Certificación MABIO</c:v>
                </c:pt>
              </c:strCache>
            </c:strRef>
          </c:cat>
          <c:val>
            <c:numRef>
              <c:f>Hoja1!$B$162:$D$162</c:f>
              <c:numCache>
                <c:formatCode>General</c:formatCode>
                <c:ptCount val="3"/>
                <c:pt idx="0">
                  <c:v>7.0</c:v>
                </c:pt>
                <c:pt idx="1">
                  <c:v>5.0</c:v>
                </c:pt>
                <c:pt idx="2">
                  <c:v>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40149208"/>
        <c:axId val="2040152744"/>
        <c:axId val="0"/>
      </c:bar3DChart>
      <c:catAx>
        <c:axId val="2040149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40152744"/>
        <c:crosses val="autoZero"/>
        <c:auto val="1"/>
        <c:lblAlgn val="ctr"/>
        <c:lblOffset val="100"/>
        <c:noMultiLvlLbl val="0"/>
      </c:catAx>
      <c:valAx>
        <c:axId val="2040152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4014920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rgbClr val="70AD47"/>
      </a:solidFill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rgbClr val="3B3838"/>
                </a:solidFill>
                <a:latin typeface="+mn-lt"/>
                <a:ea typeface="+mn-ea"/>
                <a:cs typeface="+mn-cs"/>
              </a:defRPr>
            </a:pPr>
            <a:r>
              <a:rPr lang="en-US" b="1" dirty="0" smtClean="0">
                <a:solidFill>
                  <a:srgbClr val="3B3838"/>
                </a:solidFill>
              </a:rPr>
              <a:t>CERTIFICACIÓN </a:t>
            </a:r>
            <a:r>
              <a:rPr lang="en-US" b="1" dirty="0">
                <a:solidFill>
                  <a:srgbClr val="3B3838"/>
                </a:solidFill>
              </a:rPr>
              <a:t>DE BUENAS </a:t>
            </a:r>
            <a:r>
              <a:rPr lang="en-US" b="1" dirty="0" smtClean="0">
                <a:solidFill>
                  <a:srgbClr val="3B3838"/>
                </a:solidFill>
              </a:rPr>
              <a:t>PRÁCTICAS </a:t>
            </a:r>
            <a:r>
              <a:rPr lang="en-US" b="1" dirty="0">
                <a:solidFill>
                  <a:srgbClr val="3B3838"/>
                </a:solidFill>
              </a:rPr>
              <a:t>AGROPECUARIAS 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Hoja1!$B$167</c:f>
              <c:strCache>
                <c:ptCount val="1"/>
                <c:pt idx="0">
                  <c:v>Fincas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70AD47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</c:dPt>
          <c:cat>
            <c:strRef>
              <c:f>Hoja1!$A$168:$A$170</c:f>
              <c:strCache>
                <c:ptCount val="3"/>
                <c:pt idx="0">
                  <c:v>Cañar</c:v>
                </c:pt>
                <c:pt idx="1">
                  <c:v>Azuay</c:v>
                </c:pt>
                <c:pt idx="2">
                  <c:v>Morona Santiago</c:v>
                </c:pt>
              </c:strCache>
            </c:strRef>
          </c:cat>
          <c:val>
            <c:numRef>
              <c:f>Hoja1!$B$168:$B$170</c:f>
              <c:numCache>
                <c:formatCode>General</c:formatCode>
                <c:ptCount val="3"/>
                <c:pt idx="0" formatCode="#,##0">
                  <c:v>24.0</c:v>
                </c:pt>
                <c:pt idx="1">
                  <c:v>17.0</c:v>
                </c:pt>
                <c:pt idx="2">
                  <c:v>39.0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40227256"/>
        <c:axId val="2040230760"/>
      </c:barChart>
      <c:catAx>
        <c:axId val="2040227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40230760"/>
        <c:crosses val="autoZero"/>
        <c:auto val="1"/>
        <c:lblAlgn val="ctr"/>
        <c:lblOffset val="100"/>
        <c:noMultiLvlLbl val="0"/>
      </c:catAx>
      <c:valAx>
        <c:axId val="2040230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4022725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6"/>
      </a:solidFill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150" baseline="0">
                <a:solidFill>
                  <a:srgbClr val="3B3838"/>
                </a:solidFill>
                <a:latin typeface="+mn-lt"/>
                <a:ea typeface="+mn-ea"/>
                <a:cs typeface="+mn-cs"/>
              </a:defRPr>
            </a:pPr>
            <a:r>
              <a:rPr lang="es-EC">
                <a:solidFill>
                  <a:srgbClr val="3B3838"/>
                </a:solidFill>
              </a:rPr>
              <a:t>CAPACITACIONES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Hoja1!$C$181</c:f>
              <c:strCache>
                <c:ptCount val="1"/>
                <c:pt idx="0">
                  <c:v>Capacitaciones </c:v>
                </c:pt>
              </c:strCache>
            </c:strRef>
          </c:tx>
          <c:spPr>
            <a:solidFill>
              <a:srgbClr val="70AD47"/>
            </a:solidFill>
            <a:ln>
              <a:noFill/>
            </a:ln>
            <a:effectLst/>
          </c:spPr>
          <c:invertIfNegative val="0"/>
          <c:cat>
            <c:strRef>
              <c:f>Hoja1!$B$182:$B$184</c:f>
              <c:strCache>
                <c:ptCount val="3"/>
                <c:pt idx="0">
                  <c:v>Cañar</c:v>
                </c:pt>
                <c:pt idx="1">
                  <c:v>Azuay</c:v>
                </c:pt>
                <c:pt idx="2">
                  <c:v>Morona Santiago</c:v>
                </c:pt>
              </c:strCache>
            </c:strRef>
          </c:cat>
          <c:val>
            <c:numRef>
              <c:f>Hoja1!$C$182:$C$184</c:f>
              <c:numCache>
                <c:formatCode>General</c:formatCode>
                <c:ptCount val="3"/>
                <c:pt idx="0">
                  <c:v>26.0</c:v>
                </c:pt>
                <c:pt idx="1">
                  <c:v>41.0</c:v>
                </c:pt>
                <c:pt idx="2">
                  <c:v>19.0</c:v>
                </c:pt>
              </c:numCache>
            </c:numRef>
          </c:val>
        </c:ser>
        <c:ser>
          <c:idx val="1"/>
          <c:order val="1"/>
          <c:tx>
            <c:strRef>
              <c:f>Hoja1!$D$181</c:f>
              <c:strCache>
                <c:ptCount val="1"/>
                <c:pt idx="0">
                  <c:v>Capacitados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Hoja1!$B$182:$B$184</c:f>
              <c:strCache>
                <c:ptCount val="3"/>
                <c:pt idx="0">
                  <c:v>Cañar</c:v>
                </c:pt>
                <c:pt idx="1">
                  <c:v>Azuay</c:v>
                </c:pt>
                <c:pt idx="2">
                  <c:v>Morona Santiago</c:v>
                </c:pt>
              </c:strCache>
            </c:strRef>
          </c:cat>
          <c:val>
            <c:numRef>
              <c:f>Hoja1!$D$182:$D$184</c:f>
              <c:numCache>
                <c:formatCode>General</c:formatCode>
                <c:ptCount val="3"/>
                <c:pt idx="0">
                  <c:v>841.0</c:v>
                </c:pt>
                <c:pt idx="1">
                  <c:v>1119.0</c:v>
                </c:pt>
                <c:pt idx="2">
                  <c:v>558.0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overlap val="-22"/>
        <c:axId val="2040271320"/>
        <c:axId val="2040274856"/>
      </c:barChart>
      <c:catAx>
        <c:axId val="2040271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40274856"/>
        <c:crosses val="autoZero"/>
        <c:auto val="1"/>
        <c:lblAlgn val="ctr"/>
        <c:lblOffset val="100"/>
        <c:noMultiLvlLbl val="0"/>
      </c:catAx>
      <c:valAx>
        <c:axId val="20402748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4027132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rgbClr val="70AD47"/>
      </a:solidFill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es-EC" sz="1800" b="1" dirty="0" smtClean="0">
                <a:solidFill>
                  <a:srgbClr val="3B3838"/>
                </a:solidFill>
                <a:effectLst/>
              </a:rPr>
              <a:t>PROYECTO MOSCA DE LA FRUTA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endParaRPr lang="en-US" b="1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Hoja1!$C$214</c:f>
              <c:strCache>
                <c:ptCount val="1"/>
                <c:pt idx="0">
                  <c:v>Monitoreo de Mosca de la Fruta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Hoja1!$B$215:$B$217</c:f>
              <c:strCache>
                <c:ptCount val="3"/>
                <c:pt idx="0">
                  <c:v>Cañar</c:v>
                </c:pt>
                <c:pt idx="1">
                  <c:v>Azuay</c:v>
                </c:pt>
                <c:pt idx="2">
                  <c:v>Morona Santiago</c:v>
                </c:pt>
              </c:strCache>
            </c:strRef>
          </c:cat>
          <c:val>
            <c:numRef>
              <c:f>Hoja1!$C$215:$C$217</c:f>
              <c:numCache>
                <c:formatCode>#,##0</c:formatCode>
                <c:ptCount val="3"/>
                <c:pt idx="0">
                  <c:v>7.0</c:v>
                </c:pt>
                <c:pt idx="1">
                  <c:v>6.0</c:v>
                </c:pt>
                <c:pt idx="2">
                  <c:v>755.0</c:v>
                </c:pt>
              </c:numCache>
            </c:numRef>
          </c:val>
        </c:ser>
        <c:ser>
          <c:idx val="1"/>
          <c:order val="1"/>
          <c:tx>
            <c:strRef>
              <c:f>Hoja1!$D$214</c:f>
              <c:strCache>
                <c:ptCount val="1"/>
                <c:pt idx="0">
                  <c:v>Sitios libres de Mosca de la fruta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solidFill>
                <a:srgbClr val="FFFFFF"/>
              </a:solidFill>
            </a:ln>
            <a:effectLst/>
          </c:spPr>
          <c:invertIfNegative val="0"/>
          <c:cat>
            <c:strRef>
              <c:f>Hoja1!$B$215:$B$217</c:f>
              <c:strCache>
                <c:ptCount val="3"/>
                <c:pt idx="0">
                  <c:v>Cañar</c:v>
                </c:pt>
                <c:pt idx="1">
                  <c:v>Azuay</c:v>
                </c:pt>
                <c:pt idx="2">
                  <c:v>Morona Santiago</c:v>
                </c:pt>
              </c:strCache>
            </c:strRef>
          </c:cat>
          <c:val>
            <c:numRef>
              <c:f>Hoja1!$D$215:$D$217</c:f>
              <c:numCache>
                <c:formatCode>#,##0</c:formatCode>
                <c:ptCount val="3"/>
                <c:pt idx="0" formatCode="General">
                  <c:v>5.0</c:v>
                </c:pt>
                <c:pt idx="1">
                  <c:v>3.0</c:v>
                </c:pt>
                <c:pt idx="2">
                  <c:v>287.0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81784296"/>
        <c:axId val="2081788024"/>
      </c:barChart>
      <c:catAx>
        <c:axId val="2081784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81788024"/>
        <c:crosses val="autoZero"/>
        <c:auto val="1"/>
        <c:lblAlgn val="ctr"/>
        <c:lblOffset val="100"/>
        <c:noMultiLvlLbl val="0"/>
      </c:catAx>
      <c:valAx>
        <c:axId val="2081788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8178429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6"/>
      </a:solidFill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 i="0" u="none" strike="noStrike" kern="1200" spc="0" baseline="0">
                <a:solidFill>
                  <a:srgbClr val="3B3838"/>
                </a:solidFill>
                <a:latin typeface="+mn-lt"/>
                <a:ea typeface="+mn-ea"/>
                <a:cs typeface="+mn-cs"/>
              </a:defRPr>
            </a:pPr>
            <a:r>
              <a:rPr lang="es-EC" sz="1800" b="1">
                <a:solidFill>
                  <a:srgbClr val="3B3838"/>
                </a:solidFill>
                <a:effectLst/>
              </a:rPr>
              <a:t>VIGILANCIA FITOSANITARIA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 i="0" u="none" strike="noStrike" kern="1200" spc="0" baseline="0">
                <a:solidFill>
                  <a:srgbClr val="3B3838"/>
                </a:solidFill>
                <a:latin typeface="+mn-lt"/>
                <a:ea typeface="+mn-ea"/>
                <a:cs typeface="+mn-cs"/>
              </a:defRPr>
            </a:pPr>
            <a:endParaRPr lang="es-EC" b="1">
              <a:solidFill>
                <a:srgbClr val="3B3838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Hoja1!$B$207</c:f>
              <c:strCache>
                <c:ptCount val="1"/>
                <c:pt idx="0">
                  <c:v>Cañar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Hoja1!$C$206:$F$206</c:f>
              <c:strCache>
                <c:ptCount val="4"/>
                <c:pt idx="0">
                  <c:v>MONITOREOS DE PLAGAS Y CULTIVOS</c:v>
                </c:pt>
                <c:pt idx="1">
                  <c:v>PROTOCOLOS FITOSANITARIOS PARA EXPORTACIÓN</c:v>
                </c:pt>
                <c:pt idx="2">
                  <c:v>POSREGISTRO A OPERADORES DE EXPORTACIÓN </c:v>
                </c:pt>
                <c:pt idx="3">
                  <c:v>CONTROL FITOSANITARIOS DE VIVEROS</c:v>
                </c:pt>
              </c:strCache>
            </c:strRef>
          </c:cat>
          <c:val>
            <c:numRef>
              <c:f>Hoja1!$C$207:$F$207</c:f>
              <c:numCache>
                <c:formatCode>General</c:formatCode>
                <c:ptCount val="4"/>
                <c:pt idx="0" formatCode="#,##0">
                  <c:v>1310.0</c:v>
                </c:pt>
                <c:pt idx="1">
                  <c:v>80.0</c:v>
                </c:pt>
                <c:pt idx="2">
                  <c:v>35.0</c:v>
                </c:pt>
                <c:pt idx="3">
                  <c:v>66.0</c:v>
                </c:pt>
              </c:numCache>
            </c:numRef>
          </c:val>
        </c:ser>
        <c:ser>
          <c:idx val="1"/>
          <c:order val="1"/>
          <c:tx>
            <c:strRef>
              <c:f>Hoja1!$B$208</c:f>
              <c:strCache>
                <c:ptCount val="1"/>
                <c:pt idx="0">
                  <c:v>Azuay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Hoja1!$C$206:$F$206</c:f>
              <c:strCache>
                <c:ptCount val="4"/>
                <c:pt idx="0">
                  <c:v>MONITOREOS DE PLAGAS Y CULTIVOS</c:v>
                </c:pt>
                <c:pt idx="1">
                  <c:v>PROTOCOLOS FITOSANITARIOS PARA EXPORTACIÓN</c:v>
                </c:pt>
                <c:pt idx="2">
                  <c:v>POSREGISTRO A OPERADORES DE EXPORTACIÓN </c:v>
                </c:pt>
                <c:pt idx="3">
                  <c:v>CONTROL FITOSANITARIOS DE VIVEROS</c:v>
                </c:pt>
              </c:strCache>
            </c:strRef>
          </c:cat>
          <c:val>
            <c:numRef>
              <c:f>Hoja1!$C$208:$F$208</c:f>
              <c:numCache>
                <c:formatCode>#,##0</c:formatCode>
                <c:ptCount val="4"/>
                <c:pt idx="0">
                  <c:v>1033.0</c:v>
                </c:pt>
                <c:pt idx="1">
                  <c:v>18.0</c:v>
                </c:pt>
                <c:pt idx="2" formatCode="General">
                  <c:v>132.0</c:v>
                </c:pt>
                <c:pt idx="3" formatCode="General">
                  <c:v>132.0</c:v>
                </c:pt>
              </c:numCache>
            </c:numRef>
          </c:val>
        </c:ser>
        <c:ser>
          <c:idx val="2"/>
          <c:order val="2"/>
          <c:tx>
            <c:strRef>
              <c:f>Hoja1!$B$209</c:f>
              <c:strCache>
                <c:ptCount val="1"/>
                <c:pt idx="0">
                  <c:v>Morona Santiago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Hoja1!$C$206:$F$206</c:f>
              <c:strCache>
                <c:ptCount val="4"/>
                <c:pt idx="0">
                  <c:v>MONITOREOS DE PLAGAS Y CULTIVOS</c:v>
                </c:pt>
                <c:pt idx="1">
                  <c:v>PROTOCOLOS FITOSANITARIOS PARA EXPORTACIÓN</c:v>
                </c:pt>
                <c:pt idx="2">
                  <c:v>POSREGISTRO A OPERADORES DE EXPORTACIÓN </c:v>
                </c:pt>
                <c:pt idx="3">
                  <c:v>CONTROL FITOSANITARIOS DE VIVEROS</c:v>
                </c:pt>
              </c:strCache>
            </c:strRef>
          </c:cat>
          <c:val>
            <c:numRef>
              <c:f>Hoja1!$C$209:$F$209</c:f>
              <c:numCache>
                <c:formatCode>#,##0</c:formatCode>
                <c:ptCount val="4"/>
                <c:pt idx="0">
                  <c:v>1027.0</c:v>
                </c:pt>
                <c:pt idx="1">
                  <c:v>534.0</c:v>
                </c:pt>
                <c:pt idx="2" formatCode="General">
                  <c:v>12.0</c:v>
                </c:pt>
                <c:pt idx="3" formatCode="General">
                  <c:v>49.0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81215608"/>
        <c:axId val="2081219336"/>
      </c:barChart>
      <c:catAx>
        <c:axId val="2081215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81219336"/>
        <c:crosses val="autoZero"/>
        <c:auto val="1"/>
        <c:lblAlgn val="ctr"/>
        <c:lblOffset val="100"/>
        <c:noMultiLvlLbl val="0"/>
      </c:catAx>
      <c:valAx>
        <c:axId val="2081219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8121560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rgbClr val="70AD47"/>
      </a:solidFill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 sz="1600" b="1" dirty="0" smtClean="0"/>
              <a:t>CAPACITACIONES </a:t>
            </a:r>
            <a:endParaRPr lang="es-EC" sz="1600" b="1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Hoja1!$C$194</c:f>
              <c:strCache>
                <c:ptCount val="1"/>
                <c:pt idx="0">
                  <c:v>Capacitaciones 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Hoja1!$B$195:$B$197</c:f>
              <c:strCache>
                <c:ptCount val="3"/>
                <c:pt idx="0">
                  <c:v>Cañar</c:v>
                </c:pt>
                <c:pt idx="1">
                  <c:v>Azuay</c:v>
                </c:pt>
                <c:pt idx="2">
                  <c:v>Morona Santiago</c:v>
                </c:pt>
              </c:strCache>
            </c:strRef>
          </c:cat>
          <c:val>
            <c:numRef>
              <c:f>Hoja1!$C$195:$C$197</c:f>
              <c:numCache>
                <c:formatCode>General</c:formatCode>
                <c:ptCount val="3"/>
                <c:pt idx="0">
                  <c:v>30.0</c:v>
                </c:pt>
                <c:pt idx="1">
                  <c:v>22.0</c:v>
                </c:pt>
                <c:pt idx="2">
                  <c:v>26.0</c:v>
                </c:pt>
              </c:numCache>
            </c:numRef>
          </c:val>
        </c:ser>
        <c:ser>
          <c:idx val="1"/>
          <c:order val="1"/>
          <c:tx>
            <c:strRef>
              <c:f>Hoja1!$D$194</c:f>
              <c:strCache>
                <c:ptCount val="1"/>
                <c:pt idx="0">
                  <c:v>Capacitados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Hoja1!$B$195:$B$197</c:f>
              <c:strCache>
                <c:ptCount val="3"/>
                <c:pt idx="0">
                  <c:v>Cañar</c:v>
                </c:pt>
                <c:pt idx="1">
                  <c:v>Azuay</c:v>
                </c:pt>
                <c:pt idx="2">
                  <c:v>Morona Santiago</c:v>
                </c:pt>
              </c:strCache>
            </c:strRef>
          </c:cat>
          <c:val>
            <c:numRef>
              <c:f>Hoja1!$D$195:$D$197</c:f>
              <c:numCache>
                <c:formatCode>General</c:formatCode>
                <c:ptCount val="3"/>
                <c:pt idx="0">
                  <c:v>363.0</c:v>
                </c:pt>
                <c:pt idx="1">
                  <c:v>421.0</c:v>
                </c:pt>
                <c:pt idx="2">
                  <c:v>765.0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40343432"/>
        <c:axId val="2040346984"/>
      </c:barChart>
      <c:catAx>
        <c:axId val="2040343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40346984"/>
        <c:crosses val="autoZero"/>
        <c:auto val="1"/>
        <c:lblAlgn val="ctr"/>
        <c:lblOffset val="100"/>
        <c:noMultiLvlLbl val="0"/>
      </c:catAx>
      <c:valAx>
        <c:axId val="2040346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4034343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6"/>
      </a:solidFill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1">
  <cs:axisTitle>
    <cs:lnRef idx="0"/>
    <cs:fillRef idx="0"/>
    <cs:effectRef idx="0"/>
    <cs:fontRef idx="minor">
      <a:schemeClr val="lt1">
        <a:lumMod val="75000"/>
      </a:schemeClr>
    </cs:fontRef>
    <cs:defRPr sz="900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900" kern="1200"/>
  </cs:categoryAxis>
  <cs:chartArea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6350" cap="flat" cmpd="sng" algn="ctr">
        <a:solidFill>
          <a:schemeClr val="dk1">
            <a:tint val="75000"/>
          </a:schemeClr>
        </a:solidFill>
        <a:round/>
      </a:ln>
    </cs:spPr>
    <cs:defRPr sz="1000" kern="1200"/>
  </cs:chartArea>
  <cs:dataLabel>
    <cs:lnRef idx="0"/>
    <cs:fillRef idx="0">
      <cs:styleClr val="auto"/>
    </cs:fillRef>
    <cs:effectRef idx="0"/>
    <cs:fontRef idx="minor">
      <a:schemeClr val="lt1"/>
    </cs:fontRef>
    <cs:spPr>
      <a:solidFill>
        <a:schemeClr val="phClr">
          <a:alpha val="30000"/>
        </a:schemeClr>
      </a:solidFill>
      <a:ln>
        <a:solidFill>
          <a:schemeClr val="lt1">
            <a:alpha val="50000"/>
          </a:schemeClr>
        </a:solidFill>
        <a:round/>
      </a:ln>
      <a:effectLst>
        <a:outerShdw blurRad="63500" dist="88900" dir="2700000" algn="tl" rotWithShape="0">
          <a:prstClr val="black">
            <a:alpha val="40000"/>
          </a:prstClr>
        </a:outerShdw>
      </a:effectLst>
    </cs:spPr>
    <cs:defRPr sz="900" b="1" i="0" u="none" strike="noStrike" kern="1200" baseline="0"/>
  </cs:dataLabel>
  <cs:dataLabelCallout>
    <cs:lnRef idx="0"/>
    <cs:fillRef idx="0">
      <cs:styleClr val="auto"/>
    </cs:fillRef>
    <cs:effectRef idx="0"/>
    <cs:fontRef idx="minor">
      <a:schemeClr val="lt1"/>
    </cs:fontRef>
    <cs:spPr>
      <a:solidFill>
        <a:schemeClr val="phClr">
          <a:alpha val="30000"/>
        </a:schemeClr>
      </a:solidFill>
      <a:ln>
        <a:solidFill>
          <a:schemeClr val="lt1">
            <a:alpha val="50000"/>
          </a:schemeClr>
        </a:solidFill>
        <a:round/>
      </a:ln>
      <a:effectLst>
        <a:outerShdw blurRad="63500" dist="88900" dir="2700000" algn="tl" rotWithShape="0">
          <a:prstClr val="black">
            <a:alpha val="40000"/>
          </a:prstClr>
        </a:outerShdw>
      </a:effectLst>
    </cs:spPr>
    <cs:defRPr sz="9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88000"/>
        </a:schemeClr>
      </a:solidFill>
      <a:ln>
        <a:solidFill>
          <a:schemeClr val="phClr">
            <a:lumMod val="50000"/>
          </a:schemeClr>
        </a:solidFill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88000"/>
        </a:schemeClr>
      </a:solidFill>
      <a:ln>
        <a:solidFill>
          <a:schemeClr val="phClr">
            <a:lumMod val="50000"/>
          </a:schemeClr>
        </a:solidFill>
      </a:ln>
      <a:scene3d>
        <a:camera prst="orthographicFront"/>
        <a:lightRig rig="threePt" dir="t"/>
      </a:scene3d>
      <a:sp3d prstMaterial="flat"/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dk1">
            <a:lumMod val="75000"/>
            <a:lumOff val="25000"/>
          </a:schemeClr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solidFill>
        <a:schemeClr val="bg2">
          <a:lumMod val="75000"/>
          <a:alpha val="27000"/>
        </a:schemeClr>
      </a:solidFill>
      <a:sp3d/>
    </cs:spPr>
  </cs:floor>
  <cs:gridlineMajor>
    <cs:lnRef idx="0"/>
    <cs:fillRef idx="0"/>
    <cs:effectRef idx="0"/>
    <cs:fontRef idx="minor">
      <a:schemeClr val="tx1"/>
    </cs:fontRef>
    <cs:spPr>
      <a:ln w="9525">
        <a:solidFill>
          <a:schemeClr val="lt1">
            <a:lumMod val="50000"/>
          </a:schemeClr>
        </a:solidFill>
      </a:ln>
    </cs:spPr>
  </cs:gridlineMajor>
  <cs:gridlineMinor>
    <cs:lnRef idx="0"/>
    <cs:fillRef idx="0"/>
    <cs:effectRef idx="0"/>
    <cs:fontRef idx="minor">
      <a:schemeClr val="tx1"/>
    </cs:fontRef>
    <cs:spPr>
      <a:ln w="9525">
        <a:solidFill>
          <a:schemeClr val="lt1">
            <a:lumMod val="40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/>
    </cs:fontRef>
    <cs:defRPr sz="1800" b="0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sp3d/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36">
  <cs:axisTitle>
    <cs:lnRef idx="0"/>
    <cs:fillRef idx="0"/>
    <cs:effectRef idx="0"/>
    <cs:fontRef idx="minor">
      <a:schemeClr val="lt1">
        <a:lumMod val="75000"/>
      </a:schemeClr>
    </cs:fontRef>
    <cs:defRPr sz="900" b="1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>
        <a:lumMod val="75000"/>
      </a:schemeClr>
    </cs:fontRef>
    <cs:defRPr sz="900" kern="1200"/>
  </cs:dataLabel>
  <cs:dataLabelCallout>
    <cs:lnRef idx="0"/>
    <cs:fillRef idx="0"/>
    <cs:effectRef idx="0"/>
    <cs:fontRef idx="minor">
      <a:schemeClr val="lt1">
        <a:lumMod val="15000"/>
        <a:lumOff val="85000"/>
      </a:schemeClr>
    </cs:fontRef>
    <cs:spPr>
      <a:solidFill>
        <a:schemeClr val="dk1">
          <a:lumMod val="65000"/>
          <a:lumOff val="3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3D>
  <cs:dataPointLine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22225" cap="rnd">
        <a:solidFill>
          <a:schemeClr val="phClr"/>
        </a:solidFill>
      </a:ln>
      <a:effectLst>
        <a:glow rad="139700">
          <a:schemeClr val="phClr">
            <a:satMod val="175000"/>
            <a:alpha val="14000"/>
          </a:schemeClr>
        </a:glow>
      </a:effectLst>
    </cs:spPr>
  </cs:dataPointLine>
  <cs:dataPointMarker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lumMod val="60000"/>
          <a:lumOff val="40000"/>
        </a:schemeClr>
      </a:solidFill>
      <a:effectLst>
        <a:glow rad="63500">
          <a:schemeClr val="phClr">
            <a:satMod val="175000"/>
            <a:alpha val="25000"/>
          </a:schemeClr>
        </a:glow>
      </a:effectLst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75000"/>
                <a:lumOff val="25000"/>
              </a:schemeClr>
            </a:gs>
            <a:gs pos="0">
              <a:schemeClr val="dk1">
                <a:lumMod val="65000"/>
                <a:lumOff val="3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75000"/>
                <a:lumOff val="25000"/>
                <a:alpha val="25000"/>
              </a:schemeClr>
            </a:gs>
            <a:gs pos="0">
              <a:schemeClr val="dk1">
                <a:lumMod val="65000"/>
                <a:lumOff val="35000"/>
                <a:alpha val="2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85000"/>
      </a:schemeClr>
    </cs:fontRef>
    <cs:defRPr sz="1400" b="1" kern="1200" cap="none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25400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F81052-980E-4B1F-85AF-134CE0E6DAE9}" type="doc">
      <dgm:prSet loTypeId="urn:microsoft.com/office/officeart/2005/8/layout/venn3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7DF651FB-2919-4897-9363-ABCB415CD49A}">
      <dgm:prSet phldrT="[Texto]" custT="1"/>
      <dgm:spPr>
        <a:solidFill>
          <a:schemeClr val="accent6">
            <a:lumMod val="50000"/>
            <a:alpha val="50000"/>
          </a:schemeClr>
        </a:solidFill>
      </dgm:spPr>
      <dgm:t>
        <a:bodyPr/>
        <a:lstStyle/>
        <a:p>
          <a:r>
            <a:rPr lang="es-EC" sz="1100" b="1" dirty="0" smtClean="0"/>
            <a:t>IMPLEMENTACIÓN DE ENSAYO DE VARROA EN ABEJAS </a:t>
          </a:r>
          <a:endParaRPr lang="es-EC" sz="1100" b="1" dirty="0"/>
        </a:p>
      </dgm:t>
    </dgm:pt>
    <dgm:pt modelId="{A16487A9-3DAC-484D-9FBA-0004829831A9}" type="parTrans" cxnId="{E4A715EA-EDC8-4D3C-904D-0AEC426A105F}">
      <dgm:prSet/>
      <dgm:spPr/>
      <dgm:t>
        <a:bodyPr/>
        <a:lstStyle/>
        <a:p>
          <a:endParaRPr lang="es-EC" sz="1100"/>
        </a:p>
      </dgm:t>
    </dgm:pt>
    <dgm:pt modelId="{5360CA2F-8806-4F4C-A145-203F03E3DF23}" type="sibTrans" cxnId="{E4A715EA-EDC8-4D3C-904D-0AEC426A105F}">
      <dgm:prSet/>
      <dgm:spPr/>
      <dgm:t>
        <a:bodyPr/>
        <a:lstStyle/>
        <a:p>
          <a:endParaRPr lang="es-EC" sz="1100"/>
        </a:p>
      </dgm:t>
    </dgm:pt>
    <dgm:pt modelId="{FFC8ECB7-CF61-4685-9AC4-84DE62926B70}">
      <dgm:prSet phldrT="[Texto]" custT="1"/>
      <dgm:spPr>
        <a:solidFill>
          <a:schemeClr val="accent6">
            <a:lumMod val="75000"/>
            <a:alpha val="50000"/>
          </a:schemeClr>
        </a:solidFill>
      </dgm:spPr>
      <dgm:t>
        <a:bodyPr/>
        <a:lstStyle/>
        <a:p>
          <a:r>
            <a:rPr lang="es-EC" sz="1100" b="1" dirty="0" smtClean="0"/>
            <a:t>SE IDENTIFICÓ UN TNC  CUYO PLAN DE ACCION  SE ENCUENTRA EN PROCESO</a:t>
          </a:r>
          <a:endParaRPr lang="es-EC" sz="1100" b="1" dirty="0"/>
        </a:p>
      </dgm:t>
    </dgm:pt>
    <dgm:pt modelId="{C70209A0-AB86-4A6E-99C5-507363DF4300}" type="parTrans" cxnId="{656F0EB4-3F8F-4B48-995F-869F9F7B2715}">
      <dgm:prSet/>
      <dgm:spPr/>
      <dgm:t>
        <a:bodyPr/>
        <a:lstStyle/>
        <a:p>
          <a:endParaRPr lang="es-EC" sz="1100"/>
        </a:p>
      </dgm:t>
    </dgm:pt>
    <dgm:pt modelId="{E14BDED2-C654-4027-991E-6BFF9BA8E6BA}" type="sibTrans" cxnId="{656F0EB4-3F8F-4B48-995F-869F9F7B2715}">
      <dgm:prSet/>
      <dgm:spPr/>
      <dgm:t>
        <a:bodyPr/>
        <a:lstStyle/>
        <a:p>
          <a:endParaRPr lang="es-EC" sz="1100"/>
        </a:p>
      </dgm:t>
    </dgm:pt>
    <dgm:pt modelId="{521C0D33-BC4A-493E-BEB9-1464DF776DF7}">
      <dgm:prSet phldrT="[Texto]" custT="1"/>
      <dgm:spPr>
        <a:solidFill>
          <a:schemeClr val="accent6">
            <a:alpha val="50000"/>
          </a:schemeClr>
        </a:solidFill>
      </dgm:spPr>
      <dgm:t>
        <a:bodyPr/>
        <a:lstStyle/>
        <a:p>
          <a:r>
            <a:rPr lang="es-EC" sz="1100" b="1" dirty="0" smtClean="0"/>
            <a:t>IMPLEMENTACÓN DE  ENSAYO EN </a:t>
          </a:r>
          <a:r>
            <a:rPr lang="es-EC" sz="1050" b="1" dirty="0" smtClean="0"/>
            <a:t>IDENTIFICACIÓN</a:t>
          </a:r>
          <a:r>
            <a:rPr lang="es-EC" sz="1100" b="1" dirty="0" smtClean="0"/>
            <a:t> DE GUSANO BARRENADOR </a:t>
          </a:r>
          <a:endParaRPr lang="es-EC" sz="1100" b="1" dirty="0"/>
        </a:p>
      </dgm:t>
    </dgm:pt>
    <dgm:pt modelId="{95622606-2242-45DA-80E3-45AA34EA2D49}" type="parTrans" cxnId="{146CC2BA-2C4D-44E0-A10A-F860D2A2A6D4}">
      <dgm:prSet/>
      <dgm:spPr/>
      <dgm:t>
        <a:bodyPr/>
        <a:lstStyle/>
        <a:p>
          <a:endParaRPr lang="es-EC" sz="1100"/>
        </a:p>
      </dgm:t>
    </dgm:pt>
    <dgm:pt modelId="{CE0A12C8-CFB3-49DD-97A5-17EDFF628474}" type="sibTrans" cxnId="{146CC2BA-2C4D-44E0-A10A-F860D2A2A6D4}">
      <dgm:prSet/>
      <dgm:spPr/>
      <dgm:t>
        <a:bodyPr/>
        <a:lstStyle/>
        <a:p>
          <a:endParaRPr lang="es-EC" sz="1100"/>
        </a:p>
      </dgm:t>
    </dgm:pt>
    <dgm:pt modelId="{2D182FDE-EC90-4FBC-93A7-E3FF4D93B85F}">
      <dgm:prSet phldrT="[Texto]" custT="1"/>
      <dgm:spPr>
        <a:solidFill>
          <a:schemeClr val="accent6">
            <a:lumMod val="60000"/>
            <a:lumOff val="40000"/>
            <a:alpha val="50000"/>
          </a:schemeClr>
        </a:solidFill>
      </dgm:spPr>
      <dgm:t>
        <a:bodyPr/>
        <a:lstStyle/>
        <a:p>
          <a:r>
            <a:rPr lang="es-EC" sz="1100" b="1" dirty="0" smtClean="0"/>
            <a:t>EL PROMEDIO DE EFICACIA DEL LDR ES 100%  Y EL DESEMPEÑO ES 107%</a:t>
          </a:r>
          <a:endParaRPr lang="es-EC" sz="1100" b="1" dirty="0"/>
        </a:p>
      </dgm:t>
    </dgm:pt>
    <dgm:pt modelId="{559B034A-E149-4C16-AE85-6807229224DC}" type="parTrans" cxnId="{197EC902-2FB2-4FA6-B842-04DE01EE002D}">
      <dgm:prSet/>
      <dgm:spPr/>
      <dgm:t>
        <a:bodyPr/>
        <a:lstStyle/>
        <a:p>
          <a:endParaRPr lang="es-EC" sz="1100"/>
        </a:p>
      </dgm:t>
    </dgm:pt>
    <dgm:pt modelId="{85FB55FD-F476-4F13-9CF0-358C87C764EB}" type="sibTrans" cxnId="{197EC902-2FB2-4FA6-B842-04DE01EE002D}">
      <dgm:prSet/>
      <dgm:spPr/>
      <dgm:t>
        <a:bodyPr/>
        <a:lstStyle/>
        <a:p>
          <a:endParaRPr lang="es-EC" sz="1100"/>
        </a:p>
      </dgm:t>
    </dgm:pt>
    <dgm:pt modelId="{760AE658-B8FE-4C7A-AA9E-D62A84CC237D}" type="pres">
      <dgm:prSet presAssocID="{CDF81052-980E-4B1F-85AF-134CE0E6DAE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C89282AE-77E4-45C7-A7EB-39E1C0A217FF}" type="pres">
      <dgm:prSet presAssocID="{7DF651FB-2919-4897-9363-ABCB415CD49A}" presName="Name5" presStyleLbl="vennNode1" presStyleIdx="0" presStyleCnt="4" custLinFactX="-100000" custLinFactNeighborX="-135328" custLinFactNeighborY="4380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B56002A-27AD-48FA-8281-437802AF6728}" type="pres">
      <dgm:prSet presAssocID="{5360CA2F-8806-4F4C-A145-203F03E3DF23}" presName="space" presStyleCnt="0"/>
      <dgm:spPr/>
    </dgm:pt>
    <dgm:pt modelId="{40E4D115-06C9-4FCD-AB79-145D44F29408}" type="pres">
      <dgm:prSet presAssocID="{FFC8ECB7-CF61-4685-9AC4-84DE62926B70}" presName="Name5" presStyleLbl="vennNode1" presStyleIdx="1" presStyleCnt="4" custLinFactX="-1910" custLinFactNeighborX="-100000" custLinFactNeighborY="-73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01558A7-81D9-47FE-AC29-0D495FA1AF36}" type="pres">
      <dgm:prSet presAssocID="{E14BDED2-C654-4027-991E-6BFF9BA8E6BA}" presName="space" presStyleCnt="0"/>
      <dgm:spPr/>
    </dgm:pt>
    <dgm:pt modelId="{310F5DEF-2F34-43B2-93E9-6146F9BF4FEA}" type="pres">
      <dgm:prSet presAssocID="{521C0D33-BC4A-493E-BEB9-1464DF776DF7}" presName="Name5" presStyleLbl="vennNode1" presStyleIdx="2" presStyleCnt="4" custLinFactX="5430" custLinFactNeighborX="100000" custLinFactNeighborY="-2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8548B84-EC09-4E78-BE29-68CDEFD6ACAA}" type="pres">
      <dgm:prSet presAssocID="{CE0A12C8-CFB3-49DD-97A5-17EDFF628474}" presName="space" presStyleCnt="0"/>
      <dgm:spPr/>
    </dgm:pt>
    <dgm:pt modelId="{8B6B5C7C-1AEE-4DD5-8723-5FEB14030238}" type="pres">
      <dgm:prSet presAssocID="{2D182FDE-EC90-4FBC-93A7-E3FF4D93B85F}" presName="Name5" presStyleLbl="vennNode1" presStyleIdx="3" presStyleCnt="4" custLinFactX="108246" custLinFactNeighborX="200000" custLinFactNeighborY="896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656F0EB4-3F8F-4B48-995F-869F9F7B2715}" srcId="{CDF81052-980E-4B1F-85AF-134CE0E6DAE9}" destId="{FFC8ECB7-CF61-4685-9AC4-84DE62926B70}" srcOrd="1" destOrd="0" parTransId="{C70209A0-AB86-4A6E-99C5-507363DF4300}" sibTransId="{E14BDED2-C654-4027-991E-6BFF9BA8E6BA}"/>
    <dgm:cxn modelId="{A36DEFEC-60D5-4FF5-AC7A-54129409B72B}" type="presOf" srcId="{FFC8ECB7-CF61-4685-9AC4-84DE62926B70}" destId="{40E4D115-06C9-4FCD-AB79-145D44F29408}" srcOrd="0" destOrd="0" presId="urn:microsoft.com/office/officeart/2005/8/layout/venn3"/>
    <dgm:cxn modelId="{A839B03E-5B9C-4F8D-8301-74C6AE63CDA5}" type="presOf" srcId="{2D182FDE-EC90-4FBC-93A7-E3FF4D93B85F}" destId="{8B6B5C7C-1AEE-4DD5-8723-5FEB14030238}" srcOrd="0" destOrd="0" presId="urn:microsoft.com/office/officeart/2005/8/layout/venn3"/>
    <dgm:cxn modelId="{9ED1F0BE-6966-48A3-828F-2A7A9B02E226}" type="presOf" srcId="{7DF651FB-2919-4897-9363-ABCB415CD49A}" destId="{C89282AE-77E4-45C7-A7EB-39E1C0A217FF}" srcOrd="0" destOrd="0" presId="urn:microsoft.com/office/officeart/2005/8/layout/venn3"/>
    <dgm:cxn modelId="{E4A715EA-EDC8-4D3C-904D-0AEC426A105F}" srcId="{CDF81052-980E-4B1F-85AF-134CE0E6DAE9}" destId="{7DF651FB-2919-4897-9363-ABCB415CD49A}" srcOrd="0" destOrd="0" parTransId="{A16487A9-3DAC-484D-9FBA-0004829831A9}" sibTransId="{5360CA2F-8806-4F4C-A145-203F03E3DF23}"/>
    <dgm:cxn modelId="{146CC2BA-2C4D-44E0-A10A-F860D2A2A6D4}" srcId="{CDF81052-980E-4B1F-85AF-134CE0E6DAE9}" destId="{521C0D33-BC4A-493E-BEB9-1464DF776DF7}" srcOrd="2" destOrd="0" parTransId="{95622606-2242-45DA-80E3-45AA34EA2D49}" sibTransId="{CE0A12C8-CFB3-49DD-97A5-17EDFF628474}"/>
    <dgm:cxn modelId="{DDF157EC-E762-4187-9FD1-7A7C239E915A}" type="presOf" srcId="{521C0D33-BC4A-493E-BEB9-1464DF776DF7}" destId="{310F5DEF-2F34-43B2-93E9-6146F9BF4FEA}" srcOrd="0" destOrd="0" presId="urn:microsoft.com/office/officeart/2005/8/layout/venn3"/>
    <dgm:cxn modelId="{197EC902-2FB2-4FA6-B842-04DE01EE002D}" srcId="{CDF81052-980E-4B1F-85AF-134CE0E6DAE9}" destId="{2D182FDE-EC90-4FBC-93A7-E3FF4D93B85F}" srcOrd="3" destOrd="0" parTransId="{559B034A-E149-4C16-AE85-6807229224DC}" sibTransId="{85FB55FD-F476-4F13-9CF0-358C87C764EB}"/>
    <dgm:cxn modelId="{EE975457-D46B-4190-A909-9C42E7E75689}" type="presOf" srcId="{CDF81052-980E-4B1F-85AF-134CE0E6DAE9}" destId="{760AE658-B8FE-4C7A-AA9E-D62A84CC237D}" srcOrd="0" destOrd="0" presId="urn:microsoft.com/office/officeart/2005/8/layout/venn3"/>
    <dgm:cxn modelId="{062A0347-6D04-4F18-A620-9E6A965FFB03}" type="presParOf" srcId="{760AE658-B8FE-4C7A-AA9E-D62A84CC237D}" destId="{C89282AE-77E4-45C7-A7EB-39E1C0A217FF}" srcOrd="0" destOrd="0" presId="urn:microsoft.com/office/officeart/2005/8/layout/venn3"/>
    <dgm:cxn modelId="{3C691BAB-D38C-4B09-B3A4-C0D7701B9D59}" type="presParOf" srcId="{760AE658-B8FE-4C7A-AA9E-D62A84CC237D}" destId="{AB56002A-27AD-48FA-8281-437802AF6728}" srcOrd="1" destOrd="0" presId="urn:microsoft.com/office/officeart/2005/8/layout/venn3"/>
    <dgm:cxn modelId="{A502B44F-2199-4A6F-A402-61367832E523}" type="presParOf" srcId="{760AE658-B8FE-4C7A-AA9E-D62A84CC237D}" destId="{40E4D115-06C9-4FCD-AB79-145D44F29408}" srcOrd="2" destOrd="0" presId="urn:microsoft.com/office/officeart/2005/8/layout/venn3"/>
    <dgm:cxn modelId="{2B83817F-D1BA-4728-A9AB-C3C6D27BFE06}" type="presParOf" srcId="{760AE658-B8FE-4C7A-AA9E-D62A84CC237D}" destId="{F01558A7-81D9-47FE-AC29-0D495FA1AF36}" srcOrd="3" destOrd="0" presId="urn:microsoft.com/office/officeart/2005/8/layout/venn3"/>
    <dgm:cxn modelId="{66D59C3B-1FE6-4B47-9226-60E7C1AB093A}" type="presParOf" srcId="{760AE658-B8FE-4C7A-AA9E-D62A84CC237D}" destId="{310F5DEF-2F34-43B2-93E9-6146F9BF4FEA}" srcOrd="4" destOrd="0" presId="urn:microsoft.com/office/officeart/2005/8/layout/venn3"/>
    <dgm:cxn modelId="{0D99CFBE-F5DE-4467-B187-06996F9DD1C1}" type="presParOf" srcId="{760AE658-B8FE-4C7A-AA9E-D62A84CC237D}" destId="{38548B84-EC09-4E78-BE29-68CDEFD6ACAA}" srcOrd="5" destOrd="0" presId="urn:microsoft.com/office/officeart/2005/8/layout/venn3"/>
    <dgm:cxn modelId="{9730EC78-EED6-481C-8581-4EDD978656B1}" type="presParOf" srcId="{760AE658-B8FE-4C7A-AA9E-D62A84CC237D}" destId="{8B6B5C7C-1AEE-4DD5-8723-5FEB14030238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9282AE-77E4-45C7-A7EB-39E1C0A217FF}">
      <dsp:nvSpPr>
        <dsp:cNvPr id="0" name=""/>
        <dsp:cNvSpPr/>
      </dsp:nvSpPr>
      <dsp:spPr>
        <a:xfrm>
          <a:off x="0" y="808"/>
          <a:ext cx="1806202" cy="1806202"/>
        </a:xfrm>
        <a:prstGeom prst="ellipse">
          <a:avLst/>
        </a:prstGeom>
        <a:solidFill>
          <a:schemeClr val="accent6">
            <a:lumMod val="50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9401" tIns="13970" rIns="99401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100" b="1" kern="1200" dirty="0" smtClean="0"/>
            <a:t>IMPLEMENTACIÓN DE ENSAYO DE VARROA EN ABEJAS </a:t>
          </a:r>
          <a:endParaRPr lang="es-EC" sz="1100" b="1" kern="1200" dirty="0"/>
        </a:p>
      </dsp:txBody>
      <dsp:txXfrm>
        <a:off x="264512" y="265320"/>
        <a:ext cx="1277178" cy="1277178"/>
      </dsp:txXfrm>
    </dsp:sp>
    <dsp:sp modelId="{40E4D115-06C9-4FCD-AB79-145D44F29408}">
      <dsp:nvSpPr>
        <dsp:cNvPr id="0" name=""/>
        <dsp:cNvSpPr/>
      </dsp:nvSpPr>
      <dsp:spPr>
        <a:xfrm>
          <a:off x="2484285" y="0"/>
          <a:ext cx="1806202" cy="1806202"/>
        </a:xfrm>
        <a:prstGeom prst="ellipse">
          <a:avLst/>
        </a:prstGeom>
        <a:solidFill>
          <a:schemeClr val="accent6">
            <a:lumMod val="7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9401" tIns="13970" rIns="99401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100" b="1" kern="1200" dirty="0" smtClean="0"/>
            <a:t>SE IDENTIFICÓ UN TNC  CUYO PLAN DE ACCION  SE ENCUENTRA EN PROCESO</a:t>
          </a:r>
          <a:endParaRPr lang="es-EC" sz="1100" b="1" kern="1200" dirty="0"/>
        </a:p>
      </dsp:txBody>
      <dsp:txXfrm>
        <a:off x="2748797" y="264512"/>
        <a:ext cx="1277178" cy="1277178"/>
      </dsp:txXfrm>
    </dsp:sp>
    <dsp:sp modelId="{310F5DEF-2F34-43B2-93E9-6146F9BF4FEA}">
      <dsp:nvSpPr>
        <dsp:cNvPr id="0" name=""/>
        <dsp:cNvSpPr/>
      </dsp:nvSpPr>
      <dsp:spPr>
        <a:xfrm>
          <a:off x="4784303" y="6"/>
          <a:ext cx="1806202" cy="1806202"/>
        </a:xfrm>
        <a:prstGeom prst="ellipse">
          <a:avLst/>
        </a:prstGeom>
        <a:solidFill>
          <a:schemeClr val="accent6"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9401" tIns="13970" rIns="99401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100" b="1" kern="1200" dirty="0" smtClean="0"/>
            <a:t>IMPLEMENTACÓN DE  ENSAYO EN </a:t>
          </a:r>
          <a:r>
            <a:rPr lang="es-EC" sz="1050" b="1" kern="1200" dirty="0" smtClean="0"/>
            <a:t>IDENTIFICACIÓN</a:t>
          </a:r>
          <a:r>
            <a:rPr lang="es-EC" sz="1100" b="1" kern="1200" dirty="0" smtClean="0"/>
            <a:t> DE GUSANO BARRENADOR </a:t>
          </a:r>
          <a:endParaRPr lang="es-EC" sz="1100" b="1" kern="1200" dirty="0"/>
        </a:p>
      </dsp:txBody>
      <dsp:txXfrm>
        <a:off x="5048815" y="264518"/>
        <a:ext cx="1277178" cy="1277178"/>
      </dsp:txXfrm>
    </dsp:sp>
    <dsp:sp modelId="{8B6B5C7C-1AEE-4DD5-8723-5FEB14030238}">
      <dsp:nvSpPr>
        <dsp:cNvPr id="0" name=""/>
        <dsp:cNvSpPr/>
      </dsp:nvSpPr>
      <dsp:spPr>
        <a:xfrm>
          <a:off x="7205010" y="808"/>
          <a:ext cx="1806202" cy="1806202"/>
        </a:xfrm>
        <a:prstGeom prst="ellipse">
          <a:avLst/>
        </a:prstGeom>
        <a:solidFill>
          <a:schemeClr val="accent6">
            <a:lumMod val="60000"/>
            <a:lumOff val="40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9401" tIns="13970" rIns="99401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100" b="1" kern="1200" dirty="0" smtClean="0"/>
            <a:t>EL PROMEDIO DE EFICACIA DEL LDR ES 100%  Y EL DESEMPEÑO ES 107%</a:t>
          </a:r>
          <a:endParaRPr lang="es-EC" sz="1100" b="1" kern="1200" dirty="0"/>
        </a:p>
      </dsp:txBody>
      <dsp:txXfrm>
        <a:off x="7469522" y="265320"/>
        <a:ext cx="1277178" cy="12771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14379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158286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577162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195370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11212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48802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50980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595476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471690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000999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86005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344369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ln/>
        </p:spPr>
        <p:txBody>
          <a:bodyPr/>
          <a:lstStyle/>
          <a:p>
            <a:fld id="{5FDC0BE5-8237-434B-AB26-F93C2EF449B3}" type="slidenum">
              <a:rPr lang="en-US" altLang="x-none"/>
              <a:pPr/>
              <a:t>12</a:t>
            </a:fld>
            <a:endParaRPr lang="en-US" altLang="x-none"/>
          </a:p>
        </p:txBody>
      </p:sp>
      <p:sp>
        <p:nvSpPr>
          <p:cNvPr id="614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87388" y="1143000"/>
            <a:ext cx="5481637" cy="30845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14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400550"/>
            <a:ext cx="5484813" cy="35988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23001789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364212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229684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876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4" Type="http://schemas.openxmlformats.org/officeDocument/2006/relationships/chart" Target="../charts/chart4.xml"/><Relationship Id="rId5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4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chart" Target="../charts/char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4" Type="http://schemas.openxmlformats.org/officeDocument/2006/relationships/chart" Target="../charts/chart10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4" Type="http://schemas.openxmlformats.org/officeDocument/2006/relationships/chart" Target="../charts/chart12.xml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4" Type="http://schemas.openxmlformats.org/officeDocument/2006/relationships/chart" Target="../charts/chart14.xml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4" Type="http://schemas.openxmlformats.org/officeDocument/2006/relationships/chart" Target="../charts/chart16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C45BC784-97AE-E042-A968-BDC0A0B673A6}"/>
              </a:ext>
            </a:extLst>
          </p:cNvPr>
          <p:cNvSpPr txBox="1"/>
          <p:nvPr/>
        </p:nvSpPr>
        <p:spPr>
          <a:xfrm>
            <a:off x="593973" y="2836272"/>
            <a:ext cx="110388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b="1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RENDICIÓN DE CUENTAS 2019</a:t>
            </a:r>
          </a:p>
        </p:txBody>
      </p:sp>
      <p:sp>
        <p:nvSpPr>
          <p:cNvPr id="5" name="TextBox 9">
            <a:extLst>
              <a:ext uri="{FF2B5EF4-FFF2-40B4-BE49-F238E27FC236}">
                <a16:creationId xmlns="" xmlns:a16="http://schemas.microsoft.com/office/drawing/2014/main" id="{E43ED1FE-D419-7F4D-9245-230BA7557B5D}"/>
              </a:ext>
            </a:extLst>
          </p:cNvPr>
          <p:cNvSpPr txBox="1"/>
          <p:nvPr/>
        </p:nvSpPr>
        <p:spPr>
          <a:xfrm>
            <a:off x="605213" y="3607300"/>
            <a:ext cx="1036449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altLang="es-EC" sz="2600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DIRECCIÓN DISTRITAL Y ARTICULACIÓN TERRITORIAL </a:t>
            </a:r>
            <a:r>
              <a:rPr lang="es-EC" altLang="es-EC" sz="2600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ZONA 6 (CAÑAR – AZUAY – MORONA SANTIAGO)</a:t>
            </a:r>
            <a:endParaRPr lang="es-EC" altLang="es-EC" sz="2600" dirty="0">
              <a:solidFill>
                <a:schemeClr val="tx2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3588695"/>
              </p:ext>
            </p:extLst>
          </p:nvPr>
        </p:nvGraphicFramePr>
        <p:xfrm>
          <a:off x="346374" y="1819708"/>
          <a:ext cx="5666738" cy="34852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5459207"/>
              </p:ext>
            </p:extLst>
          </p:nvPr>
        </p:nvGraphicFramePr>
        <p:xfrm>
          <a:off x="6215315" y="1816191"/>
          <a:ext cx="5664792" cy="34782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462748" y="537407"/>
            <a:ext cx="7610558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s-E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SANIDAD ANIMAL</a:t>
            </a:r>
            <a:endParaRPr lang="es-EC" sz="3200" b="1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14705" y="6158433"/>
            <a:ext cx="5181389" cy="38209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5308370"/>
              </p:ext>
            </p:extLst>
          </p:nvPr>
        </p:nvGraphicFramePr>
        <p:xfrm>
          <a:off x="596323" y="1299444"/>
          <a:ext cx="4911010" cy="24301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3581354"/>
              </p:ext>
            </p:extLst>
          </p:nvPr>
        </p:nvGraphicFramePr>
        <p:xfrm>
          <a:off x="606931" y="3832487"/>
          <a:ext cx="4900401" cy="2658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1354301"/>
              </p:ext>
            </p:extLst>
          </p:nvPr>
        </p:nvGraphicFramePr>
        <p:xfrm>
          <a:off x="6103025" y="1303610"/>
          <a:ext cx="5445525" cy="41468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462748" y="537407"/>
            <a:ext cx="7610558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s-E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SANIDAD ANIMAL</a:t>
            </a:r>
            <a:endParaRPr lang="es-EC" sz="3200" b="1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Gráfico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8400745"/>
              </p:ext>
            </p:extLst>
          </p:nvPr>
        </p:nvGraphicFramePr>
        <p:xfrm>
          <a:off x="568408" y="2202651"/>
          <a:ext cx="5404338" cy="32782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ángulo 2"/>
          <p:cNvSpPr/>
          <p:nvPr/>
        </p:nvSpPr>
        <p:spPr>
          <a:xfrm>
            <a:off x="569174" y="1182983"/>
            <a:ext cx="8512307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N</a:t>
            </a:r>
            <a:r>
              <a:rPr lang="es-EC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ormativa vigente, fármaconvigilancia, buen uso de medicamentos veterinarios, RAM, manejo fertilizantes, manejo integral de plaguicidas y buen uso de plaguicidas</a:t>
            </a:r>
            <a:endParaRPr lang="es-EC" sz="16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29" name="Gráfico 2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1446763"/>
              </p:ext>
            </p:extLst>
          </p:nvPr>
        </p:nvGraphicFramePr>
        <p:xfrm>
          <a:off x="6237899" y="2202651"/>
          <a:ext cx="5394939" cy="3270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462747" y="537407"/>
            <a:ext cx="8787325" cy="58477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s-E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REGISTRO DE INSUMOS AGROPECUARIOS</a:t>
            </a:r>
            <a:endParaRPr lang="es-EC" sz="3200" b="1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6390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5776296"/>
              </p:ext>
            </p:extLst>
          </p:nvPr>
        </p:nvGraphicFramePr>
        <p:xfrm>
          <a:off x="1069145" y="1252024"/>
          <a:ext cx="10494497" cy="4346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462747" y="537407"/>
            <a:ext cx="8787325" cy="58477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s-E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REGISTRO DE INSUMOS AGROPECUARIOS</a:t>
            </a:r>
            <a:endParaRPr lang="es-EC" sz="3200" b="1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9047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8095618"/>
              </p:ext>
            </p:extLst>
          </p:nvPr>
        </p:nvGraphicFramePr>
        <p:xfrm>
          <a:off x="584452" y="1629512"/>
          <a:ext cx="5451136" cy="39220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9700678"/>
              </p:ext>
            </p:extLst>
          </p:nvPr>
        </p:nvGraphicFramePr>
        <p:xfrm>
          <a:off x="6192940" y="1638478"/>
          <a:ext cx="5484855" cy="3924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462747" y="537407"/>
            <a:ext cx="8787325" cy="58477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s-E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INOCUIDAD DE ALIMENTOS</a:t>
            </a:r>
            <a:endParaRPr lang="es-EC" sz="3200" b="1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88400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705371"/>
              </p:ext>
            </p:extLst>
          </p:nvPr>
        </p:nvGraphicFramePr>
        <p:xfrm>
          <a:off x="529106" y="2089576"/>
          <a:ext cx="5333999" cy="34008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Gráfico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4302926"/>
              </p:ext>
            </p:extLst>
          </p:nvPr>
        </p:nvGraphicFramePr>
        <p:xfrm>
          <a:off x="6170398" y="2089576"/>
          <a:ext cx="5338805" cy="34058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462747" y="537407"/>
            <a:ext cx="8787325" cy="58477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s-E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INOCUIDAD DE ALIMENTOS</a:t>
            </a:r>
            <a:endParaRPr lang="es-EC" sz="3200" b="1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" name="Imagen 5" descr="logo MABIO-0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998" y="168570"/>
            <a:ext cx="1320259" cy="1753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0936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9510889"/>
              </p:ext>
            </p:extLst>
          </p:nvPr>
        </p:nvGraphicFramePr>
        <p:xfrm>
          <a:off x="528549" y="1933577"/>
          <a:ext cx="5540757" cy="36048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Gráfico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1707403"/>
              </p:ext>
            </p:extLst>
          </p:nvPr>
        </p:nvGraphicFramePr>
        <p:xfrm>
          <a:off x="6305334" y="1939074"/>
          <a:ext cx="5529813" cy="36012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462747" y="537407"/>
            <a:ext cx="8787325" cy="58477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s-E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INOCUIDAD DE ALIMENTOS</a:t>
            </a:r>
            <a:endParaRPr lang="es-EC" sz="3200" b="1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8" name="Imagen 7" descr="logo BPA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5536" y="189216"/>
            <a:ext cx="3222914" cy="1504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76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7704290"/>
              </p:ext>
            </p:extLst>
          </p:nvPr>
        </p:nvGraphicFramePr>
        <p:xfrm>
          <a:off x="550733" y="1494656"/>
          <a:ext cx="5383700" cy="3569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9437345"/>
              </p:ext>
            </p:extLst>
          </p:nvPr>
        </p:nvGraphicFramePr>
        <p:xfrm>
          <a:off x="6147981" y="1494656"/>
          <a:ext cx="5383701" cy="3573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462747" y="537407"/>
            <a:ext cx="6404561" cy="58477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s-E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SANIDAD VEGETAL</a:t>
            </a:r>
            <a:endParaRPr lang="es-EC" sz="3200" b="1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1938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1565" y="1720580"/>
            <a:ext cx="7091298" cy="3545649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462747" y="537407"/>
            <a:ext cx="6404561" cy="58477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s-E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SANIDAD VEGETAL</a:t>
            </a:r>
            <a:endParaRPr lang="es-EC" sz="3200" b="1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4579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378960" y="6216623"/>
            <a:ext cx="4506546" cy="3174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2" name="Gráfico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9338347"/>
              </p:ext>
            </p:extLst>
          </p:nvPr>
        </p:nvGraphicFramePr>
        <p:xfrm>
          <a:off x="5093622" y="2154705"/>
          <a:ext cx="6189784" cy="33621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7055504" y="923724"/>
            <a:ext cx="42106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C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Carpas informativas en el cantón La Troncal </a:t>
            </a:r>
            <a:endParaRPr lang="es-EC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9325156" y="1248986"/>
            <a:ext cx="1940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C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Material divulgativo </a:t>
            </a:r>
            <a:endParaRPr lang="es-EC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8937129" y="1615213"/>
            <a:ext cx="23289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C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Bioseguridad en Fincas </a:t>
            </a:r>
            <a:endParaRPr lang="es-EC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62747" y="537407"/>
            <a:ext cx="6404561" cy="58477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s-E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SANIDAD VEGETAL</a:t>
            </a:r>
            <a:endParaRPr lang="es-EC" sz="3200" b="1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56511" y="1101050"/>
            <a:ext cx="39476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Fusarium R4T</a:t>
            </a:r>
            <a:endParaRPr lang="es-EC" sz="24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1" name="Imagen 10" descr="musaceo_Mesa de trabajo 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843" y="1496377"/>
            <a:ext cx="4240250" cy="548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3782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338132" y="1752285"/>
            <a:ext cx="11486416" cy="1246605"/>
            <a:chOff x="0" y="2183548"/>
            <a:chExt cx="24377650" cy="2493209"/>
          </a:xfrm>
        </p:grpSpPr>
        <p:sp>
          <p:nvSpPr>
            <p:cNvPr id="22" name="Freeform 21"/>
            <p:cNvSpPr/>
            <p:nvPr/>
          </p:nvSpPr>
          <p:spPr>
            <a:xfrm>
              <a:off x="0" y="2183548"/>
              <a:ext cx="6617095" cy="2481958"/>
            </a:xfrm>
            <a:custGeom>
              <a:avLst/>
              <a:gdLst>
                <a:gd name="connsiteX0" fmla="*/ 0 w 4388294"/>
                <a:gd name="connsiteY0" fmla="*/ 0 h 1755317"/>
                <a:gd name="connsiteX1" fmla="*/ 3510636 w 4388294"/>
                <a:gd name="connsiteY1" fmla="*/ 0 h 1755317"/>
                <a:gd name="connsiteX2" fmla="*/ 4388294 w 4388294"/>
                <a:gd name="connsiteY2" fmla="*/ 877659 h 1755317"/>
                <a:gd name="connsiteX3" fmla="*/ 3510636 w 4388294"/>
                <a:gd name="connsiteY3" fmla="*/ 1755317 h 1755317"/>
                <a:gd name="connsiteX4" fmla="*/ 0 w 4388294"/>
                <a:gd name="connsiteY4" fmla="*/ 1755317 h 1755317"/>
                <a:gd name="connsiteX5" fmla="*/ 877659 w 4388294"/>
                <a:gd name="connsiteY5" fmla="*/ 877659 h 1755317"/>
                <a:gd name="connsiteX6" fmla="*/ 0 w 4388294"/>
                <a:gd name="connsiteY6" fmla="*/ 0 h 1755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88294" h="1755317">
                  <a:moveTo>
                    <a:pt x="0" y="0"/>
                  </a:moveTo>
                  <a:lnTo>
                    <a:pt x="3510636" y="0"/>
                  </a:lnTo>
                  <a:lnTo>
                    <a:pt x="4388294" y="877659"/>
                  </a:lnTo>
                  <a:lnTo>
                    <a:pt x="3510636" y="1755317"/>
                  </a:lnTo>
                  <a:lnTo>
                    <a:pt x="0" y="1755317"/>
                  </a:lnTo>
                  <a:lnTo>
                    <a:pt x="877659" y="8776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9050">
              <a:solidFill>
                <a:srgbClr val="5B9BD5"/>
              </a:solidFill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8846" tIns="43339" rIns="482168" bIns="43339" numCol="1" spcCol="1270" anchor="ctr" anchorCtr="0">
              <a:noAutofit/>
            </a:bodyPr>
            <a:lstStyle/>
            <a:p>
              <a:pPr algn="ctr" defTabSz="14446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600" kern="1200" dirty="0">
                <a:solidFill>
                  <a:schemeClr val="accent5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4" name="Freeform 23"/>
            <p:cNvSpPr/>
            <p:nvPr/>
          </p:nvSpPr>
          <p:spPr>
            <a:xfrm>
              <a:off x="4906113" y="2194799"/>
              <a:ext cx="6617095" cy="2481958"/>
            </a:xfrm>
            <a:custGeom>
              <a:avLst/>
              <a:gdLst>
                <a:gd name="connsiteX0" fmla="*/ 0 w 4388294"/>
                <a:gd name="connsiteY0" fmla="*/ 0 h 1755317"/>
                <a:gd name="connsiteX1" fmla="*/ 3510636 w 4388294"/>
                <a:gd name="connsiteY1" fmla="*/ 0 h 1755317"/>
                <a:gd name="connsiteX2" fmla="*/ 4388294 w 4388294"/>
                <a:gd name="connsiteY2" fmla="*/ 877659 h 1755317"/>
                <a:gd name="connsiteX3" fmla="*/ 3510636 w 4388294"/>
                <a:gd name="connsiteY3" fmla="*/ 1755317 h 1755317"/>
                <a:gd name="connsiteX4" fmla="*/ 0 w 4388294"/>
                <a:gd name="connsiteY4" fmla="*/ 1755317 h 1755317"/>
                <a:gd name="connsiteX5" fmla="*/ 877659 w 4388294"/>
                <a:gd name="connsiteY5" fmla="*/ 877659 h 1755317"/>
                <a:gd name="connsiteX6" fmla="*/ 0 w 4388294"/>
                <a:gd name="connsiteY6" fmla="*/ 0 h 1755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88294" h="1755317">
                  <a:moveTo>
                    <a:pt x="0" y="0"/>
                  </a:moveTo>
                  <a:lnTo>
                    <a:pt x="3510636" y="0"/>
                  </a:lnTo>
                  <a:lnTo>
                    <a:pt x="4388294" y="877659"/>
                  </a:lnTo>
                  <a:lnTo>
                    <a:pt x="3510636" y="1755317"/>
                  </a:lnTo>
                  <a:lnTo>
                    <a:pt x="0" y="1755317"/>
                  </a:lnTo>
                  <a:lnTo>
                    <a:pt x="877659" y="8776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9050">
              <a:solidFill>
                <a:srgbClr val="5B9BD5"/>
              </a:solidFill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8846" tIns="43339" rIns="482168" bIns="43339" numCol="1" spcCol="1270" anchor="ctr" anchorCtr="0">
              <a:noAutofit/>
            </a:bodyPr>
            <a:lstStyle/>
            <a:p>
              <a:pPr algn="ctr" defTabSz="14446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250" kern="1200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5" name="Freeform 25"/>
            <p:cNvSpPr/>
            <p:nvPr/>
          </p:nvSpPr>
          <p:spPr>
            <a:xfrm>
              <a:off x="9812226" y="2183548"/>
              <a:ext cx="6617095" cy="2481958"/>
            </a:xfrm>
            <a:custGeom>
              <a:avLst/>
              <a:gdLst>
                <a:gd name="connsiteX0" fmla="*/ 0 w 4388294"/>
                <a:gd name="connsiteY0" fmla="*/ 0 h 1755317"/>
                <a:gd name="connsiteX1" fmla="*/ 3510636 w 4388294"/>
                <a:gd name="connsiteY1" fmla="*/ 0 h 1755317"/>
                <a:gd name="connsiteX2" fmla="*/ 4388294 w 4388294"/>
                <a:gd name="connsiteY2" fmla="*/ 877659 h 1755317"/>
                <a:gd name="connsiteX3" fmla="*/ 3510636 w 4388294"/>
                <a:gd name="connsiteY3" fmla="*/ 1755317 h 1755317"/>
                <a:gd name="connsiteX4" fmla="*/ 0 w 4388294"/>
                <a:gd name="connsiteY4" fmla="*/ 1755317 h 1755317"/>
                <a:gd name="connsiteX5" fmla="*/ 877659 w 4388294"/>
                <a:gd name="connsiteY5" fmla="*/ 877659 h 1755317"/>
                <a:gd name="connsiteX6" fmla="*/ 0 w 4388294"/>
                <a:gd name="connsiteY6" fmla="*/ 0 h 1755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88294" h="1755317">
                  <a:moveTo>
                    <a:pt x="0" y="0"/>
                  </a:moveTo>
                  <a:lnTo>
                    <a:pt x="3510636" y="0"/>
                  </a:lnTo>
                  <a:lnTo>
                    <a:pt x="4388294" y="877659"/>
                  </a:lnTo>
                  <a:lnTo>
                    <a:pt x="3510636" y="1755317"/>
                  </a:lnTo>
                  <a:lnTo>
                    <a:pt x="0" y="1755317"/>
                  </a:lnTo>
                  <a:lnTo>
                    <a:pt x="877659" y="8776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9050">
              <a:solidFill>
                <a:srgbClr val="5B9BD5"/>
              </a:solidFill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8846" tIns="43339" rIns="482168" bIns="43339" numCol="1" spcCol="1270" anchor="ctr" anchorCtr="0">
              <a:noAutofit/>
            </a:bodyPr>
            <a:lstStyle/>
            <a:p>
              <a:pPr algn="ctr" defTabSz="14446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250" kern="1200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6" name="Freeform 26"/>
            <p:cNvSpPr/>
            <p:nvPr/>
          </p:nvSpPr>
          <p:spPr>
            <a:xfrm>
              <a:off x="15001917" y="2183548"/>
              <a:ext cx="6617095" cy="2481958"/>
            </a:xfrm>
            <a:custGeom>
              <a:avLst/>
              <a:gdLst>
                <a:gd name="connsiteX0" fmla="*/ 0 w 4388294"/>
                <a:gd name="connsiteY0" fmla="*/ 0 h 1755317"/>
                <a:gd name="connsiteX1" fmla="*/ 3510636 w 4388294"/>
                <a:gd name="connsiteY1" fmla="*/ 0 h 1755317"/>
                <a:gd name="connsiteX2" fmla="*/ 4388294 w 4388294"/>
                <a:gd name="connsiteY2" fmla="*/ 877659 h 1755317"/>
                <a:gd name="connsiteX3" fmla="*/ 3510636 w 4388294"/>
                <a:gd name="connsiteY3" fmla="*/ 1755317 h 1755317"/>
                <a:gd name="connsiteX4" fmla="*/ 0 w 4388294"/>
                <a:gd name="connsiteY4" fmla="*/ 1755317 h 1755317"/>
                <a:gd name="connsiteX5" fmla="*/ 877659 w 4388294"/>
                <a:gd name="connsiteY5" fmla="*/ 877659 h 1755317"/>
                <a:gd name="connsiteX6" fmla="*/ 0 w 4388294"/>
                <a:gd name="connsiteY6" fmla="*/ 0 h 1755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88294" h="1755317">
                  <a:moveTo>
                    <a:pt x="0" y="0"/>
                  </a:moveTo>
                  <a:lnTo>
                    <a:pt x="3510636" y="0"/>
                  </a:lnTo>
                  <a:lnTo>
                    <a:pt x="4388294" y="877659"/>
                  </a:lnTo>
                  <a:lnTo>
                    <a:pt x="3510636" y="1755317"/>
                  </a:lnTo>
                  <a:lnTo>
                    <a:pt x="0" y="1755317"/>
                  </a:lnTo>
                  <a:lnTo>
                    <a:pt x="877659" y="8776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accent5"/>
              </a:solidFill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8846" tIns="43339" rIns="482168" bIns="43339" numCol="1" spcCol="1270" anchor="ctr" anchorCtr="0">
              <a:noAutofit/>
            </a:bodyPr>
            <a:lstStyle/>
            <a:p>
              <a:pPr algn="ctr" defTabSz="14446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b="1" kern="1200" dirty="0">
                  <a:solidFill>
                    <a:schemeClr val="tx2">
                      <a:lumMod val="25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86 MUESTRAS  ANALIZADAS EN EL MUESTREO NACIONAL </a:t>
              </a:r>
              <a:r>
                <a:rPr lang="en-US" sz="1200" b="1" kern="1200" dirty="0" smtClean="0">
                  <a:solidFill>
                    <a:schemeClr val="tx2">
                      <a:lumMod val="25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APÍCOLA</a:t>
              </a:r>
              <a:endParaRPr lang="en-US" sz="1200" b="1" kern="1200" dirty="0">
                <a:solidFill>
                  <a:schemeClr val="tx2">
                    <a:lumMod val="2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7" name="Freeform 26"/>
            <p:cNvSpPr/>
            <p:nvPr/>
          </p:nvSpPr>
          <p:spPr>
            <a:xfrm>
              <a:off x="20213530" y="2194799"/>
              <a:ext cx="4164120" cy="2481958"/>
            </a:xfrm>
            <a:custGeom>
              <a:avLst/>
              <a:gdLst>
                <a:gd name="connsiteX0" fmla="*/ 0 w 4388294"/>
                <a:gd name="connsiteY0" fmla="*/ 0 h 1755317"/>
                <a:gd name="connsiteX1" fmla="*/ 3510636 w 4388294"/>
                <a:gd name="connsiteY1" fmla="*/ 0 h 1755317"/>
                <a:gd name="connsiteX2" fmla="*/ 4388294 w 4388294"/>
                <a:gd name="connsiteY2" fmla="*/ 877659 h 1755317"/>
                <a:gd name="connsiteX3" fmla="*/ 3510636 w 4388294"/>
                <a:gd name="connsiteY3" fmla="*/ 1755317 h 1755317"/>
                <a:gd name="connsiteX4" fmla="*/ 0 w 4388294"/>
                <a:gd name="connsiteY4" fmla="*/ 1755317 h 1755317"/>
                <a:gd name="connsiteX5" fmla="*/ 877659 w 4388294"/>
                <a:gd name="connsiteY5" fmla="*/ 877659 h 1755317"/>
                <a:gd name="connsiteX6" fmla="*/ 0 w 4388294"/>
                <a:gd name="connsiteY6" fmla="*/ 0 h 1755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88294" h="1755317">
                  <a:moveTo>
                    <a:pt x="0" y="0"/>
                  </a:moveTo>
                  <a:lnTo>
                    <a:pt x="3510636" y="0"/>
                  </a:lnTo>
                  <a:lnTo>
                    <a:pt x="4388294" y="877659"/>
                  </a:lnTo>
                  <a:lnTo>
                    <a:pt x="3510636" y="1755317"/>
                  </a:lnTo>
                  <a:lnTo>
                    <a:pt x="0" y="1755317"/>
                  </a:lnTo>
                  <a:lnTo>
                    <a:pt x="877659" y="8776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5"/>
              </a:solidFill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8846" tIns="43339" rIns="482168" bIns="43339" numCol="1" spcCol="1270" anchor="ctr" anchorCtr="0">
              <a:noAutofit/>
            </a:bodyPr>
            <a:lstStyle/>
            <a:p>
              <a:pPr algn="ctr" defTabSz="14446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700" b="1" dirty="0">
                <a:solidFill>
                  <a:schemeClr val="tx2">
                    <a:lumMod val="2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algn="ctr" defTabSz="14446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dirty="0">
                  <a:solidFill>
                    <a:schemeClr val="tx2">
                      <a:lumMod val="25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2774</a:t>
              </a:r>
              <a:r>
                <a:rPr lang="en-US" sz="600" b="1" dirty="0">
                  <a:solidFill>
                    <a:schemeClr val="tx2">
                      <a:lumMod val="25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 </a:t>
              </a:r>
              <a:r>
                <a:rPr lang="en-US" sz="900" b="1" dirty="0">
                  <a:solidFill>
                    <a:schemeClr val="tx2">
                      <a:lumMod val="25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DIAGNÓSTICO ANIMAL </a:t>
              </a:r>
            </a:p>
            <a:p>
              <a:pPr algn="ctr" defTabSz="14446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b="1" kern="1200" dirty="0">
                  <a:solidFill>
                    <a:schemeClr val="tx2">
                      <a:lumMod val="25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268 </a:t>
              </a:r>
              <a:r>
                <a:rPr lang="en-US" sz="900" b="1" kern="1200" dirty="0">
                  <a:solidFill>
                    <a:schemeClr val="tx2">
                      <a:lumMod val="25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ENTOMOLOGÍA </a:t>
              </a:r>
            </a:p>
            <a:p>
              <a:pPr algn="ctr" defTabSz="14446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00" b="1" dirty="0">
                <a:solidFill>
                  <a:schemeClr val="tx2">
                    <a:lumMod val="2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algn="ctr" defTabSz="14446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00" b="1" kern="1200" dirty="0">
                <a:solidFill>
                  <a:schemeClr val="tx2">
                    <a:lumMod val="2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304719" y="2655086"/>
              <a:ext cx="4035361" cy="1538881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827 USUARIOS</a:t>
              </a:r>
            </a:p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 COMPRENDIDOS</a:t>
              </a:r>
            </a:p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 3473 CLIENTE </a:t>
              </a:r>
              <a:r>
                <a:rPr lang="en-US" sz="1100" b="1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EXTERNO</a:t>
              </a:r>
            </a:p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354</a:t>
              </a:r>
              <a:r>
                <a:rPr lang="en-US" sz="11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 </a:t>
              </a:r>
              <a:r>
                <a:rPr lang="en-US" sz="1100" b="1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CLIENTE </a:t>
              </a:r>
              <a:r>
                <a:rPr lang="en-US" sz="11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INTERNO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264030" y="2687336"/>
              <a:ext cx="3765760" cy="1292661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826 MUESTRAS</a:t>
              </a:r>
            </a:p>
            <a:p>
              <a:pPr algn="ctr"/>
              <a:r>
                <a:rPr lang="en-US" sz="12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 ANALIZADAS </a:t>
              </a:r>
            </a:p>
            <a:p>
              <a:pPr algn="ctr"/>
              <a:r>
                <a:rPr lang="en-US" sz="12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EN EQUINOS 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0858477" y="2420116"/>
              <a:ext cx="5300041" cy="2031325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2">
                      <a:lumMod val="25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1862 MUESTRAS </a:t>
              </a:r>
            </a:p>
            <a:p>
              <a:pPr algn="ctr"/>
              <a:r>
                <a:rPr lang="en-US" sz="1200" b="1" dirty="0">
                  <a:solidFill>
                    <a:schemeClr val="tx2">
                      <a:lumMod val="25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ANALIZADAS EN BOVINOS </a:t>
              </a:r>
            </a:p>
            <a:p>
              <a:pPr algn="ctr"/>
              <a:r>
                <a:rPr lang="en-US" sz="1200" b="1" dirty="0">
                  <a:solidFill>
                    <a:schemeClr val="tx2">
                      <a:lumMod val="25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COMPRENDIDO EN BRUCELOSIS Y TUBERCULOSIS</a:t>
              </a:r>
            </a:p>
          </p:txBody>
        </p:sp>
      </p:grpSp>
      <p:graphicFrame>
        <p:nvGraphicFramePr>
          <p:cNvPr id="36" name="Diagrama 35"/>
          <p:cNvGraphicFramePr/>
          <p:nvPr>
            <p:extLst>
              <p:ext uri="{D42A27DB-BD31-4B8C-83A1-F6EECF244321}">
                <p14:modId xmlns:p14="http://schemas.microsoft.com/office/powerpoint/2010/main" val="3152258321"/>
              </p:ext>
            </p:extLst>
          </p:nvPr>
        </p:nvGraphicFramePr>
        <p:xfrm>
          <a:off x="1606740" y="3502553"/>
          <a:ext cx="9011213" cy="18070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CuadroTexto 13"/>
          <p:cNvSpPr txBox="1"/>
          <p:nvPr/>
        </p:nvSpPr>
        <p:spPr>
          <a:xfrm>
            <a:off x="462747" y="537407"/>
            <a:ext cx="10987977" cy="58477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s-E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LABORATORIO DE DIAGN</a:t>
            </a:r>
            <a:r>
              <a:rPr lang="es-E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ÓSTICO RÁPIDO AZUAY</a:t>
            </a:r>
            <a:endParaRPr lang="es-EC" sz="3200" b="1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16216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8998123"/>
              </p:ext>
            </p:extLst>
          </p:nvPr>
        </p:nvGraphicFramePr>
        <p:xfrm>
          <a:off x="377818" y="1280196"/>
          <a:ext cx="11471562" cy="4475366"/>
        </p:xfrm>
        <a:graphic>
          <a:graphicData uri="http://schemas.openxmlformats.org/drawingml/2006/table">
            <a:tbl>
              <a:tblPr firstRow="1">
                <a:tableStyleId>{93296810-A885-4BE3-A3E7-6D5BEEA58F35}</a:tableStyleId>
              </a:tblPr>
              <a:tblGrid>
                <a:gridCol w="2778826"/>
                <a:gridCol w="3776353"/>
                <a:gridCol w="4916383"/>
              </a:tblGrid>
              <a:tr h="434821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C" sz="2000" u="none" strike="noStrike" dirty="0">
                          <a:effectLst/>
                        </a:rPr>
                        <a:t>PRUEBAS DISPONIBLES LDR AZUAY </a:t>
                      </a:r>
                      <a:endParaRPr lang="es-EC" sz="20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367" marR="9367" marT="9366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373074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800" b="1" u="none" strike="noStrike" dirty="0">
                          <a:effectLst/>
                        </a:rPr>
                        <a:t>ESPECIE </a:t>
                      </a:r>
                      <a:endParaRPr lang="es-EC" sz="18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367" marR="9367" marT="936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800" b="1" u="none" strike="noStrike" dirty="0">
                          <a:effectLst/>
                        </a:rPr>
                        <a:t>ENFERMEDAD</a:t>
                      </a:r>
                      <a:endParaRPr lang="es-EC" sz="18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367" marR="9367" marT="936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800" b="1" u="none" strike="noStrike" dirty="0">
                          <a:effectLst/>
                        </a:rPr>
                        <a:t>TÉCNICA / TIPO DE LABORATORIO</a:t>
                      </a:r>
                      <a:endParaRPr lang="es-EC" sz="18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367" marR="9367" marT="9366" marB="0" anchor="b"/>
                </a:tc>
              </a:tr>
              <a:tr h="373074"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 smtClean="0">
                          <a:effectLst/>
                        </a:rPr>
                        <a:t>Equino</a:t>
                      </a:r>
                      <a:endParaRPr lang="es-EC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367" marR="9367" marT="93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 smtClean="0">
                          <a:effectLst/>
                        </a:rPr>
                        <a:t>Anemia infecciosa equina </a:t>
                      </a:r>
                      <a:endParaRPr lang="es-EC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367" marR="9367" marT="93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 smtClean="0">
                          <a:effectLst/>
                        </a:rPr>
                        <a:t>Coggins-idga / diagnóstico animal</a:t>
                      </a:r>
                      <a:endParaRPr lang="es-EC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367" marR="9367" marT="9366" marB="0" anchor="ctr"/>
                </a:tc>
              </a:tr>
              <a:tr h="373074"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 smtClean="0">
                          <a:effectLst/>
                        </a:rPr>
                        <a:t>Bovino</a:t>
                      </a:r>
                      <a:endParaRPr lang="es-EC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367" marR="9367" marT="93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 smtClean="0">
                          <a:effectLst/>
                        </a:rPr>
                        <a:t>Brucelosis</a:t>
                      </a:r>
                      <a:endParaRPr lang="es-EC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367" marR="9367" marT="93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 smtClean="0">
                          <a:effectLst/>
                        </a:rPr>
                        <a:t>Rosa de bengala / diagnóstico animal </a:t>
                      </a:r>
                      <a:endParaRPr lang="es-EC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367" marR="9367" marT="9366" marB="0" anchor="ctr"/>
                </a:tc>
              </a:tr>
              <a:tr h="373074"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 smtClean="0">
                          <a:effectLst/>
                        </a:rPr>
                        <a:t>Bovino</a:t>
                      </a:r>
                      <a:endParaRPr lang="es-EC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367" marR="9367" marT="93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 err="1" smtClean="0">
                          <a:effectLst/>
                        </a:rPr>
                        <a:t>Tubercul</a:t>
                      </a:r>
                      <a:r>
                        <a:rPr lang="es-ES" sz="1800" u="none" strike="noStrike" dirty="0" smtClean="0">
                          <a:effectLst/>
                        </a:rPr>
                        <a:t>o</a:t>
                      </a:r>
                      <a:r>
                        <a:rPr lang="es-EC" sz="1800" u="none" strike="noStrike" dirty="0" err="1" smtClean="0">
                          <a:effectLst/>
                        </a:rPr>
                        <a:t>sis</a:t>
                      </a:r>
                      <a:endParaRPr lang="es-EC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367" marR="9367" marT="93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 smtClean="0">
                          <a:effectLst/>
                        </a:rPr>
                        <a:t>Inoculación / diagnóstico animal</a:t>
                      </a:r>
                      <a:endParaRPr lang="es-EC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367" marR="9367" marT="9366" marB="0" anchor="ctr"/>
                </a:tc>
              </a:tr>
              <a:tr h="299767"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 smtClean="0">
                          <a:effectLst/>
                        </a:rPr>
                        <a:t>Bovinos y</a:t>
                      </a:r>
                      <a:r>
                        <a:rPr lang="es-EC" sz="1800" u="none" strike="noStrike" baseline="0" dirty="0" smtClean="0">
                          <a:effectLst/>
                        </a:rPr>
                        <a:t> </a:t>
                      </a:r>
                      <a:r>
                        <a:rPr lang="es-EC" sz="1800" u="none" strike="noStrike" dirty="0" smtClean="0">
                          <a:effectLst/>
                        </a:rPr>
                        <a:t>equinos </a:t>
                      </a:r>
                      <a:endParaRPr lang="es-EC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367" marR="9367" marT="93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 err="1" smtClean="0">
                          <a:effectLst/>
                        </a:rPr>
                        <a:t>Hemoparásitos</a:t>
                      </a:r>
                      <a:endParaRPr lang="es-EC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367" marR="9367" marT="93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 smtClean="0">
                          <a:effectLst/>
                        </a:rPr>
                        <a:t>Tinción giemsa </a:t>
                      </a:r>
                      <a:endParaRPr lang="es-EC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367" marR="9367" marT="9366" marB="0" anchor="ctr"/>
                </a:tc>
              </a:tr>
              <a:tr h="299767"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 smtClean="0">
                          <a:effectLst/>
                        </a:rPr>
                        <a:t>Todas </a:t>
                      </a:r>
                      <a:endParaRPr lang="es-EC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367" marR="9367" marT="93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 smtClean="0">
                          <a:effectLst/>
                        </a:rPr>
                        <a:t>Coproparasitario </a:t>
                      </a:r>
                      <a:endParaRPr lang="es-EC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367" marR="9367" marT="93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 smtClean="0">
                          <a:effectLst/>
                        </a:rPr>
                        <a:t>Por concentración</a:t>
                      </a:r>
                      <a:endParaRPr lang="es-EC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367" marR="9367" marT="9366" marB="0" anchor="ctr"/>
                </a:tc>
              </a:tr>
              <a:tr h="373074"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 smtClean="0">
                          <a:effectLst/>
                        </a:rPr>
                        <a:t>Abejas</a:t>
                      </a:r>
                      <a:r>
                        <a:rPr lang="es-EC" sz="1800" u="none" strike="noStrike" baseline="0" dirty="0" smtClean="0">
                          <a:effectLst/>
                        </a:rPr>
                        <a:t> </a:t>
                      </a:r>
                      <a:endParaRPr lang="es-EC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367" marR="9367" marT="93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 smtClean="0">
                          <a:effectLst/>
                        </a:rPr>
                        <a:t>Varroa-nosema</a:t>
                      </a:r>
                      <a:endParaRPr lang="es-EC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367" marR="9367" marT="93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 smtClean="0">
                          <a:effectLst/>
                        </a:rPr>
                        <a:t>Conteo de varroa / conteo de esporas</a:t>
                      </a:r>
                      <a:endParaRPr lang="es-EC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367" marR="9367" marT="9366" marB="0" anchor="ctr"/>
                </a:tc>
              </a:tr>
              <a:tr h="493002"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 smtClean="0">
                          <a:effectLst/>
                        </a:rPr>
                        <a:t>Vegetal</a:t>
                      </a:r>
                      <a:endParaRPr lang="es-EC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367" marR="9367" marT="93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 smtClean="0">
                          <a:effectLst/>
                        </a:rPr>
                        <a:t>Identificación de insectos-plagas  </a:t>
                      </a:r>
                      <a:endParaRPr lang="es-EC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367" marR="9367" marT="93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 smtClean="0">
                          <a:effectLst/>
                        </a:rPr>
                        <a:t>Entomológico / diagnóstico</a:t>
                      </a:r>
                      <a:r>
                        <a:rPr lang="es-EC" sz="1800" u="none" strike="noStrike" baseline="0" dirty="0" smtClean="0">
                          <a:effectLst/>
                        </a:rPr>
                        <a:t> vegetal</a:t>
                      </a:r>
                      <a:endParaRPr lang="es-EC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367" marR="9367" marT="9366" marB="0" anchor="ctr"/>
                </a:tc>
              </a:tr>
              <a:tr h="493002"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 smtClean="0">
                          <a:effectLst/>
                        </a:rPr>
                        <a:t>Vegetal</a:t>
                      </a:r>
                      <a:endParaRPr lang="es-EC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367" marR="9367" marT="93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 smtClean="0">
                          <a:effectLst/>
                        </a:rPr>
                        <a:t>Identificación de mosca de la fruta</a:t>
                      </a:r>
                      <a:endParaRPr lang="es-EC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367" marR="9367" marT="93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 smtClean="0">
                          <a:effectLst/>
                        </a:rPr>
                        <a:t>Entomológico / diagnóstico</a:t>
                      </a:r>
                      <a:r>
                        <a:rPr lang="es-EC" sz="1800" u="none" strike="noStrike" baseline="0" dirty="0" smtClean="0">
                          <a:effectLst/>
                        </a:rPr>
                        <a:t> vegetal</a:t>
                      </a:r>
                      <a:endParaRPr lang="es-EC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367" marR="9367" marT="9366" marB="0" anchor="ctr"/>
                </a:tc>
              </a:tr>
              <a:tr h="589637"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 smtClean="0">
                          <a:effectLst/>
                        </a:rPr>
                        <a:t>Inocuidad de Alimentos</a:t>
                      </a:r>
                      <a:endParaRPr lang="es-EC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367" marR="9367" marT="93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 smtClean="0">
                          <a:effectLst/>
                        </a:rPr>
                        <a:t>An</a:t>
                      </a:r>
                      <a:r>
                        <a:rPr lang="es-ES" sz="1800" u="none" strike="noStrike" dirty="0" smtClean="0">
                          <a:effectLst/>
                        </a:rPr>
                        <a:t>á</a:t>
                      </a:r>
                      <a:r>
                        <a:rPr lang="es-EC" sz="1800" u="none" strike="noStrike" dirty="0" smtClean="0">
                          <a:effectLst/>
                        </a:rPr>
                        <a:t>lisis de calidad de leche cruda</a:t>
                      </a:r>
                      <a:endParaRPr lang="es-EC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367" marR="9367" marT="93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 smtClean="0">
                          <a:effectLst/>
                        </a:rPr>
                        <a:t>Pruebas rápidas de campo /  inocuidad de alimentos</a:t>
                      </a:r>
                      <a:endParaRPr lang="es-EC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367" marR="9367" marT="9366" marB="0" anchor="ctr"/>
                </a:tc>
              </a:tr>
            </a:tbl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462747" y="537407"/>
            <a:ext cx="10987977" cy="58477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s-E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LABORATORIO DE DIAGN</a:t>
            </a:r>
            <a:r>
              <a:rPr lang="es-E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ÓSTICO RÁPIDO AZUAY</a:t>
            </a:r>
            <a:endParaRPr lang="es-EC" sz="3200" b="1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52902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/>
          <p:nvPr/>
        </p:nvSpPr>
        <p:spPr>
          <a:xfrm>
            <a:off x="3276625" y="2714664"/>
            <a:ext cx="568351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GRACIAS</a:t>
            </a:r>
            <a:endParaRPr sz="66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2150</TotalTime>
  <Words>366</Words>
  <Application>Microsoft Macintosh PowerPoint</Application>
  <PresentationFormat>Personalizado</PresentationFormat>
  <Paragraphs>89</Paragraphs>
  <Slides>14</Slides>
  <Notes>14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Javier Freire Romero</dc:creator>
  <cp:lastModifiedBy>comunicaciòn agro</cp:lastModifiedBy>
  <cp:revision>73</cp:revision>
  <dcterms:modified xsi:type="dcterms:W3CDTF">2020-01-30T20:38:39Z</dcterms:modified>
</cp:coreProperties>
</file>