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4" r:id="rId6"/>
    <p:sldId id="263" r:id="rId7"/>
    <p:sldId id="267" r:id="rId8"/>
    <p:sldId id="266" r:id="rId9"/>
    <p:sldId id="271" r:id="rId10"/>
    <p:sldId id="269" r:id="rId11"/>
    <p:sldId id="270" r:id="rId12"/>
    <p:sldId id="261" r:id="rId13"/>
    <p:sldId id="268" r:id="rId14"/>
    <p:sldId id="25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-712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Relationship Id="rId2" Type="http://schemas.microsoft.com/office/2011/relationships/chartStyle" Target="style10.xml"/><Relationship Id="rId3" Type="http://schemas.microsoft.com/office/2011/relationships/chartColorStyle" Target="colors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Relationship Id="rId2" Type="http://schemas.microsoft.com/office/2011/relationships/chartStyle" Target="style11.xml"/><Relationship Id="rId3" Type="http://schemas.microsoft.com/office/2011/relationships/chartColorStyle" Target="colors1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Relationship Id="rId2" Type="http://schemas.microsoft.com/office/2011/relationships/chartStyle" Target="style12.xml"/><Relationship Id="rId3" Type="http://schemas.microsoft.com/office/2011/relationships/chartColorStyle" Target="colors1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Relationship Id="rId2" Type="http://schemas.microsoft.com/office/2011/relationships/chartStyle" Target="style13.xml"/><Relationship Id="rId3" Type="http://schemas.microsoft.com/office/2011/relationships/chartColorStyle" Target="colors1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Relationship Id="rId2" Type="http://schemas.microsoft.com/office/2011/relationships/chartStyle" Target="style14.xml"/><Relationship Id="rId3" Type="http://schemas.microsoft.com/office/2011/relationships/chartColorStyle" Target="colors14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-PC\Desktop\datos%20rendicion%202019.xlsx" TargetMode="External"/><Relationship Id="rId2" Type="http://schemas.microsoft.com/office/2011/relationships/chartStyle" Target="style15.xml"/><Relationship Id="rId3" Type="http://schemas.microsoft.com/office/2011/relationships/chartColorStyle" Target="colors15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Relationship Id="rId2" Type="http://schemas.microsoft.com/office/2011/relationships/chartStyle" Target="style16.xml"/><Relationship Id="rId3" Type="http://schemas.microsoft.com/office/2011/relationships/chartColorStyle" Target="colors16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Relationship Id="rId2" Type="http://schemas.microsoft.com/office/2011/relationships/chartStyle" Target="style17.xml"/><Relationship Id="rId3" Type="http://schemas.microsoft.com/office/2011/relationships/chartColorStyle" Target="colors1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Relationship Id="rId2" Type="http://schemas.microsoft.com/office/2011/relationships/chartStyle" Target="style7.xml"/><Relationship Id="rId3" Type="http://schemas.microsoft.com/office/2011/relationships/chartColorStyle" Target="colors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Relationship Id="rId2" Type="http://schemas.microsoft.com/office/2011/relationships/chartStyle" Target="style8.xml"/><Relationship Id="rId3" Type="http://schemas.microsoft.com/office/2011/relationships/chartColorStyle" Target="colors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Relationship Id="rId2" Type="http://schemas.microsoft.com/office/2011/relationships/chartStyle" Target="style9.xml"/><Relationship Id="rId3" Type="http://schemas.microsoft.com/office/2011/relationships/chartColorStyle" Target="colors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800" b="1" i="0" u="none" strike="noStrike" cap="all" baseline="0">
                <a:solidFill>
                  <a:schemeClr val="tx2">
                    <a:lumMod val="25000"/>
                  </a:schemeClr>
                </a:solidFill>
                <a:effectLst/>
              </a:rPr>
              <a:t>PROYECTO DE ERRADICACIÓN DE LA FIEBRE AFTOSA</a:t>
            </a:r>
            <a:r>
              <a:rPr lang="es-EC" sz="1800" b="0" i="0" u="none" strike="noStrike" cap="all" baseline="0">
                <a:solidFill>
                  <a:schemeClr val="tx2">
                    <a:lumMod val="25000"/>
                  </a:schemeClr>
                </a:solidFill>
              </a:rPr>
              <a:t> </a:t>
            </a:r>
            <a:endParaRPr lang="es-EC">
              <a:solidFill>
                <a:schemeClr val="tx2">
                  <a:lumMod val="2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Hoja1!$E$8</c:f>
              <c:strCache>
                <c:ptCount val="1"/>
                <c:pt idx="0">
                  <c:v>I Fase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Hoja1!$D$9:$D$11</c:f>
              <c:strCache>
                <c:ptCount val="3"/>
                <c:pt idx="0">
                  <c:v>Cañar</c:v>
                </c:pt>
                <c:pt idx="1">
                  <c:v>Azuay</c:v>
                </c:pt>
                <c:pt idx="2">
                  <c:v>Morona Santiago</c:v>
                </c:pt>
              </c:strCache>
            </c:strRef>
          </c:cat>
          <c:val>
            <c:numRef>
              <c:f>Hoja1!$E$9:$E$11</c:f>
              <c:numCache>
                <c:formatCode>General</c:formatCode>
                <c:ptCount val="3"/>
                <c:pt idx="0">
                  <c:v>133619.0</c:v>
                </c:pt>
                <c:pt idx="1">
                  <c:v>172626.0</c:v>
                </c:pt>
                <c:pt idx="2">
                  <c:v>155610.0</c:v>
                </c:pt>
              </c:numCache>
            </c:numRef>
          </c:val>
        </c:ser>
        <c:ser>
          <c:idx val="1"/>
          <c:order val="1"/>
          <c:tx>
            <c:strRef>
              <c:f>Hoja1!$F$8</c:f>
              <c:strCache>
                <c:ptCount val="1"/>
                <c:pt idx="0">
                  <c:v>II Fase </c:v>
                </c:pt>
              </c:strCache>
            </c:strRef>
          </c:tx>
          <c:spPr>
            <a:solidFill>
              <a:schemeClr val="accent6">
                <a:alpha val="88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rgbClr val="70AD47">
                  <a:alpha val="30000"/>
                </a:srgb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Hoja1!$D$9:$D$11</c:f>
              <c:strCache>
                <c:ptCount val="3"/>
                <c:pt idx="0">
                  <c:v>Cañar</c:v>
                </c:pt>
                <c:pt idx="1">
                  <c:v>Azuay</c:v>
                </c:pt>
                <c:pt idx="2">
                  <c:v>Morona Santiago</c:v>
                </c:pt>
              </c:strCache>
            </c:strRef>
          </c:cat>
          <c:val>
            <c:numRef>
              <c:f>Hoja1!$F$9:$F$11</c:f>
              <c:numCache>
                <c:formatCode>General</c:formatCode>
                <c:ptCount val="3"/>
                <c:pt idx="0">
                  <c:v>131952.0</c:v>
                </c:pt>
                <c:pt idx="1">
                  <c:v>171550.0</c:v>
                </c:pt>
                <c:pt idx="2">
                  <c:v>158150.0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77080600"/>
        <c:axId val="2077108184"/>
        <c:axId val="2077111224"/>
      </c:bar3DChart>
      <c:catAx>
        <c:axId val="2077080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B3838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77108184"/>
        <c:crosses val="autoZero"/>
        <c:auto val="1"/>
        <c:lblAlgn val="ctr"/>
        <c:lblOffset val="100"/>
        <c:noMultiLvlLbl val="0"/>
      </c:catAx>
      <c:valAx>
        <c:axId val="2077108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77080600"/>
        <c:crosses val="autoZero"/>
        <c:crossBetween val="between"/>
      </c:valAx>
      <c:serAx>
        <c:axId val="2077111224"/>
        <c:scaling>
          <c:orientation val="minMax"/>
        </c:scaling>
        <c:delete val="1"/>
        <c:axPos val="b"/>
        <c:majorTickMark val="none"/>
        <c:minorTickMark val="none"/>
        <c:tickLblPos val="nextTo"/>
        <c:crossAx val="2077108184"/>
        <c:crosses val="autoZero"/>
      </c:ser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B3838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 w="6350" cap="flat" cmpd="sng" algn="ctr">
      <a:solidFill>
        <a:schemeClr val="accent6"/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2000" dirty="0"/>
              <a:t>DECOMISOS DE LECHE CRUDA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Hoja1!$A$141</c:f>
              <c:strCache>
                <c:ptCount val="1"/>
                <c:pt idx="0">
                  <c:v>Cañar</c:v>
                </c:pt>
              </c:strCache>
            </c:strRef>
          </c:tx>
          <c:spPr>
            <a:solidFill>
              <a:srgbClr val="70AD47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Hoja1!$B$140:$G$140</c:f>
              <c:strCache>
                <c:ptCount val="6"/>
                <c:pt idx="0">
                  <c:v>Adulterantes </c:v>
                </c:pt>
                <c:pt idx="1">
                  <c:v>Antibióticos</c:v>
                </c:pt>
                <c:pt idx="2">
                  <c:v>Estabilidad proteica </c:v>
                </c:pt>
                <c:pt idx="3">
                  <c:v> Conservantes</c:v>
                </c:pt>
                <c:pt idx="4">
                  <c:v> Suero de leche </c:v>
                </c:pt>
                <c:pt idx="5">
                  <c:v>Total decomisado  </c:v>
                </c:pt>
              </c:strCache>
            </c:strRef>
          </c:cat>
          <c:val>
            <c:numRef>
              <c:f>Hoja1!$B$141:$G$141</c:f>
              <c:numCache>
                <c:formatCode>General</c:formatCode>
                <c:ptCount val="6"/>
                <c:pt idx="0" formatCode="#,##0">
                  <c:v>34300.0</c:v>
                </c:pt>
                <c:pt idx="1">
                  <c:v>1200.0</c:v>
                </c:pt>
                <c:pt idx="2" formatCode="#,##0">
                  <c:v>14380.0</c:v>
                </c:pt>
                <c:pt idx="5" formatCode="#,##0">
                  <c:v>49880.0</c:v>
                </c:pt>
              </c:numCache>
            </c:numRef>
          </c:val>
        </c:ser>
        <c:ser>
          <c:idx val="1"/>
          <c:order val="1"/>
          <c:tx>
            <c:strRef>
              <c:f>Hoja1!$A$142</c:f>
              <c:strCache>
                <c:ptCount val="1"/>
                <c:pt idx="0">
                  <c:v>Azuay</c:v>
                </c:pt>
              </c:strCache>
            </c:strRef>
          </c:tx>
          <c:spPr>
            <a:solidFill>
              <a:schemeClr val="accent5">
                <a:lumMod val="7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Hoja1!$B$140:$G$140</c:f>
              <c:strCache>
                <c:ptCount val="6"/>
                <c:pt idx="0">
                  <c:v>Adulterantes </c:v>
                </c:pt>
                <c:pt idx="1">
                  <c:v>Antibióticos</c:v>
                </c:pt>
                <c:pt idx="2">
                  <c:v>Estabilidad proteica </c:v>
                </c:pt>
                <c:pt idx="3">
                  <c:v> Conservantes</c:v>
                </c:pt>
                <c:pt idx="4">
                  <c:v> Suero de leche </c:v>
                </c:pt>
                <c:pt idx="5">
                  <c:v>Total decomisado  </c:v>
                </c:pt>
              </c:strCache>
            </c:strRef>
          </c:cat>
          <c:val>
            <c:numRef>
              <c:f>Hoja1!$B$142:$G$142</c:f>
              <c:numCache>
                <c:formatCode>#,##0</c:formatCode>
                <c:ptCount val="6"/>
                <c:pt idx="0" formatCode="General">
                  <c:v>735.0</c:v>
                </c:pt>
                <c:pt idx="1">
                  <c:v>4700.0</c:v>
                </c:pt>
                <c:pt idx="2" formatCode="General">
                  <c:v>29620.0</c:v>
                </c:pt>
                <c:pt idx="5" formatCode="General">
                  <c:v>35055.0</c:v>
                </c:pt>
              </c:numCache>
            </c:numRef>
          </c:val>
        </c:ser>
        <c:ser>
          <c:idx val="2"/>
          <c:order val="2"/>
          <c:tx>
            <c:strRef>
              <c:f>Hoja1!$A$143</c:f>
              <c:strCache>
                <c:ptCount val="1"/>
                <c:pt idx="0">
                  <c:v>Morona Santiago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Hoja1!$B$140:$G$140</c:f>
              <c:strCache>
                <c:ptCount val="6"/>
                <c:pt idx="0">
                  <c:v>Adulterantes </c:v>
                </c:pt>
                <c:pt idx="1">
                  <c:v>Antibióticos</c:v>
                </c:pt>
                <c:pt idx="2">
                  <c:v>Estabilidad proteica </c:v>
                </c:pt>
                <c:pt idx="3">
                  <c:v> Conservantes</c:v>
                </c:pt>
                <c:pt idx="4">
                  <c:v> Suero de leche </c:v>
                </c:pt>
                <c:pt idx="5">
                  <c:v>Total decomisado  </c:v>
                </c:pt>
              </c:strCache>
            </c:strRef>
          </c:cat>
          <c:val>
            <c:numRef>
              <c:f>Hoja1!$B$143:$G$143</c:f>
              <c:numCache>
                <c:formatCode>General</c:formatCode>
                <c:ptCount val="6"/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81177944"/>
        <c:axId val="2081193128"/>
      </c:barChart>
      <c:catAx>
        <c:axId val="2081177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1193128"/>
        <c:crosses val="autoZero"/>
        <c:auto val="1"/>
        <c:lblAlgn val="ctr"/>
        <c:lblOffset val="100"/>
        <c:noMultiLvlLbl val="0"/>
      </c:catAx>
      <c:valAx>
        <c:axId val="20811931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081177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70AD47"/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dirty="0">
                <a:solidFill>
                  <a:srgbClr val="3B3838"/>
                </a:solidFill>
              </a:rPr>
              <a:t>CENTROS DE </a:t>
            </a:r>
            <a:r>
              <a:rPr lang="es-EC" dirty="0" smtClean="0">
                <a:solidFill>
                  <a:srgbClr val="3B3838"/>
                </a:solidFill>
              </a:rPr>
              <a:t>FAENAMIENTO</a:t>
            </a:r>
          </a:p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dirty="0" smtClean="0">
                <a:solidFill>
                  <a:srgbClr val="3B3838"/>
                </a:solidFill>
              </a:rPr>
              <a:t>ARTESANALES</a:t>
            </a:r>
            <a:endParaRPr lang="es-EC" dirty="0">
              <a:solidFill>
                <a:srgbClr val="3B3838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Hoja1!$A$152</c:f>
              <c:strCache>
                <c:ptCount val="1"/>
                <c:pt idx="0">
                  <c:v>Cañar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Hoja1!$B$151:$D$151</c:f>
              <c:strCache>
                <c:ptCount val="3"/>
                <c:pt idx="0">
                  <c:v>Existentes </c:v>
                </c:pt>
                <c:pt idx="1">
                  <c:v>Habilitados </c:v>
                </c:pt>
                <c:pt idx="2">
                  <c:v>Certificación MABIO</c:v>
                </c:pt>
              </c:strCache>
            </c:strRef>
          </c:cat>
          <c:val>
            <c:numRef>
              <c:f>Hoja1!$B$152:$D$152</c:f>
              <c:numCache>
                <c:formatCode>General</c:formatCode>
                <c:ptCount val="3"/>
                <c:pt idx="0" formatCode="#,##0">
                  <c:v>23.0</c:v>
                </c:pt>
                <c:pt idx="1">
                  <c:v>23.0</c:v>
                </c:pt>
                <c:pt idx="2" formatCode="#,##0">
                  <c:v>14.0</c:v>
                </c:pt>
              </c:numCache>
            </c:numRef>
          </c:val>
        </c:ser>
        <c:ser>
          <c:idx val="1"/>
          <c:order val="1"/>
          <c:tx>
            <c:strRef>
              <c:f>Hoja1!$A$153</c:f>
              <c:strCache>
                <c:ptCount val="1"/>
                <c:pt idx="0">
                  <c:v>Azuay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Hoja1!$B$151:$D$151</c:f>
              <c:strCache>
                <c:ptCount val="3"/>
                <c:pt idx="0">
                  <c:v>Existentes </c:v>
                </c:pt>
                <c:pt idx="1">
                  <c:v>Habilitados </c:v>
                </c:pt>
                <c:pt idx="2">
                  <c:v>Certificación MABIO</c:v>
                </c:pt>
              </c:strCache>
            </c:strRef>
          </c:cat>
          <c:val>
            <c:numRef>
              <c:f>Hoja1!$B$153:$D$153</c:f>
              <c:numCache>
                <c:formatCode>#,##0</c:formatCode>
                <c:ptCount val="3"/>
                <c:pt idx="0" formatCode="General">
                  <c:v>13.0</c:v>
                </c:pt>
                <c:pt idx="1">
                  <c:v>13.0</c:v>
                </c:pt>
                <c:pt idx="2" formatCode="General">
                  <c:v>13.0</c:v>
                </c:pt>
              </c:numCache>
            </c:numRef>
          </c:val>
        </c:ser>
        <c:ser>
          <c:idx val="2"/>
          <c:order val="2"/>
          <c:tx>
            <c:strRef>
              <c:f>Hoja1!$A$154</c:f>
              <c:strCache>
                <c:ptCount val="1"/>
                <c:pt idx="0">
                  <c:v>Morona Santiago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Hoja1!$B$151:$D$151</c:f>
              <c:strCache>
                <c:ptCount val="3"/>
                <c:pt idx="0">
                  <c:v>Existentes </c:v>
                </c:pt>
                <c:pt idx="1">
                  <c:v>Habilitados </c:v>
                </c:pt>
                <c:pt idx="2">
                  <c:v>Certificación MABIO</c:v>
                </c:pt>
              </c:strCache>
            </c:strRef>
          </c:cat>
          <c:val>
            <c:numRef>
              <c:f>Hoja1!$B$154:$D$154</c:f>
              <c:numCache>
                <c:formatCode>General</c:formatCode>
                <c:ptCount val="3"/>
                <c:pt idx="0">
                  <c:v>13.0</c:v>
                </c:pt>
                <c:pt idx="1">
                  <c:v>10.0</c:v>
                </c:pt>
                <c:pt idx="2">
                  <c:v>5.0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076356776"/>
        <c:axId val="2076353112"/>
      </c:barChart>
      <c:catAx>
        <c:axId val="207635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76353112"/>
        <c:crosses val="autoZero"/>
        <c:auto val="1"/>
        <c:lblAlgn val="ctr"/>
        <c:lblOffset val="100"/>
        <c:noMultiLvlLbl val="0"/>
      </c:catAx>
      <c:valAx>
        <c:axId val="207635311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76356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solidFill>
        <a:srgbClr val="70AD47"/>
      </a:solidFill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800" dirty="0">
                <a:solidFill>
                  <a:srgbClr val="3B3838"/>
                </a:solidFill>
              </a:rPr>
              <a:t>CENTROS DE FAENAMIENTO INDUSTRIALES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Hoja1!$A$160</c:f>
              <c:strCache>
                <c:ptCount val="1"/>
                <c:pt idx="0">
                  <c:v>Cañar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Hoja1!$B$159:$D$159</c:f>
              <c:strCache>
                <c:ptCount val="3"/>
                <c:pt idx="0">
                  <c:v>Existentes </c:v>
                </c:pt>
                <c:pt idx="1">
                  <c:v>Habilitados </c:v>
                </c:pt>
                <c:pt idx="2">
                  <c:v>Certificación MABIO</c:v>
                </c:pt>
              </c:strCache>
            </c:strRef>
          </c:cat>
          <c:val>
            <c:numRef>
              <c:f>Hoja1!$B$160:$D$160</c:f>
              <c:numCache>
                <c:formatCode>General</c:formatCode>
                <c:ptCount val="3"/>
                <c:pt idx="0" formatCode="#,##0">
                  <c:v>3.0</c:v>
                </c:pt>
                <c:pt idx="1">
                  <c:v>2.0</c:v>
                </c:pt>
                <c:pt idx="2" formatCode="#,##0">
                  <c:v>2.0</c:v>
                </c:pt>
              </c:numCache>
            </c:numRef>
          </c:val>
        </c:ser>
        <c:ser>
          <c:idx val="1"/>
          <c:order val="1"/>
          <c:tx>
            <c:strRef>
              <c:f>Hoja1!$A$161</c:f>
              <c:strCache>
                <c:ptCount val="1"/>
                <c:pt idx="0">
                  <c:v>Azuay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Hoja1!$B$159:$D$159</c:f>
              <c:strCache>
                <c:ptCount val="3"/>
                <c:pt idx="0">
                  <c:v>Existentes </c:v>
                </c:pt>
                <c:pt idx="1">
                  <c:v>Habilitados </c:v>
                </c:pt>
                <c:pt idx="2">
                  <c:v>Certificación MABIO</c:v>
                </c:pt>
              </c:strCache>
            </c:strRef>
          </c:cat>
          <c:val>
            <c:numRef>
              <c:f>Hoja1!$B$161:$D$161</c:f>
              <c:numCache>
                <c:formatCode>#,##0</c:formatCode>
                <c:ptCount val="3"/>
                <c:pt idx="0" formatCode="General">
                  <c:v>7.0</c:v>
                </c:pt>
                <c:pt idx="1">
                  <c:v>7.0</c:v>
                </c:pt>
                <c:pt idx="2" formatCode="General">
                  <c:v>7.0</c:v>
                </c:pt>
              </c:numCache>
            </c:numRef>
          </c:val>
        </c:ser>
        <c:ser>
          <c:idx val="2"/>
          <c:order val="2"/>
          <c:tx>
            <c:strRef>
              <c:f>Hoja1!$A$162</c:f>
              <c:strCache>
                <c:ptCount val="1"/>
                <c:pt idx="0">
                  <c:v>Morona Santiago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Hoja1!$B$159:$D$159</c:f>
              <c:strCache>
                <c:ptCount val="3"/>
                <c:pt idx="0">
                  <c:v>Existentes </c:v>
                </c:pt>
                <c:pt idx="1">
                  <c:v>Habilitados </c:v>
                </c:pt>
                <c:pt idx="2">
                  <c:v>Certificación MABIO</c:v>
                </c:pt>
              </c:strCache>
            </c:strRef>
          </c:cat>
          <c:val>
            <c:numRef>
              <c:f>Hoja1!$B$162:$D$162</c:f>
              <c:numCache>
                <c:formatCode>General</c:formatCode>
                <c:ptCount val="3"/>
                <c:pt idx="0">
                  <c:v>7.0</c:v>
                </c:pt>
                <c:pt idx="1">
                  <c:v>5.0</c:v>
                </c:pt>
                <c:pt idx="2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40149208"/>
        <c:axId val="2040152744"/>
        <c:axId val="0"/>
      </c:bar3DChart>
      <c:catAx>
        <c:axId val="2040149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40152744"/>
        <c:crosses val="autoZero"/>
        <c:auto val="1"/>
        <c:lblAlgn val="ctr"/>
        <c:lblOffset val="100"/>
        <c:noMultiLvlLbl val="0"/>
      </c:catAx>
      <c:valAx>
        <c:axId val="2040152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401492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70AD47"/>
      </a:solidFill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3B3838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rgbClr val="3B3838"/>
                </a:solidFill>
              </a:rPr>
              <a:t>CERTIFICACIÓN </a:t>
            </a:r>
            <a:r>
              <a:rPr lang="en-US" b="1" dirty="0">
                <a:solidFill>
                  <a:srgbClr val="3B3838"/>
                </a:solidFill>
              </a:rPr>
              <a:t>DE BUENAS </a:t>
            </a:r>
            <a:r>
              <a:rPr lang="en-US" b="1" dirty="0" smtClean="0">
                <a:solidFill>
                  <a:srgbClr val="3B3838"/>
                </a:solidFill>
              </a:rPr>
              <a:t>PRÁCTICAS </a:t>
            </a:r>
            <a:r>
              <a:rPr lang="en-US" b="1" dirty="0">
                <a:solidFill>
                  <a:srgbClr val="3B3838"/>
                </a:solidFill>
              </a:rPr>
              <a:t>AGROPECUARIAS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Hoja1!$B$167</c:f>
              <c:strCache>
                <c:ptCount val="1"/>
                <c:pt idx="0">
                  <c:v>Fincas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cat>
            <c:strRef>
              <c:f>Hoja1!$A$168:$A$170</c:f>
              <c:strCache>
                <c:ptCount val="3"/>
                <c:pt idx="0">
                  <c:v>Cañar</c:v>
                </c:pt>
                <c:pt idx="1">
                  <c:v>Azuay</c:v>
                </c:pt>
                <c:pt idx="2">
                  <c:v>Morona Santiago</c:v>
                </c:pt>
              </c:strCache>
            </c:strRef>
          </c:cat>
          <c:val>
            <c:numRef>
              <c:f>Hoja1!$B$168:$B$170</c:f>
              <c:numCache>
                <c:formatCode>General</c:formatCode>
                <c:ptCount val="3"/>
                <c:pt idx="0" formatCode="#,##0">
                  <c:v>24.0</c:v>
                </c:pt>
                <c:pt idx="1">
                  <c:v>17.0</c:v>
                </c:pt>
                <c:pt idx="2">
                  <c:v>39.0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0227256"/>
        <c:axId val="2040230760"/>
      </c:barChart>
      <c:catAx>
        <c:axId val="2040227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40230760"/>
        <c:crosses val="autoZero"/>
        <c:auto val="1"/>
        <c:lblAlgn val="ctr"/>
        <c:lblOffset val="100"/>
        <c:noMultiLvlLbl val="0"/>
      </c:catAx>
      <c:valAx>
        <c:axId val="2040230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402272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/>
      </a:solidFill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rgbClr val="3B3838"/>
                </a:solidFill>
                <a:latin typeface="+mn-lt"/>
                <a:ea typeface="+mn-ea"/>
                <a:cs typeface="+mn-cs"/>
              </a:defRPr>
            </a:pPr>
            <a:r>
              <a:rPr lang="es-EC">
                <a:solidFill>
                  <a:srgbClr val="3B3838"/>
                </a:solidFill>
              </a:rPr>
              <a:t>CAPACITACIONES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Hoja1!$C$181</c:f>
              <c:strCache>
                <c:ptCount val="1"/>
                <c:pt idx="0">
                  <c:v>Capacitaciones 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cat>
            <c:strRef>
              <c:f>Hoja1!$B$182:$B$184</c:f>
              <c:strCache>
                <c:ptCount val="3"/>
                <c:pt idx="0">
                  <c:v>Cañar</c:v>
                </c:pt>
                <c:pt idx="1">
                  <c:v>Azuay</c:v>
                </c:pt>
                <c:pt idx="2">
                  <c:v>Morona Santiago</c:v>
                </c:pt>
              </c:strCache>
            </c:strRef>
          </c:cat>
          <c:val>
            <c:numRef>
              <c:f>Hoja1!$C$182:$C$184</c:f>
              <c:numCache>
                <c:formatCode>General</c:formatCode>
                <c:ptCount val="3"/>
                <c:pt idx="0">
                  <c:v>26.0</c:v>
                </c:pt>
                <c:pt idx="1">
                  <c:v>41.0</c:v>
                </c:pt>
                <c:pt idx="2">
                  <c:v>19.0</c:v>
                </c:pt>
              </c:numCache>
            </c:numRef>
          </c:val>
        </c:ser>
        <c:ser>
          <c:idx val="1"/>
          <c:order val="1"/>
          <c:tx>
            <c:strRef>
              <c:f>Hoja1!$D$181</c:f>
              <c:strCache>
                <c:ptCount val="1"/>
                <c:pt idx="0">
                  <c:v>Capacitados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Hoja1!$B$182:$B$184</c:f>
              <c:strCache>
                <c:ptCount val="3"/>
                <c:pt idx="0">
                  <c:v>Cañar</c:v>
                </c:pt>
                <c:pt idx="1">
                  <c:v>Azuay</c:v>
                </c:pt>
                <c:pt idx="2">
                  <c:v>Morona Santiago</c:v>
                </c:pt>
              </c:strCache>
            </c:strRef>
          </c:cat>
          <c:val>
            <c:numRef>
              <c:f>Hoja1!$D$182:$D$184</c:f>
              <c:numCache>
                <c:formatCode>General</c:formatCode>
                <c:ptCount val="3"/>
                <c:pt idx="0">
                  <c:v>841.0</c:v>
                </c:pt>
                <c:pt idx="1">
                  <c:v>1119.0</c:v>
                </c:pt>
                <c:pt idx="2">
                  <c:v>558.0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2040271320"/>
        <c:axId val="2040274856"/>
      </c:barChart>
      <c:catAx>
        <c:axId val="204027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40274856"/>
        <c:crosses val="autoZero"/>
        <c:auto val="1"/>
        <c:lblAlgn val="ctr"/>
        <c:lblOffset val="100"/>
        <c:noMultiLvlLbl val="0"/>
      </c:catAx>
      <c:valAx>
        <c:axId val="2040274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402713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70AD47"/>
      </a:solidFill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C" sz="1800" b="1" dirty="0" smtClean="0">
                <a:solidFill>
                  <a:srgbClr val="3B3838"/>
                </a:solidFill>
                <a:effectLst/>
              </a:rPr>
              <a:t>PROYECTO MOSCA DE LA FRUTA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Hoja1!$C$214</c:f>
              <c:strCache>
                <c:ptCount val="1"/>
                <c:pt idx="0">
                  <c:v>Monitoreo de Mosca de la Fruta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Hoja1!$B$215:$B$217</c:f>
              <c:strCache>
                <c:ptCount val="3"/>
                <c:pt idx="0">
                  <c:v>Cañar</c:v>
                </c:pt>
                <c:pt idx="1">
                  <c:v>Azuay</c:v>
                </c:pt>
                <c:pt idx="2">
                  <c:v>Morona Santiago</c:v>
                </c:pt>
              </c:strCache>
            </c:strRef>
          </c:cat>
          <c:val>
            <c:numRef>
              <c:f>Hoja1!$C$215:$C$217</c:f>
              <c:numCache>
                <c:formatCode>#,##0</c:formatCode>
                <c:ptCount val="3"/>
                <c:pt idx="0">
                  <c:v>7.0</c:v>
                </c:pt>
                <c:pt idx="1">
                  <c:v>6.0</c:v>
                </c:pt>
                <c:pt idx="2">
                  <c:v>755.0</c:v>
                </c:pt>
              </c:numCache>
            </c:numRef>
          </c:val>
        </c:ser>
        <c:ser>
          <c:idx val="1"/>
          <c:order val="1"/>
          <c:tx>
            <c:strRef>
              <c:f>Hoja1!$D$214</c:f>
              <c:strCache>
                <c:ptCount val="1"/>
                <c:pt idx="0">
                  <c:v>Sitios libres de Mosca de la fruta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rgbClr val="FFFFFF"/>
              </a:solidFill>
            </a:ln>
            <a:effectLst/>
          </c:spPr>
          <c:invertIfNegative val="0"/>
          <c:cat>
            <c:strRef>
              <c:f>Hoja1!$B$215:$B$217</c:f>
              <c:strCache>
                <c:ptCount val="3"/>
                <c:pt idx="0">
                  <c:v>Cañar</c:v>
                </c:pt>
                <c:pt idx="1">
                  <c:v>Azuay</c:v>
                </c:pt>
                <c:pt idx="2">
                  <c:v>Morona Santiago</c:v>
                </c:pt>
              </c:strCache>
            </c:strRef>
          </c:cat>
          <c:val>
            <c:numRef>
              <c:f>Hoja1!$D$215:$D$217</c:f>
              <c:numCache>
                <c:formatCode>#,##0</c:formatCode>
                <c:ptCount val="3"/>
                <c:pt idx="0" formatCode="General">
                  <c:v>5.0</c:v>
                </c:pt>
                <c:pt idx="1">
                  <c:v>3.0</c:v>
                </c:pt>
                <c:pt idx="2">
                  <c:v>287.0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1784296"/>
        <c:axId val="2081788024"/>
      </c:barChart>
      <c:catAx>
        <c:axId val="208178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1788024"/>
        <c:crosses val="autoZero"/>
        <c:auto val="1"/>
        <c:lblAlgn val="ctr"/>
        <c:lblOffset val="100"/>
        <c:noMultiLvlLbl val="0"/>
      </c:catAx>
      <c:valAx>
        <c:axId val="2081788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17842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/>
      </a:solidFill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3B3838"/>
                </a:solidFill>
                <a:latin typeface="+mn-lt"/>
                <a:ea typeface="+mn-ea"/>
                <a:cs typeface="+mn-cs"/>
              </a:defRPr>
            </a:pPr>
            <a:r>
              <a:rPr lang="es-EC" sz="1800" b="1">
                <a:solidFill>
                  <a:srgbClr val="3B3838"/>
                </a:solidFill>
                <a:effectLst/>
              </a:rPr>
              <a:t>VIGILANCIA FITOSANITARIA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3B3838"/>
                </a:solidFill>
                <a:latin typeface="+mn-lt"/>
                <a:ea typeface="+mn-ea"/>
                <a:cs typeface="+mn-cs"/>
              </a:defRPr>
            </a:pPr>
            <a:endParaRPr lang="es-EC" b="1">
              <a:solidFill>
                <a:srgbClr val="3B3838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Hoja1!$B$207</c:f>
              <c:strCache>
                <c:ptCount val="1"/>
                <c:pt idx="0">
                  <c:v>Cañar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Hoja1!$C$206:$F$206</c:f>
              <c:strCache>
                <c:ptCount val="4"/>
                <c:pt idx="0">
                  <c:v>MONITOREOS DE PLAGAS Y CULTIVOS</c:v>
                </c:pt>
                <c:pt idx="1">
                  <c:v>PROTOCOLOS FITOSANITARIOS PARA EXPORTACIÓN</c:v>
                </c:pt>
                <c:pt idx="2">
                  <c:v>POSREGISTRO A OPERADORES DE EXPORTACIÓN </c:v>
                </c:pt>
                <c:pt idx="3">
                  <c:v>CONTROL FITOSANITARIOS DE VIVEROS</c:v>
                </c:pt>
              </c:strCache>
            </c:strRef>
          </c:cat>
          <c:val>
            <c:numRef>
              <c:f>Hoja1!$C$207:$F$207</c:f>
              <c:numCache>
                <c:formatCode>General</c:formatCode>
                <c:ptCount val="4"/>
                <c:pt idx="0" formatCode="#,##0">
                  <c:v>1310.0</c:v>
                </c:pt>
                <c:pt idx="1">
                  <c:v>80.0</c:v>
                </c:pt>
                <c:pt idx="2">
                  <c:v>35.0</c:v>
                </c:pt>
                <c:pt idx="3">
                  <c:v>66.0</c:v>
                </c:pt>
              </c:numCache>
            </c:numRef>
          </c:val>
        </c:ser>
        <c:ser>
          <c:idx val="1"/>
          <c:order val="1"/>
          <c:tx>
            <c:strRef>
              <c:f>Hoja1!$B$208</c:f>
              <c:strCache>
                <c:ptCount val="1"/>
                <c:pt idx="0">
                  <c:v>Azuay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Hoja1!$C$206:$F$206</c:f>
              <c:strCache>
                <c:ptCount val="4"/>
                <c:pt idx="0">
                  <c:v>MONITOREOS DE PLAGAS Y CULTIVOS</c:v>
                </c:pt>
                <c:pt idx="1">
                  <c:v>PROTOCOLOS FITOSANITARIOS PARA EXPORTACIÓN</c:v>
                </c:pt>
                <c:pt idx="2">
                  <c:v>POSREGISTRO A OPERADORES DE EXPORTACIÓN </c:v>
                </c:pt>
                <c:pt idx="3">
                  <c:v>CONTROL FITOSANITARIOS DE VIVEROS</c:v>
                </c:pt>
              </c:strCache>
            </c:strRef>
          </c:cat>
          <c:val>
            <c:numRef>
              <c:f>Hoja1!$C$208:$F$208</c:f>
              <c:numCache>
                <c:formatCode>#,##0</c:formatCode>
                <c:ptCount val="4"/>
                <c:pt idx="0">
                  <c:v>1033.0</c:v>
                </c:pt>
                <c:pt idx="1">
                  <c:v>18.0</c:v>
                </c:pt>
                <c:pt idx="2" formatCode="General">
                  <c:v>132.0</c:v>
                </c:pt>
                <c:pt idx="3" formatCode="General">
                  <c:v>132.0</c:v>
                </c:pt>
              </c:numCache>
            </c:numRef>
          </c:val>
        </c:ser>
        <c:ser>
          <c:idx val="2"/>
          <c:order val="2"/>
          <c:tx>
            <c:strRef>
              <c:f>Hoja1!$B$209</c:f>
              <c:strCache>
                <c:ptCount val="1"/>
                <c:pt idx="0">
                  <c:v>Morona Santiago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Hoja1!$C$206:$F$206</c:f>
              <c:strCache>
                <c:ptCount val="4"/>
                <c:pt idx="0">
                  <c:v>MONITOREOS DE PLAGAS Y CULTIVOS</c:v>
                </c:pt>
                <c:pt idx="1">
                  <c:v>PROTOCOLOS FITOSANITARIOS PARA EXPORTACIÓN</c:v>
                </c:pt>
                <c:pt idx="2">
                  <c:v>POSREGISTRO A OPERADORES DE EXPORTACIÓN </c:v>
                </c:pt>
                <c:pt idx="3">
                  <c:v>CONTROL FITOSANITARIOS DE VIVEROS</c:v>
                </c:pt>
              </c:strCache>
            </c:strRef>
          </c:cat>
          <c:val>
            <c:numRef>
              <c:f>Hoja1!$C$209:$F$209</c:f>
              <c:numCache>
                <c:formatCode>#,##0</c:formatCode>
                <c:ptCount val="4"/>
                <c:pt idx="0">
                  <c:v>1027.0</c:v>
                </c:pt>
                <c:pt idx="1">
                  <c:v>534.0</c:v>
                </c:pt>
                <c:pt idx="2" formatCode="General">
                  <c:v>12.0</c:v>
                </c:pt>
                <c:pt idx="3" formatCode="General">
                  <c:v>49.0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1215608"/>
        <c:axId val="2081219336"/>
      </c:barChart>
      <c:catAx>
        <c:axId val="2081215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1219336"/>
        <c:crosses val="autoZero"/>
        <c:auto val="1"/>
        <c:lblAlgn val="ctr"/>
        <c:lblOffset val="100"/>
        <c:noMultiLvlLbl val="0"/>
      </c:catAx>
      <c:valAx>
        <c:axId val="2081219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12156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70AD47"/>
      </a:solidFill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600" b="1" dirty="0" smtClean="0"/>
              <a:t>CAPACITACIONES </a:t>
            </a:r>
            <a:endParaRPr lang="es-EC" sz="16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Hoja1!$C$194</c:f>
              <c:strCache>
                <c:ptCount val="1"/>
                <c:pt idx="0">
                  <c:v>Capacitaciones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Hoja1!$B$195:$B$197</c:f>
              <c:strCache>
                <c:ptCount val="3"/>
                <c:pt idx="0">
                  <c:v>Cañar</c:v>
                </c:pt>
                <c:pt idx="1">
                  <c:v>Azuay</c:v>
                </c:pt>
                <c:pt idx="2">
                  <c:v>Morona Santiago</c:v>
                </c:pt>
              </c:strCache>
            </c:strRef>
          </c:cat>
          <c:val>
            <c:numRef>
              <c:f>Hoja1!$C$195:$C$197</c:f>
              <c:numCache>
                <c:formatCode>General</c:formatCode>
                <c:ptCount val="3"/>
                <c:pt idx="0">
                  <c:v>30.0</c:v>
                </c:pt>
                <c:pt idx="1">
                  <c:v>22.0</c:v>
                </c:pt>
                <c:pt idx="2">
                  <c:v>26.0</c:v>
                </c:pt>
              </c:numCache>
            </c:numRef>
          </c:val>
        </c:ser>
        <c:ser>
          <c:idx val="1"/>
          <c:order val="1"/>
          <c:tx>
            <c:strRef>
              <c:f>Hoja1!$D$194</c:f>
              <c:strCache>
                <c:ptCount val="1"/>
                <c:pt idx="0">
                  <c:v>Capacitados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Hoja1!$B$195:$B$197</c:f>
              <c:strCache>
                <c:ptCount val="3"/>
                <c:pt idx="0">
                  <c:v>Cañar</c:v>
                </c:pt>
                <c:pt idx="1">
                  <c:v>Azuay</c:v>
                </c:pt>
                <c:pt idx="2">
                  <c:v>Morona Santiago</c:v>
                </c:pt>
              </c:strCache>
            </c:strRef>
          </c:cat>
          <c:val>
            <c:numRef>
              <c:f>Hoja1!$D$195:$D$197</c:f>
              <c:numCache>
                <c:formatCode>General</c:formatCode>
                <c:ptCount val="3"/>
                <c:pt idx="0">
                  <c:v>363.0</c:v>
                </c:pt>
                <c:pt idx="1">
                  <c:v>421.0</c:v>
                </c:pt>
                <c:pt idx="2">
                  <c:v>765.0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0343432"/>
        <c:axId val="2040346984"/>
      </c:barChart>
      <c:catAx>
        <c:axId val="2040343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40346984"/>
        <c:crosses val="autoZero"/>
        <c:auto val="1"/>
        <c:lblAlgn val="ctr"/>
        <c:lblOffset val="100"/>
        <c:noMultiLvlLbl val="0"/>
      </c:catAx>
      <c:valAx>
        <c:axId val="2040346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403434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/>
      </a:solidFill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rgbClr val="3B3838"/>
                </a:solidFill>
                <a:latin typeface="+mn-lt"/>
                <a:ea typeface="+mn-ea"/>
                <a:cs typeface="+mn-cs"/>
              </a:defRPr>
            </a:pPr>
            <a:r>
              <a:rPr lang="es-EC" sz="1400" b="1" i="0" u="none" strike="noStrike" cap="none" baseline="0" dirty="0">
                <a:solidFill>
                  <a:srgbClr val="3B3838"/>
                </a:solidFill>
                <a:effectLst/>
              </a:rPr>
              <a:t>PROYECTO DE ERRADICACIÓN DE LA PESTE PORCINA </a:t>
            </a:r>
            <a:r>
              <a:rPr lang="es-EC" sz="1400" b="1" i="0" u="none" strike="noStrike" cap="none" baseline="0" dirty="0" smtClean="0">
                <a:solidFill>
                  <a:srgbClr val="3B3838"/>
                </a:solidFill>
                <a:effectLst/>
              </a:rPr>
              <a:t>CLÁSICA</a:t>
            </a:r>
            <a:r>
              <a:rPr lang="es-EC" sz="1400" b="1" i="0" u="none" strike="noStrike" cap="none" baseline="0" dirty="0" smtClean="0">
                <a:solidFill>
                  <a:srgbClr val="3B3838"/>
                </a:solidFill>
              </a:rPr>
              <a:t> </a:t>
            </a:r>
            <a:endParaRPr lang="es-EC" dirty="0">
              <a:solidFill>
                <a:srgbClr val="3B3838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Hoja1!$C$23</c:f>
              <c:strCache>
                <c:ptCount val="1"/>
                <c:pt idx="0">
                  <c:v>Dosis 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B3838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Hoja1!$B$24:$B$26</c:f>
              <c:strCache>
                <c:ptCount val="3"/>
                <c:pt idx="0">
                  <c:v>Cañar</c:v>
                </c:pt>
                <c:pt idx="1">
                  <c:v>Azuay</c:v>
                </c:pt>
                <c:pt idx="2">
                  <c:v>Morona Santiago</c:v>
                </c:pt>
              </c:strCache>
            </c:strRef>
          </c:cat>
          <c:val>
            <c:numRef>
              <c:f>Hoja1!$C$24:$C$26</c:f>
              <c:numCache>
                <c:formatCode>General</c:formatCode>
                <c:ptCount val="3"/>
                <c:pt idx="0">
                  <c:v>24172.0</c:v>
                </c:pt>
                <c:pt idx="1">
                  <c:v>33902.0</c:v>
                </c:pt>
                <c:pt idx="2">
                  <c:v>23175.0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Hoja1!$D$23</c:f>
              <c:strCache>
                <c:ptCount val="1"/>
                <c:pt idx="0">
                  <c:v>Predios </c:v>
                </c:pt>
              </c:strCache>
            </c:strRef>
          </c:tx>
          <c:spPr>
            <a:ln w="22225" cap="rnd">
              <a:solidFill>
                <a:schemeClr val="accent6"/>
              </a:solidFill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B3838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Hoja1!$B$24:$B$26</c:f>
              <c:strCache>
                <c:ptCount val="3"/>
                <c:pt idx="0">
                  <c:v>Cañar</c:v>
                </c:pt>
                <c:pt idx="1">
                  <c:v>Azuay</c:v>
                </c:pt>
                <c:pt idx="2">
                  <c:v>Morona Santiago</c:v>
                </c:pt>
              </c:strCache>
            </c:strRef>
          </c:cat>
          <c:val>
            <c:numRef>
              <c:f>Hoja1!$D$24:$D$26</c:f>
              <c:numCache>
                <c:formatCode>General</c:formatCode>
                <c:ptCount val="3"/>
                <c:pt idx="0">
                  <c:v>3254.0</c:v>
                </c:pt>
                <c:pt idx="1">
                  <c:v>6812.0</c:v>
                </c:pt>
                <c:pt idx="2">
                  <c:v>2475.0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75284744"/>
        <c:axId val="2075280856"/>
      </c:lineChart>
      <c:catAx>
        <c:axId val="20752847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3B3838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75280856"/>
        <c:crosses val="autoZero"/>
        <c:auto val="1"/>
        <c:lblAlgn val="ctr"/>
        <c:lblOffset val="100"/>
        <c:noMultiLvlLbl val="0"/>
      </c:catAx>
      <c:valAx>
        <c:axId val="207528085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B3838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752847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B3838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  <c:showDLblsOverMax val="0"/>
  </c:chart>
  <c:spPr>
    <a:noFill/>
    <a:ln w="9525" cap="flat" cmpd="sng" algn="ctr">
      <a:solidFill>
        <a:srgbClr val="70AD47"/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C" sz="1800" b="1" i="0" baseline="0">
                <a:solidFill>
                  <a:schemeClr val="tx2">
                    <a:lumMod val="25000"/>
                  </a:schemeClr>
                </a:solidFill>
                <a:effectLst/>
              </a:rPr>
              <a:t>CERTIFICACIÓN DE PREDIOS LIBRES DE BRUCELOSIS Y TUBERCULOSIS</a:t>
            </a:r>
            <a:endParaRPr lang="es-EC">
              <a:solidFill>
                <a:schemeClr val="tx2">
                  <a:lumMod val="25000"/>
                </a:schemeClr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7C7C7C">
                  <a:alpha val="50000"/>
                </a:srgb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Hoja1!$B$34:$B$36</c:f>
              <c:strCache>
                <c:ptCount val="3"/>
                <c:pt idx="0">
                  <c:v>Cañar</c:v>
                </c:pt>
                <c:pt idx="1">
                  <c:v>Azuay</c:v>
                </c:pt>
                <c:pt idx="2">
                  <c:v>Morona Santiago</c:v>
                </c:pt>
              </c:strCache>
            </c:strRef>
          </c:cat>
          <c:val>
            <c:numRef>
              <c:f>Hoja1!$C$34:$C$36</c:f>
              <c:numCache>
                <c:formatCode>General</c:formatCode>
                <c:ptCount val="3"/>
                <c:pt idx="0">
                  <c:v>5.0</c:v>
                </c:pt>
                <c:pt idx="1">
                  <c:v>12.0</c:v>
                </c:pt>
                <c:pt idx="2">
                  <c:v>7.0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081022696"/>
        <c:axId val="2081025112"/>
      </c:barChart>
      <c:catAx>
        <c:axId val="2081022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none" spc="0" normalizeH="0" baseline="0">
                <a:solidFill>
                  <a:srgbClr val="3B3838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1025112"/>
        <c:crosses val="autoZero"/>
        <c:auto val="1"/>
        <c:lblAlgn val="ctr"/>
        <c:lblOffset val="100"/>
        <c:noMultiLvlLbl val="0"/>
      </c:catAx>
      <c:valAx>
        <c:axId val="2081025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10226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rgbClr val="70AD47"/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rgbClr val="3B3838"/>
                </a:solidFill>
                <a:latin typeface="+mn-lt"/>
                <a:ea typeface="+mn-ea"/>
                <a:cs typeface="+mn-cs"/>
              </a:defRPr>
            </a:pPr>
            <a:r>
              <a:rPr lang="es-EC" sz="1800" b="1" i="0" baseline="0">
                <a:solidFill>
                  <a:srgbClr val="3B3838"/>
                </a:solidFill>
                <a:effectLst/>
              </a:rPr>
              <a:t>CONTROL Y PREVENCIÓN DE LA RABIA BOVINA</a:t>
            </a:r>
            <a:endParaRPr lang="es-EC">
              <a:solidFill>
                <a:srgbClr val="3B3838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 w="9525" cap="flat" cmpd="sng" algn="ctr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>
                  <a:alpha val="50000"/>
                </a:srgbClr>
              </a:solidFill>
              <a:ln w="9525" cap="flat" cmpd="sng" algn="ctr">
                <a:solidFill>
                  <a:srgbClr val="FFFFFF"/>
                </a:solidFill>
                <a:round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2E75B6">
                  <a:alpha val="50000"/>
                </a:srgbClr>
              </a:solidFill>
              <a:ln w="9525" cap="flat" cmpd="sng" algn="ctr">
                <a:noFill/>
                <a:round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  <a:alpha val="50000"/>
                </a:schemeClr>
              </a:solidFill>
              <a:ln w="9525" cap="flat" cmpd="sng" algn="ctr">
                <a:noFill/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3B3838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Hoja1!$B$43:$B$45</c:f>
              <c:strCache>
                <c:ptCount val="3"/>
                <c:pt idx="0">
                  <c:v>Cañar</c:v>
                </c:pt>
                <c:pt idx="1">
                  <c:v>Azuay</c:v>
                </c:pt>
                <c:pt idx="2">
                  <c:v>Morona Santiago</c:v>
                </c:pt>
              </c:strCache>
            </c:strRef>
          </c:cat>
          <c:val>
            <c:numRef>
              <c:f>Hoja1!$C$43:$C$45</c:f>
              <c:numCache>
                <c:formatCode>General</c:formatCode>
                <c:ptCount val="3"/>
                <c:pt idx="0">
                  <c:v>13.0</c:v>
                </c:pt>
                <c:pt idx="1">
                  <c:v>17.0</c:v>
                </c:pt>
                <c:pt idx="2">
                  <c:v>84.0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81065432"/>
        <c:axId val="2081077608"/>
      </c:barChart>
      <c:catAx>
        <c:axId val="208106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3B3838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1077608"/>
        <c:crosses val="autoZero"/>
        <c:auto val="1"/>
        <c:lblAlgn val="ctr"/>
        <c:lblOffset val="100"/>
        <c:noMultiLvlLbl val="0"/>
      </c:catAx>
      <c:valAx>
        <c:axId val="2081077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1065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/>
      </a:solidFill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rgbClr val="3B3838"/>
                </a:solidFill>
                <a:latin typeface="+mj-lt"/>
                <a:ea typeface="+mj-ea"/>
                <a:cs typeface="+mj-cs"/>
              </a:defRPr>
            </a:pPr>
            <a:r>
              <a:rPr lang="es-EC">
                <a:solidFill>
                  <a:srgbClr val="3B3838"/>
                </a:solidFill>
              </a:rPr>
              <a:t>CONTROL DE MOVILIZACIÓN DE ANIMALES EN CARRETERA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alpha val="2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7C7C7C">
                  <a:alpha val="50000"/>
                </a:srgb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3B3838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Hoja1!$B$50:$B$52</c:f>
              <c:strCache>
                <c:ptCount val="3"/>
                <c:pt idx="0">
                  <c:v>Cañar</c:v>
                </c:pt>
                <c:pt idx="1">
                  <c:v>Azuay</c:v>
                </c:pt>
                <c:pt idx="2">
                  <c:v>Morona Santiago</c:v>
                </c:pt>
              </c:strCache>
            </c:strRef>
          </c:cat>
          <c:val>
            <c:numRef>
              <c:f>Hoja1!$C$50:$C$52</c:f>
              <c:numCache>
                <c:formatCode>General</c:formatCode>
                <c:ptCount val="3"/>
                <c:pt idx="0">
                  <c:v>38.0</c:v>
                </c:pt>
                <c:pt idx="1">
                  <c:v>34.0</c:v>
                </c:pt>
                <c:pt idx="2">
                  <c:v>28.0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040110568"/>
        <c:axId val="2040120120"/>
      </c:barChart>
      <c:catAx>
        <c:axId val="2040110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none" spc="0" normalizeH="0" baseline="0">
                <a:solidFill>
                  <a:srgbClr val="3B3838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40120120"/>
        <c:crosses val="autoZero"/>
        <c:auto val="1"/>
        <c:lblAlgn val="ctr"/>
        <c:lblOffset val="100"/>
        <c:noMultiLvlLbl val="0"/>
      </c:catAx>
      <c:valAx>
        <c:axId val="2040120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4011056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accent6"/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dirty="0" smtClean="0"/>
              <a:t>REGISTRO </a:t>
            </a:r>
            <a:r>
              <a:rPr lang="es-EC" dirty="0"/>
              <a:t>DE ALMACENES AGROPECUARIOS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Hoja1!$C$61</c:f>
              <c:strCache>
                <c:ptCount val="1"/>
                <c:pt idx="0">
                  <c:v>ALMACENES CATASTRADOS</c:v>
                </c:pt>
              </c:strCache>
            </c:strRef>
          </c:tx>
          <c:spPr>
            <a:solidFill>
              <a:srgbClr val="70AD47">
                <a:alpha val="85000"/>
              </a:srgbClr>
            </a:solidFill>
            <a:ln w="9525" cap="flat" cmpd="sng" algn="ctr">
              <a:solidFill>
                <a:srgbClr val="FFFFFF">
                  <a:alpha val="50000"/>
                </a:srgb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Hoja1!$B$62:$B$64</c:f>
              <c:strCache>
                <c:ptCount val="3"/>
                <c:pt idx="0">
                  <c:v>Cañar</c:v>
                </c:pt>
                <c:pt idx="1">
                  <c:v>Azuay</c:v>
                </c:pt>
                <c:pt idx="2">
                  <c:v>Morona Santiago</c:v>
                </c:pt>
              </c:strCache>
            </c:strRef>
          </c:cat>
          <c:val>
            <c:numRef>
              <c:f>Hoja1!$C$62:$C$64</c:f>
              <c:numCache>
                <c:formatCode>General</c:formatCode>
                <c:ptCount val="3"/>
                <c:pt idx="0">
                  <c:v>158.0</c:v>
                </c:pt>
                <c:pt idx="1">
                  <c:v>188.0</c:v>
                </c:pt>
                <c:pt idx="2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Hoja1!$D$61</c:f>
              <c:strCache>
                <c:ptCount val="1"/>
                <c:pt idx="0">
                  <c:v>CONTROLES POSTREGISTRO REALIZADOS </c:v>
                </c:pt>
              </c:strCache>
            </c:strRef>
          </c:tx>
          <c:spPr>
            <a:solidFill>
              <a:schemeClr val="accent5">
                <a:lumMod val="75000"/>
                <a:alpha val="85000"/>
              </a:schemeClr>
            </a:solidFill>
            <a:ln w="9525" cap="flat" cmpd="sng" algn="ctr">
              <a:solidFill>
                <a:srgbClr val="FFFFFF">
                  <a:alpha val="50000"/>
                </a:srgb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Hoja1!$B$62:$B$64</c:f>
              <c:strCache>
                <c:ptCount val="3"/>
                <c:pt idx="0">
                  <c:v>Cañar</c:v>
                </c:pt>
                <c:pt idx="1">
                  <c:v>Azuay</c:v>
                </c:pt>
                <c:pt idx="2">
                  <c:v>Morona Santiago</c:v>
                </c:pt>
              </c:strCache>
            </c:strRef>
          </c:cat>
          <c:val>
            <c:numRef>
              <c:f>Hoja1!$D$62:$D$64</c:f>
              <c:numCache>
                <c:formatCode>General</c:formatCode>
                <c:ptCount val="3"/>
                <c:pt idx="0">
                  <c:v>78.0</c:v>
                </c:pt>
                <c:pt idx="1">
                  <c:v>231.0</c:v>
                </c:pt>
                <c:pt idx="2">
                  <c:v>81.0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81142024"/>
        <c:axId val="2081145544"/>
      </c:barChart>
      <c:catAx>
        <c:axId val="2081142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1145544"/>
        <c:crosses val="autoZero"/>
        <c:auto val="1"/>
        <c:lblAlgn val="ctr"/>
        <c:lblOffset val="100"/>
        <c:noMultiLvlLbl val="0"/>
      </c:catAx>
      <c:valAx>
        <c:axId val="20811455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81142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accent6"/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C" sz="1800" b="1" i="0" baseline="0">
                <a:solidFill>
                  <a:schemeClr val="tx1"/>
                </a:solidFill>
                <a:effectLst/>
              </a:rPr>
              <a:t>CAPACITACIONES</a:t>
            </a:r>
            <a:endParaRPr lang="es-EC"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Hoja1!$B$103</c:f>
              <c:strCache>
                <c:ptCount val="1"/>
                <c:pt idx="0">
                  <c:v>Capacitaciones </c:v>
                </c:pt>
              </c:strCache>
            </c:strRef>
          </c:tx>
          <c:spPr>
            <a:solidFill>
              <a:schemeClr val="accent6"/>
            </a:solidFill>
            <a:ln w="9525" cap="flat" cmpd="sng" algn="ctr">
              <a:solidFill>
                <a:schemeClr val="bg1"/>
              </a:solidFill>
              <a:round/>
            </a:ln>
            <a:effectLst/>
          </c:spPr>
          <c:invertIfNegative val="0"/>
          <c:cat>
            <c:strRef>
              <c:f>Hoja1!$A$104:$A$106</c:f>
              <c:strCache>
                <c:ptCount val="3"/>
                <c:pt idx="0">
                  <c:v>Cañar</c:v>
                </c:pt>
                <c:pt idx="1">
                  <c:v>Azuay</c:v>
                </c:pt>
                <c:pt idx="2">
                  <c:v>Morona Santiago</c:v>
                </c:pt>
              </c:strCache>
            </c:strRef>
          </c:cat>
          <c:val>
            <c:numRef>
              <c:f>Hoja1!$B$104:$B$106</c:f>
              <c:numCache>
                <c:formatCode>General</c:formatCode>
                <c:ptCount val="3"/>
                <c:pt idx="0">
                  <c:v>19.0</c:v>
                </c:pt>
                <c:pt idx="1">
                  <c:v>17.0</c:v>
                </c:pt>
                <c:pt idx="2">
                  <c:v>13.0</c:v>
                </c:pt>
              </c:numCache>
            </c:numRef>
          </c:val>
        </c:ser>
        <c:ser>
          <c:idx val="1"/>
          <c:order val="1"/>
          <c:tx>
            <c:strRef>
              <c:f>Hoja1!$C$103</c:f>
              <c:strCache>
                <c:ptCount val="1"/>
                <c:pt idx="0">
                  <c:v>Capacitados</c:v>
                </c:pt>
              </c:strCache>
            </c:strRef>
          </c:tx>
          <c:spPr>
            <a:solidFill>
              <a:srgbClr val="2E75B6">
                <a:alpha val="85000"/>
              </a:srgbClr>
            </a:solidFill>
            <a:ln w="9525" cap="flat" cmpd="sng" algn="ctr">
              <a:solidFill>
                <a:schemeClr val="bg1"/>
              </a:solidFill>
              <a:round/>
            </a:ln>
            <a:effectLst/>
          </c:spPr>
          <c:invertIfNegative val="0"/>
          <c:cat>
            <c:strRef>
              <c:f>Hoja1!$A$104:$A$106</c:f>
              <c:strCache>
                <c:ptCount val="3"/>
                <c:pt idx="0">
                  <c:v>Cañar</c:v>
                </c:pt>
                <c:pt idx="1">
                  <c:v>Azuay</c:v>
                </c:pt>
                <c:pt idx="2">
                  <c:v>Morona Santiago</c:v>
                </c:pt>
              </c:strCache>
            </c:strRef>
          </c:cat>
          <c:val>
            <c:numRef>
              <c:f>Hoja1!$C$104:$C$106</c:f>
              <c:numCache>
                <c:formatCode>General</c:formatCode>
                <c:ptCount val="3"/>
                <c:pt idx="0">
                  <c:v>464.0</c:v>
                </c:pt>
                <c:pt idx="1">
                  <c:v>379.0</c:v>
                </c:pt>
                <c:pt idx="2">
                  <c:v>373.0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5204120"/>
        <c:axId val="2075200408"/>
      </c:barChart>
      <c:catAx>
        <c:axId val="2075204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75200408"/>
        <c:crosses val="autoZero"/>
        <c:auto val="1"/>
        <c:lblAlgn val="ctr"/>
        <c:lblOffset val="100"/>
        <c:noMultiLvlLbl val="0"/>
      </c:catAx>
      <c:valAx>
        <c:axId val="2075200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75204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70AD47"/>
      </a:solidFill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3B3838"/>
                </a:solidFill>
                <a:latin typeface="+mn-lt"/>
                <a:ea typeface="+mn-ea"/>
                <a:cs typeface="+mn-cs"/>
              </a:defRPr>
            </a:pPr>
            <a:r>
              <a:rPr lang="es-EC" sz="1800" b="1" dirty="0">
                <a:solidFill>
                  <a:srgbClr val="3B3838"/>
                </a:solidFill>
                <a:effectLst/>
              </a:rPr>
              <a:t>ACTIVIDADES EJECUTADAS EN LA UNIDAD </a:t>
            </a:r>
            <a:r>
              <a:rPr lang="es-EC" sz="1800" b="1" dirty="0" smtClean="0">
                <a:solidFill>
                  <a:srgbClr val="3B3838"/>
                </a:solidFill>
                <a:effectLst/>
              </a:rPr>
              <a:t>DE</a:t>
            </a:r>
          </a:p>
          <a:p>
            <a:pPr>
              <a:defRPr sz="1600" b="0" i="0" u="none" strike="noStrike" kern="1200" spc="0" baseline="0">
                <a:solidFill>
                  <a:srgbClr val="3B3838"/>
                </a:solidFill>
                <a:latin typeface="+mn-lt"/>
                <a:ea typeface="+mn-ea"/>
                <a:cs typeface="+mn-cs"/>
              </a:defRPr>
            </a:pPr>
            <a:r>
              <a:rPr lang="es-EC" sz="1800" b="1" dirty="0" smtClean="0">
                <a:solidFill>
                  <a:srgbClr val="3B3838"/>
                </a:solidFill>
                <a:effectLst/>
              </a:rPr>
              <a:t>REGISTRO </a:t>
            </a:r>
            <a:r>
              <a:rPr lang="es-EC" sz="1800" b="1" dirty="0">
                <a:solidFill>
                  <a:srgbClr val="3B3838"/>
                </a:solidFill>
                <a:effectLst/>
              </a:rPr>
              <a:t>DE INSUMOS AGROPECUARIOS</a:t>
            </a:r>
            <a:endParaRPr lang="es-EC" sz="1800" dirty="0">
              <a:solidFill>
                <a:srgbClr val="3B3838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Hoja1!$B$82</c:f>
              <c:strCache>
                <c:ptCount val="1"/>
                <c:pt idx="0">
                  <c:v>Cañar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Hoja1!$C$81:$G$81</c:f>
              <c:strCache>
                <c:ptCount val="5"/>
                <c:pt idx="0">
                  <c:v>DECOMISOS Y CUARENTENA</c:v>
                </c:pt>
                <c:pt idx="1">
                  <c:v>CONTROL DE CALIDAD DE MOLÉCULAS</c:v>
                </c:pt>
                <c:pt idx="2">
                  <c:v>REGISTRO DE EMPRESAS FERTILIZANTES</c:v>
                </c:pt>
                <c:pt idx="3">
                  <c:v>REGISTRO DE EMPRESAS PECUARIAS</c:v>
                </c:pt>
                <c:pt idx="4">
                  <c:v>REGISTRO DE EMPRESAS PLAGUICIDAS  </c:v>
                </c:pt>
              </c:strCache>
            </c:strRef>
          </c:cat>
          <c:val>
            <c:numRef>
              <c:f>Hoja1!$C$82:$G$82</c:f>
              <c:numCache>
                <c:formatCode>General</c:formatCode>
                <c:ptCount val="5"/>
                <c:pt idx="0">
                  <c:v>4.0</c:v>
                </c:pt>
                <c:pt idx="1">
                  <c:v>19.0</c:v>
                </c:pt>
                <c:pt idx="2">
                  <c:v>2.0</c:v>
                </c:pt>
                <c:pt idx="3">
                  <c:v>5.0</c:v>
                </c:pt>
                <c:pt idx="4">
                  <c:v>1.0</c:v>
                </c:pt>
              </c:numCache>
            </c:numRef>
          </c:val>
        </c:ser>
        <c:ser>
          <c:idx val="1"/>
          <c:order val="1"/>
          <c:tx>
            <c:strRef>
              <c:f>Hoja1!$B$83</c:f>
              <c:strCache>
                <c:ptCount val="1"/>
                <c:pt idx="0">
                  <c:v>Azuay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Hoja1!$C$81:$G$81</c:f>
              <c:strCache>
                <c:ptCount val="5"/>
                <c:pt idx="0">
                  <c:v>DECOMISOS Y CUARENTENA</c:v>
                </c:pt>
                <c:pt idx="1">
                  <c:v>CONTROL DE CALIDAD DE MOLÉCULAS</c:v>
                </c:pt>
                <c:pt idx="2">
                  <c:v>REGISTRO DE EMPRESAS FERTILIZANTES</c:v>
                </c:pt>
                <c:pt idx="3">
                  <c:v>REGISTRO DE EMPRESAS PECUARIAS</c:v>
                </c:pt>
                <c:pt idx="4">
                  <c:v>REGISTRO DE EMPRESAS PLAGUICIDAS  </c:v>
                </c:pt>
              </c:strCache>
            </c:strRef>
          </c:cat>
          <c:val>
            <c:numRef>
              <c:f>Hoja1!$C$83:$G$83</c:f>
              <c:numCache>
                <c:formatCode>General</c:formatCode>
                <c:ptCount val="5"/>
                <c:pt idx="0">
                  <c:v>55.0</c:v>
                </c:pt>
                <c:pt idx="1">
                  <c:v>2.0</c:v>
                </c:pt>
                <c:pt idx="2">
                  <c:v>4.0</c:v>
                </c:pt>
                <c:pt idx="3">
                  <c:v>4.0</c:v>
                </c:pt>
                <c:pt idx="4">
                  <c:v>4.0</c:v>
                </c:pt>
              </c:numCache>
            </c:numRef>
          </c:val>
        </c:ser>
        <c:ser>
          <c:idx val="2"/>
          <c:order val="2"/>
          <c:tx>
            <c:strRef>
              <c:f>Hoja1!$B$84</c:f>
              <c:strCache>
                <c:ptCount val="1"/>
                <c:pt idx="0">
                  <c:v>Morona Santiago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Hoja1!$C$81:$G$81</c:f>
              <c:strCache>
                <c:ptCount val="5"/>
                <c:pt idx="0">
                  <c:v>DECOMISOS Y CUARENTENA</c:v>
                </c:pt>
                <c:pt idx="1">
                  <c:v>CONTROL DE CALIDAD DE MOLÉCULAS</c:v>
                </c:pt>
                <c:pt idx="2">
                  <c:v>REGISTRO DE EMPRESAS FERTILIZANTES</c:v>
                </c:pt>
                <c:pt idx="3">
                  <c:v>REGISTRO DE EMPRESAS PECUARIAS</c:v>
                </c:pt>
                <c:pt idx="4">
                  <c:v>REGISTRO DE EMPRESAS PLAGUICIDAS  </c:v>
                </c:pt>
              </c:strCache>
            </c:strRef>
          </c:cat>
          <c:val>
            <c:numRef>
              <c:f>Hoja1!$C$84:$G$84</c:f>
              <c:numCache>
                <c:formatCode>General</c:formatCode>
                <c:ptCount val="5"/>
                <c:pt idx="0">
                  <c:v>6.0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81653624"/>
        <c:axId val="2081657128"/>
      </c:barChart>
      <c:catAx>
        <c:axId val="2081653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1657128"/>
        <c:crosses val="autoZero"/>
        <c:auto val="1"/>
        <c:lblAlgn val="ctr"/>
        <c:lblOffset val="100"/>
        <c:noMultiLvlLbl val="0"/>
      </c:catAx>
      <c:valAx>
        <c:axId val="2081657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81653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solidFill>
        <a:schemeClr val="accent6"/>
      </a:solidFill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C" b="1" dirty="0">
                <a:solidFill>
                  <a:schemeClr val="tx1"/>
                </a:solidFill>
              </a:rPr>
              <a:t>VIGILANCIA Y CONTROL DE LA INOCUIDAD DE LA LECHE CRUDA Y SUERO DE LECHE </a:t>
            </a:r>
            <a:r>
              <a:rPr lang="es-EC" b="1" dirty="0" smtClean="0">
                <a:solidFill>
                  <a:schemeClr val="tx1"/>
                </a:solidFill>
              </a:rPr>
              <a:t>LÍQUIDO</a:t>
            </a:r>
            <a:endParaRPr lang="es-EC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Hoja1!$B$115</c:f>
              <c:strCache>
                <c:ptCount val="1"/>
                <c:pt idx="0">
                  <c:v>Leche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Hoja1!$A$116:$A$118</c:f>
              <c:strCache>
                <c:ptCount val="3"/>
                <c:pt idx="0">
                  <c:v>Cañar</c:v>
                </c:pt>
                <c:pt idx="1">
                  <c:v>Azuay</c:v>
                </c:pt>
                <c:pt idx="2">
                  <c:v>Morona Santiago</c:v>
                </c:pt>
              </c:strCache>
            </c:strRef>
          </c:cat>
          <c:val>
            <c:numRef>
              <c:f>Hoja1!$B$116:$B$118</c:f>
              <c:numCache>
                <c:formatCode>General</c:formatCode>
                <c:ptCount val="3"/>
                <c:pt idx="0" formatCode="#,##0">
                  <c:v>1.208784E6</c:v>
                </c:pt>
                <c:pt idx="1">
                  <c:v>834804.0</c:v>
                </c:pt>
                <c:pt idx="2">
                  <c:v>31753.0</c:v>
                </c:pt>
              </c:numCache>
            </c:numRef>
          </c:val>
        </c:ser>
        <c:ser>
          <c:idx val="1"/>
          <c:order val="1"/>
          <c:tx>
            <c:strRef>
              <c:f>Hoja1!$C$115</c:f>
              <c:strCache>
                <c:ptCount val="1"/>
                <c:pt idx="0">
                  <c:v>Suero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Hoja1!$A$116:$A$118</c:f>
              <c:strCache>
                <c:ptCount val="3"/>
                <c:pt idx="0">
                  <c:v>Cañar</c:v>
                </c:pt>
                <c:pt idx="1">
                  <c:v>Azuay</c:v>
                </c:pt>
                <c:pt idx="2">
                  <c:v>Morona Santiago</c:v>
                </c:pt>
              </c:strCache>
            </c:strRef>
          </c:cat>
          <c:val>
            <c:numRef>
              <c:f>Hoja1!$C$116:$C$118</c:f>
              <c:numCache>
                <c:formatCode>General</c:formatCode>
                <c:ptCount val="3"/>
                <c:pt idx="0">
                  <c:v>19840.0</c:v>
                </c:pt>
                <c:pt idx="1">
                  <c:v>5918.0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1707112"/>
        <c:axId val="2081710840"/>
      </c:barChart>
      <c:catAx>
        <c:axId val="2081707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1710840"/>
        <c:crosses val="autoZero"/>
        <c:auto val="1"/>
        <c:lblAlgn val="ctr"/>
        <c:lblOffset val="100"/>
        <c:noMultiLvlLbl val="0"/>
      </c:catAx>
      <c:valAx>
        <c:axId val="2081710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17071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70AD47"/>
      </a:solidFill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F81052-980E-4B1F-85AF-134CE0E6DAE9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DF651FB-2919-4897-9363-ABCB415CD49A}">
      <dgm:prSet phldrT="[Texto]" custT="1"/>
      <dgm:spPr>
        <a:solidFill>
          <a:schemeClr val="accent6">
            <a:lumMod val="50000"/>
            <a:alpha val="50000"/>
          </a:schemeClr>
        </a:solidFill>
      </dgm:spPr>
      <dgm:t>
        <a:bodyPr/>
        <a:lstStyle/>
        <a:p>
          <a:r>
            <a:rPr lang="es-EC" sz="1100" b="1" dirty="0" smtClean="0"/>
            <a:t>IMPLEMENTACIÓN DE ENSAYO DE VARROA EN ABEJAS </a:t>
          </a:r>
          <a:endParaRPr lang="es-EC" sz="1100" b="1" dirty="0"/>
        </a:p>
      </dgm:t>
    </dgm:pt>
    <dgm:pt modelId="{A16487A9-3DAC-484D-9FBA-0004829831A9}" type="parTrans" cxnId="{E4A715EA-EDC8-4D3C-904D-0AEC426A105F}">
      <dgm:prSet/>
      <dgm:spPr/>
      <dgm:t>
        <a:bodyPr/>
        <a:lstStyle/>
        <a:p>
          <a:endParaRPr lang="es-EC" sz="1100"/>
        </a:p>
      </dgm:t>
    </dgm:pt>
    <dgm:pt modelId="{5360CA2F-8806-4F4C-A145-203F03E3DF23}" type="sibTrans" cxnId="{E4A715EA-EDC8-4D3C-904D-0AEC426A105F}">
      <dgm:prSet/>
      <dgm:spPr/>
      <dgm:t>
        <a:bodyPr/>
        <a:lstStyle/>
        <a:p>
          <a:endParaRPr lang="es-EC" sz="1100"/>
        </a:p>
      </dgm:t>
    </dgm:pt>
    <dgm:pt modelId="{FFC8ECB7-CF61-4685-9AC4-84DE62926B70}">
      <dgm:prSet phldrT="[Texto]" custT="1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es-EC" sz="1100" b="1" dirty="0" smtClean="0"/>
            <a:t>SE IDENTIFICÓ UN TNC  CUYO PLAN DE ACCION  SE ENCUENTRA EN PROCESO</a:t>
          </a:r>
          <a:endParaRPr lang="es-EC" sz="1100" b="1" dirty="0"/>
        </a:p>
      </dgm:t>
    </dgm:pt>
    <dgm:pt modelId="{C70209A0-AB86-4A6E-99C5-507363DF4300}" type="parTrans" cxnId="{656F0EB4-3F8F-4B48-995F-869F9F7B2715}">
      <dgm:prSet/>
      <dgm:spPr/>
      <dgm:t>
        <a:bodyPr/>
        <a:lstStyle/>
        <a:p>
          <a:endParaRPr lang="es-EC" sz="1100"/>
        </a:p>
      </dgm:t>
    </dgm:pt>
    <dgm:pt modelId="{E14BDED2-C654-4027-991E-6BFF9BA8E6BA}" type="sibTrans" cxnId="{656F0EB4-3F8F-4B48-995F-869F9F7B2715}">
      <dgm:prSet/>
      <dgm:spPr/>
      <dgm:t>
        <a:bodyPr/>
        <a:lstStyle/>
        <a:p>
          <a:endParaRPr lang="es-EC" sz="1100"/>
        </a:p>
      </dgm:t>
    </dgm:pt>
    <dgm:pt modelId="{521C0D33-BC4A-493E-BEB9-1464DF776DF7}">
      <dgm:prSet phldrT="[Texto]" custT="1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s-EC" sz="1100" b="1" dirty="0" smtClean="0"/>
            <a:t>IMPLEMENTACÓN DE  ENSAYO EN </a:t>
          </a:r>
          <a:r>
            <a:rPr lang="es-EC" sz="1050" b="1" dirty="0" smtClean="0"/>
            <a:t>IDENTIFICACIÓN</a:t>
          </a:r>
          <a:r>
            <a:rPr lang="es-EC" sz="1100" b="1" dirty="0" smtClean="0"/>
            <a:t> DE GUSANO BARRENADOR </a:t>
          </a:r>
          <a:endParaRPr lang="es-EC" sz="1100" b="1" dirty="0"/>
        </a:p>
      </dgm:t>
    </dgm:pt>
    <dgm:pt modelId="{95622606-2242-45DA-80E3-45AA34EA2D49}" type="parTrans" cxnId="{146CC2BA-2C4D-44E0-A10A-F860D2A2A6D4}">
      <dgm:prSet/>
      <dgm:spPr/>
      <dgm:t>
        <a:bodyPr/>
        <a:lstStyle/>
        <a:p>
          <a:endParaRPr lang="es-EC" sz="1100"/>
        </a:p>
      </dgm:t>
    </dgm:pt>
    <dgm:pt modelId="{CE0A12C8-CFB3-49DD-97A5-17EDFF628474}" type="sibTrans" cxnId="{146CC2BA-2C4D-44E0-A10A-F860D2A2A6D4}">
      <dgm:prSet/>
      <dgm:spPr/>
      <dgm:t>
        <a:bodyPr/>
        <a:lstStyle/>
        <a:p>
          <a:endParaRPr lang="es-EC" sz="1100"/>
        </a:p>
      </dgm:t>
    </dgm:pt>
    <dgm:pt modelId="{2D182FDE-EC90-4FBC-93A7-E3FF4D93B85F}">
      <dgm:prSet phldrT="[Texto]" custT="1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s-EC" sz="1100" b="1" dirty="0" smtClean="0"/>
            <a:t>EL PROMEDIO DE EFICACIA DEL LDR ES 100%  Y EL DESEMPEÑO ES 107%</a:t>
          </a:r>
          <a:endParaRPr lang="es-EC" sz="1100" b="1" dirty="0"/>
        </a:p>
      </dgm:t>
    </dgm:pt>
    <dgm:pt modelId="{559B034A-E149-4C16-AE85-6807229224DC}" type="parTrans" cxnId="{197EC902-2FB2-4FA6-B842-04DE01EE002D}">
      <dgm:prSet/>
      <dgm:spPr/>
      <dgm:t>
        <a:bodyPr/>
        <a:lstStyle/>
        <a:p>
          <a:endParaRPr lang="es-EC" sz="1100"/>
        </a:p>
      </dgm:t>
    </dgm:pt>
    <dgm:pt modelId="{85FB55FD-F476-4F13-9CF0-358C87C764EB}" type="sibTrans" cxnId="{197EC902-2FB2-4FA6-B842-04DE01EE002D}">
      <dgm:prSet/>
      <dgm:spPr/>
      <dgm:t>
        <a:bodyPr/>
        <a:lstStyle/>
        <a:p>
          <a:endParaRPr lang="es-EC" sz="1100"/>
        </a:p>
      </dgm:t>
    </dgm:pt>
    <dgm:pt modelId="{760AE658-B8FE-4C7A-AA9E-D62A84CC237D}" type="pres">
      <dgm:prSet presAssocID="{CDF81052-980E-4B1F-85AF-134CE0E6DAE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89282AE-77E4-45C7-A7EB-39E1C0A217FF}" type="pres">
      <dgm:prSet presAssocID="{7DF651FB-2919-4897-9363-ABCB415CD49A}" presName="Name5" presStyleLbl="vennNode1" presStyleIdx="0" presStyleCnt="4" custLinFactX="-100000" custLinFactNeighborX="-135328" custLinFactNeighborY="438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56002A-27AD-48FA-8281-437802AF6728}" type="pres">
      <dgm:prSet presAssocID="{5360CA2F-8806-4F4C-A145-203F03E3DF23}" presName="space" presStyleCnt="0"/>
      <dgm:spPr/>
    </dgm:pt>
    <dgm:pt modelId="{40E4D115-06C9-4FCD-AB79-145D44F29408}" type="pres">
      <dgm:prSet presAssocID="{FFC8ECB7-CF61-4685-9AC4-84DE62926B70}" presName="Name5" presStyleLbl="vennNode1" presStyleIdx="1" presStyleCnt="4" custLinFactX="-1910" custLinFactNeighborX="-100000" custLinFactNeighborY="-7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1558A7-81D9-47FE-AC29-0D495FA1AF36}" type="pres">
      <dgm:prSet presAssocID="{E14BDED2-C654-4027-991E-6BFF9BA8E6BA}" presName="space" presStyleCnt="0"/>
      <dgm:spPr/>
    </dgm:pt>
    <dgm:pt modelId="{310F5DEF-2F34-43B2-93E9-6146F9BF4FEA}" type="pres">
      <dgm:prSet presAssocID="{521C0D33-BC4A-493E-BEB9-1464DF776DF7}" presName="Name5" presStyleLbl="vennNode1" presStyleIdx="2" presStyleCnt="4" custLinFactX="5430" custLinFactNeighborX="100000" custLinFactNeighborY="-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548B84-EC09-4E78-BE29-68CDEFD6ACAA}" type="pres">
      <dgm:prSet presAssocID="{CE0A12C8-CFB3-49DD-97A5-17EDFF628474}" presName="space" presStyleCnt="0"/>
      <dgm:spPr/>
    </dgm:pt>
    <dgm:pt modelId="{8B6B5C7C-1AEE-4DD5-8723-5FEB14030238}" type="pres">
      <dgm:prSet presAssocID="{2D182FDE-EC90-4FBC-93A7-E3FF4D93B85F}" presName="Name5" presStyleLbl="vennNode1" presStyleIdx="3" presStyleCnt="4" custLinFactX="108246" custLinFactNeighborX="200000" custLinFactNeighborY="896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56F0EB4-3F8F-4B48-995F-869F9F7B2715}" srcId="{CDF81052-980E-4B1F-85AF-134CE0E6DAE9}" destId="{FFC8ECB7-CF61-4685-9AC4-84DE62926B70}" srcOrd="1" destOrd="0" parTransId="{C70209A0-AB86-4A6E-99C5-507363DF4300}" sibTransId="{E14BDED2-C654-4027-991E-6BFF9BA8E6BA}"/>
    <dgm:cxn modelId="{A36DEFEC-60D5-4FF5-AC7A-54129409B72B}" type="presOf" srcId="{FFC8ECB7-CF61-4685-9AC4-84DE62926B70}" destId="{40E4D115-06C9-4FCD-AB79-145D44F29408}" srcOrd="0" destOrd="0" presId="urn:microsoft.com/office/officeart/2005/8/layout/venn3"/>
    <dgm:cxn modelId="{A839B03E-5B9C-4F8D-8301-74C6AE63CDA5}" type="presOf" srcId="{2D182FDE-EC90-4FBC-93A7-E3FF4D93B85F}" destId="{8B6B5C7C-1AEE-4DD5-8723-5FEB14030238}" srcOrd="0" destOrd="0" presId="urn:microsoft.com/office/officeart/2005/8/layout/venn3"/>
    <dgm:cxn modelId="{9ED1F0BE-6966-48A3-828F-2A7A9B02E226}" type="presOf" srcId="{7DF651FB-2919-4897-9363-ABCB415CD49A}" destId="{C89282AE-77E4-45C7-A7EB-39E1C0A217FF}" srcOrd="0" destOrd="0" presId="urn:microsoft.com/office/officeart/2005/8/layout/venn3"/>
    <dgm:cxn modelId="{E4A715EA-EDC8-4D3C-904D-0AEC426A105F}" srcId="{CDF81052-980E-4B1F-85AF-134CE0E6DAE9}" destId="{7DF651FB-2919-4897-9363-ABCB415CD49A}" srcOrd="0" destOrd="0" parTransId="{A16487A9-3DAC-484D-9FBA-0004829831A9}" sibTransId="{5360CA2F-8806-4F4C-A145-203F03E3DF23}"/>
    <dgm:cxn modelId="{146CC2BA-2C4D-44E0-A10A-F860D2A2A6D4}" srcId="{CDF81052-980E-4B1F-85AF-134CE0E6DAE9}" destId="{521C0D33-BC4A-493E-BEB9-1464DF776DF7}" srcOrd="2" destOrd="0" parTransId="{95622606-2242-45DA-80E3-45AA34EA2D49}" sibTransId="{CE0A12C8-CFB3-49DD-97A5-17EDFF628474}"/>
    <dgm:cxn modelId="{DDF157EC-E762-4187-9FD1-7A7C239E915A}" type="presOf" srcId="{521C0D33-BC4A-493E-BEB9-1464DF776DF7}" destId="{310F5DEF-2F34-43B2-93E9-6146F9BF4FEA}" srcOrd="0" destOrd="0" presId="urn:microsoft.com/office/officeart/2005/8/layout/venn3"/>
    <dgm:cxn modelId="{197EC902-2FB2-4FA6-B842-04DE01EE002D}" srcId="{CDF81052-980E-4B1F-85AF-134CE0E6DAE9}" destId="{2D182FDE-EC90-4FBC-93A7-E3FF4D93B85F}" srcOrd="3" destOrd="0" parTransId="{559B034A-E149-4C16-AE85-6807229224DC}" sibTransId="{85FB55FD-F476-4F13-9CF0-358C87C764EB}"/>
    <dgm:cxn modelId="{EE975457-D46B-4190-A909-9C42E7E75689}" type="presOf" srcId="{CDF81052-980E-4B1F-85AF-134CE0E6DAE9}" destId="{760AE658-B8FE-4C7A-AA9E-D62A84CC237D}" srcOrd="0" destOrd="0" presId="urn:microsoft.com/office/officeart/2005/8/layout/venn3"/>
    <dgm:cxn modelId="{062A0347-6D04-4F18-A620-9E6A965FFB03}" type="presParOf" srcId="{760AE658-B8FE-4C7A-AA9E-D62A84CC237D}" destId="{C89282AE-77E4-45C7-A7EB-39E1C0A217FF}" srcOrd="0" destOrd="0" presId="urn:microsoft.com/office/officeart/2005/8/layout/venn3"/>
    <dgm:cxn modelId="{3C691BAB-D38C-4B09-B3A4-C0D7701B9D59}" type="presParOf" srcId="{760AE658-B8FE-4C7A-AA9E-D62A84CC237D}" destId="{AB56002A-27AD-48FA-8281-437802AF6728}" srcOrd="1" destOrd="0" presId="urn:microsoft.com/office/officeart/2005/8/layout/venn3"/>
    <dgm:cxn modelId="{A502B44F-2199-4A6F-A402-61367832E523}" type="presParOf" srcId="{760AE658-B8FE-4C7A-AA9E-D62A84CC237D}" destId="{40E4D115-06C9-4FCD-AB79-145D44F29408}" srcOrd="2" destOrd="0" presId="urn:microsoft.com/office/officeart/2005/8/layout/venn3"/>
    <dgm:cxn modelId="{2B83817F-D1BA-4728-A9AB-C3C6D27BFE06}" type="presParOf" srcId="{760AE658-B8FE-4C7A-AA9E-D62A84CC237D}" destId="{F01558A7-81D9-47FE-AC29-0D495FA1AF36}" srcOrd="3" destOrd="0" presId="urn:microsoft.com/office/officeart/2005/8/layout/venn3"/>
    <dgm:cxn modelId="{66D59C3B-1FE6-4B47-9226-60E7C1AB093A}" type="presParOf" srcId="{760AE658-B8FE-4C7A-AA9E-D62A84CC237D}" destId="{310F5DEF-2F34-43B2-93E9-6146F9BF4FEA}" srcOrd="4" destOrd="0" presId="urn:microsoft.com/office/officeart/2005/8/layout/venn3"/>
    <dgm:cxn modelId="{0D99CFBE-F5DE-4467-B187-06996F9DD1C1}" type="presParOf" srcId="{760AE658-B8FE-4C7A-AA9E-D62A84CC237D}" destId="{38548B84-EC09-4E78-BE29-68CDEFD6ACAA}" srcOrd="5" destOrd="0" presId="urn:microsoft.com/office/officeart/2005/8/layout/venn3"/>
    <dgm:cxn modelId="{9730EC78-EED6-481C-8581-4EDD978656B1}" type="presParOf" srcId="{760AE658-B8FE-4C7A-AA9E-D62A84CC237D}" destId="{8B6B5C7C-1AEE-4DD5-8723-5FEB14030238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282AE-77E4-45C7-A7EB-39E1C0A217FF}">
      <dsp:nvSpPr>
        <dsp:cNvPr id="0" name=""/>
        <dsp:cNvSpPr/>
      </dsp:nvSpPr>
      <dsp:spPr>
        <a:xfrm>
          <a:off x="0" y="808"/>
          <a:ext cx="1806202" cy="1806202"/>
        </a:xfrm>
        <a:prstGeom prst="ellipse">
          <a:avLst/>
        </a:prstGeom>
        <a:solidFill>
          <a:schemeClr val="accent6">
            <a:lumMod val="5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401" tIns="13970" rIns="99401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/>
            <a:t>IMPLEMENTACIÓN DE ENSAYO DE VARROA EN ABEJAS </a:t>
          </a:r>
          <a:endParaRPr lang="es-EC" sz="1100" b="1" kern="1200" dirty="0"/>
        </a:p>
      </dsp:txBody>
      <dsp:txXfrm>
        <a:off x="264512" y="265320"/>
        <a:ext cx="1277178" cy="1277178"/>
      </dsp:txXfrm>
    </dsp:sp>
    <dsp:sp modelId="{40E4D115-06C9-4FCD-AB79-145D44F29408}">
      <dsp:nvSpPr>
        <dsp:cNvPr id="0" name=""/>
        <dsp:cNvSpPr/>
      </dsp:nvSpPr>
      <dsp:spPr>
        <a:xfrm>
          <a:off x="2484285" y="0"/>
          <a:ext cx="1806202" cy="1806202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401" tIns="13970" rIns="99401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/>
            <a:t>SE IDENTIFICÓ UN TNC  CUYO PLAN DE ACCION  SE ENCUENTRA EN PROCESO</a:t>
          </a:r>
          <a:endParaRPr lang="es-EC" sz="1100" b="1" kern="1200" dirty="0"/>
        </a:p>
      </dsp:txBody>
      <dsp:txXfrm>
        <a:off x="2748797" y="264512"/>
        <a:ext cx="1277178" cy="1277178"/>
      </dsp:txXfrm>
    </dsp:sp>
    <dsp:sp modelId="{310F5DEF-2F34-43B2-93E9-6146F9BF4FEA}">
      <dsp:nvSpPr>
        <dsp:cNvPr id="0" name=""/>
        <dsp:cNvSpPr/>
      </dsp:nvSpPr>
      <dsp:spPr>
        <a:xfrm>
          <a:off x="4784303" y="6"/>
          <a:ext cx="1806202" cy="1806202"/>
        </a:xfrm>
        <a:prstGeom prst="ellipse">
          <a:avLst/>
        </a:prstGeom>
        <a:solidFill>
          <a:schemeClr val="accent6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401" tIns="13970" rIns="99401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/>
            <a:t>IMPLEMENTACÓN DE  ENSAYO EN </a:t>
          </a:r>
          <a:r>
            <a:rPr lang="es-EC" sz="1050" b="1" kern="1200" dirty="0" smtClean="0"/>
            <a:t>IDENTIFICACIÓN</a:t>
          </a:r>
          <a:r>
            <a:rPr lang="es-EC" sz="1100" b="1" kern="1200" dirty="0" smtClean="0"/>
            <a:t> DE GUSANO BARRENADOR </a:t>
          </a:r>
          <a:endParaRPr lang="es-EC" sz="1100" b="1" kern="1200" dirty="0"/>
        </a:p>
      </dsp:txBody>
      <dsp:txXfrm>
        <a:off x="5048815" y="264518"/>
        <a:ext cx="1277178" cy="1277178"/>
      </dsp:txXfrm>
    </dsp:sp>
    <dsp:sp modelId="{8B6B5C7C-1AEE-4DD5-8723-5FEB14030238}">
      <dsp:nvSpPr>
        <dsp:cNvPr id="0" name=""/>
        <dsp:cNvSpPr/>
      </dsp:nvSpPr>
      <dsp:spPr>
        <a:xfrm>
          <a:off x="7205010" y="808"/>
          <a:ext cx="1806202" cy="1806202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401" tIns="13970" rIns="99401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/>
            <a:t>EL PROMEDIO DE EFICACIA DEL LDR ES 100%  Y EL DESEMPEÑO ES 107%</a:t>
          </a:r>
          <a:endParaRPr lang="es-EC" sz="1100" b="1" kern="1200" dirty="0"/>
        </a:p>
      </dsp:txBody>
      <dsp:txXfrm>
        <a:off x="7469522" y="265320"/>
        <a:ext cx="1277178" cy="1277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437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5828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600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4436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12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300178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6421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2968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7716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953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1121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880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098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9547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7169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009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76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5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4" Type="http://schemas.openxmlformats.org/officeDocument/2006/relationships/chart" Target="../charts/chart12.xm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4" Type="http://schemas.openxmlformats.org/officeDocument/2006/relationships/chart" Target="../charts/chart14.xm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4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="" xmlns:a16="http://schemas.microsoft.com/office/drawing/2014/main" id="{C45BC784-97AE-E042-A968-BDC0A0B673A6}"/>
              </a:ext>
            </a:extLst>
          </p:cNvPr>
          <p:cNvSpPr txBox="1"/>
          <p:nvPr/>
        </p:nvSpPr>
        <p:spPr>
          <a:xfrm>
            <a:off x="593973" y="2836272"/>
            <a:ext cx="11038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RENDICIÓN DE CUENTAS 2019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="" xmlns:a16="http://schemas.microsoft.com/office/drawing/2014/main" id="{E43ED1FE-D419-7F4D-9245-230BA7557B5D}"/>
              </a:ext>
            </a:extLst>
          </p:cNvPr>
          <p:cNvSpPr txBox="1"/>
          <p:nvPr/>
        </p:nvSpPr>
        <p:spPr>
          <a:xfrm>
            <a:off x="605213" y="3607300"/>
            <a:ext cx="103644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altLang="es-EC" sz="26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DIRECCIÓN DISTRITAL Y ARTICULACIÓN TERRITORIAL </a:t>
            </a:r>
            <a:r>
              <a:rPr lang="es-EC" altLang="es-EC" sz="26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ZONA 6 (CAÑAR – AZUAY – MORONA SANTIAGO)</a:t>
            </a:r>
            <a:endParaRPr lang="es-EC" altLang="es-EC" sz="26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565" y="1720580"/>
            <a:ext cx="7091298" cy="354564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62747" y="537407"/>
            <a:ext cx="6404561" cy="5847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SANIDAD VEGETAL</a:t>
            </a:r>
            <a:endParaRPr lang="es-EC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57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378960" y="6216623"/>
            <a:ext cx="4506546" cy="317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338347"/>
              </p:ext>
            </p:extLst>
          </p:nvPr>
        </p:nvGraphicFramePr>
        <p:xfrm>
          <a:off x="5093622" y="2154705"/>
          <a:ext cx="6189784" cy="3362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055504" y="923724"/>
            <a:ext cx="4210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Carpas informativas en el cantón La Troncal </a:t>
            </a:r>
            <a:endParaRPr lang="es-EC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325156" y="1248986"/>
            <a:ext cx="1940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Material divulgativo </a:t>
            </a:r>
            <a:endParaRPr lang="es-EC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937129" y="1615213"/>
            <a:ext cx="2328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Bioseguridad en Fincas </a:t>
            </a:r>
            <a:endParaRPr lang="es-EC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62747" y="537407"/>
            <a:ext cx="6404561" cy="5847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SANIDAD VEGETAL</a:t>
            </a:r>
            <a:endParaRPr lang="es-EC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56511" y="1101050"/>
            <a:ext cx="3947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Fusarium R4T</a:t>
            </a:r>
            <a:endParaRPr lang="es-EC" sz="2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Imagen 10" descr="musaceo_Mesa de trabajo 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43" y="1496377"/>
            <a:ext cx="4240250" cy="548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78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38132" y="1752285"/>
            <a:ext cx="11486416" cy="1246605"/>
            <a:chOff x="0" y="2183548"/>
            <a:chExt cx="24377650" cy="2493209"/>
          </a:xfrm>
        </p:grpSpPr>
        <p:sp>
          <p:nvSpPr>
            <p:cNvPr id="22" name="Freeform 21"/>
            <p:cNvSpPr/>
            <p:nvPr/>
          </p:nvSpPr>
          <p:spPr>
            <a:xfrm>
              <a:off x="0" y="2183548"/>
              <a:ext cx="6617095" cy="2481958"/>
            </a:xfrm>
            <a:custGeom>
              <a:avLst/>
              <a:gdLst>
                <a:gd name="connsiteX0" fmla="*/ 0 w 4388294"/>
                <a:gd name="connsiteY0" fmla="*/ 0 h 1755317"/>
                <a:gd name="connsiteX1" fmla="*/ 3510636 w 4388294"/>
                <a:gd name="connsiteY1" fmla="*/ 0 h 1755317"/>
                <a:gd name="connsiteX2" fmla="*/ 4388294 w 4388294"/>
                <a:gd name="connsiteY2" fmla="*/ 877659 h 1755317"/>
                <a:gd name="connsiteX3" fmla="*/ 3510636 w 4388294"/>
                <a:gd name="connsiteY3" fmla="*/ 1755317 h 1755317"/>
                <a:gd name="connsiteX4" fmla="*/ 0 w 4388294"/>
                <a:gd name="connsiteY4" fmla="*/ 1755317 h 1755317"/>
                <a:gd name="connsiteX5" fmla="*/ 877659 w 4388294"/>
                <a:gd name="connsiteY5" fmla="*/ 877659 h 1755317"/>
                <a:gd name="connsiteX6" fmla="*/ 0 w 4388294"/>
                <a:gd name="connsiteY6" fmla="*/ 0 h 175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8294" h="1755317">
                  <a:moveTo>
                    <a:pt x="0" y="0"/>
                  </a:moveTo>
                  <a:lnTo>
                    <a:pt x="3510636" y="0"/>
                  </a:lnTo>
                  <a:lnTo>
                    <a:pt x="4388294" y="877659"/>
                  </a:lnTo>
                  <a:lnTo>
                    <a:pt x="3510636" y="1755317"/>
                  </a:lnTo>
                  <a:lnTo>
                    <a:pt x="0" y="1755317"/>
                  </a:lnTo>
                  <a:lnTo>
                    <a:pt x="877659" y="8776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solidFill>
                <a:srgbClr val="5B9BD5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8846" tIns="43339" rIns="482168" bIns="43339" numCol="1" spcCol="1270" anchor="ctr" anchorCtr="0">
              <a:noAutofit/>
            </a:bodyPr>
            <a:lstStyle/>
            <a:p>
              <a:pPr algn="ctr" defTabSz="14446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4906113" y="2194799"/>
              <a:ext cx="6617095" cy="2481958"/>
            </a:xfrm>
            <a:custGeom>
              <a:avLst/>
              <a:gdLst>
                <a:gd name="connsiteX0" fmla="*/ 0 w 4388294"/>
                <a:gd name="connsiteY0" fmla="*/ 0 h 1755317"/>
                <a:gd name="connsiteX1" fmla="*/ 3510636 w 4388294"/>
                <a:gd name="connsiteY1" fmla="*/ 0 h 1755317"/>
                <a:gd name="connsiteX2" fmla="*/ 4388294 w 4388294"/>
                <a:gd name="connsiteY2" fmla="*/ 877659 h 1755317"/>
                <a:gd name="connsiteX3" fmla="*/ 3510636 w 4388294"/>
                <a:gd name="connsiteY3" fmla="*/ 1755317 h 1755317"/>
                <a:gd name="connsiteX4" fmla="*/ 0 w 4388294"/>
                <a:gd name="connsiteY4" fmla="*/ 1755317 h 1755317"/>
                <a:gd name="connsiteX5" fmla="*/ 877659 w 4388294"/>
                <a:gd name="connsiteY5" fmla="*/ 877659 h 1755317"/>
                <a:gd name="connsiteX6" fmla="*/ 0 w 4388294"/>
                <a:gd name="connsiteY6" fmla="*/ 0 h 175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8294" h="1755317">
                  <a:moveTo>
                    <a:pt x="0" y="0"/>
                  </a:moveTo>
                  <a:lnTo>
                    <a:pt x="3510636" y="0"/>
                  </a:lnTo>
                  <a:lnTo>
                    <a:pt x="4388294" y="877659"/>
                  </a:lnTo>
                  <a:lnTo>
                    <a:pt x="3510636" y="1755317"/>
                  </a:lnTo>
                  <a:lnTo>
                    <a:pt x="0" y="1755317"/>
                  </a:lnTo>
                  <a:lnTo>
                    <a:pt x="877659" y="8776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solidFill>
                <a:srgbClr val="5B9BD5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8846" tIns="43339" rIns="482168" bIns="43339" numCol="1" spcCol="1270" anchor="ctr" anchorCtr="0">
              <a:noAutofit/>
            </a:bodyPr>
            <a:lstStyle/>
            <a:p>
              <a:pPr algn="ctr" defTabSz="14446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50" kern="12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9812226" y="2183548"/>
              <a:ext cx="6617095" cy="2481958"/>
            </a:xfrm>
            <a:custGeom>
              <a:avLst/>
              <a:gdLst>
                <a:gd name="connsiteX0" fmla="*/ 0 w 4388294"/>
                <a:gd name="connsiteY0" fmla="*/ 0 h 1755317"/>
                <a:gd name="connsiteX1" fmla="*/ 3510636 w 4388294"/>
                <a:gd name="connsiteY1" fmla="*/ 0 h 1755317"/>
                <a:gd name="connsiteX2" fmla="*/ 4388294 w 4388294"/>
                <a:gd name="connsiteY2" fmla="*/ 877659 h 1755317"/>
                <a:gd name="connsiteX3" fmla="*/ 3510636 w 4388294"/>
                <a:gd name="connsiteY3" fmla="*/ 1755317 h 1755317"/>
                <a:gd name="connsiteX4" fmla="*/ 0 w 4388294"/>
                <a:gd name="connsiteY4" fmla="*/ 1755317 h 1755317"/>
                <a:gd name="connsiteX5" fmla="*/ 877659 w 4388294"/>
                <a:gd name="connsiteY5" fmla="*/ 877659 h 1755317"/>
                <a:gd name="connsiteX6" fmla="*/ 0 w 4388294"/>
                <a:gd name="connsiteY6" fmla="*/ 0 h 175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8294" h="1755317">
                  <a:moveTo>
                    <a:pt x="0" y="0"/>
                  </a:moveTo>
                  <a:lnTo>
                    <a:pt x="3510636" y="0"/>
                  </a:lnTo>
                  <a:lnTo>
                    <a:pt x="4388294" y="877659"/>
                  </a:lnTo>
                  <a:lnTo>
                    <a:pt x="3510636" y="1755317"/>
                  </a:lnTo>
                  <a:lnTo>
                    <a:pt x="0" y="1755317"/>
                  </a:lnTo>
                  <a:lnTo>
                    <a:pt x="877659" y="8776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rgbClr val="5B9BD5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8846" tIns="43339" rIns="482168" bIns="43339" numCol="1" spcCol="1270" anchor="ctr" anchorCtr="0">
              <a:noAutofit/>
            </a:bodyPr>
            <a:lstStyle/>
            <a:p>
              <a:pPr algn="ctr" defTabSz="14446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50" kern="12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001917" y="2183548"/>
              <a:ext cx="6617095" cy="2481958"/>
            </a:xfrm>
            <a:custGeom>
              <a:avLst/>
              <a:gdLst>
                <a:gd name="connsiteX0" fmla="*/ 0 w 4388294"/>
                <a:gd name="connsiteY0" fmla="*/ 0 h 1755317"/>
                <a:gd name="connsiteX1" fmla="*/ 3510636 w 4388294"/>
                <a:gd name="connsiteY1" fmla="*/ 0 h 1755317"/>
                <a:gd name="connsiteX2" fmla="*/ 4388294 w 4388294"/>
                <a:gd name="connsiteY2" fmla="*/ 877659 h 1755317"/>
                <a:gd name="connsiteX3" fmla="*/ 3510636 w 4388294"/>
                <a:gd name="connsiteY3" fmla="*/ 1755317 h 1755317"/>
                <a:gd name="connsiteX4" fmla="*/ 0 w 4388294"/>
                <a:gd name="connsiteY4" fmla="*/ 1755317 h 1755317"/>
                <a:gd name="connsiteX5" fmla="*/ 877659 w 4388294"/>
                <a:gd name="connsiteY5" fmla="*/ 877659 h 1755317"/>
                <a:gd name="connsiteX6" fmla="*/ 0 w 4388294"/>
                <a:gd name="connsiteY6" fmla="*/ 0 h 175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8294" h="1755317">
                  <a:moveTo>
                    <a:pt x="0" y="0"/>
                  </a:moveTo>
                  <a:lnTo>
                    <a:pt x="3510636" y="0"/>
                  </a:lnTo>
                  <a:lnTo>
                    <a:pt x="4388294" y="877659"/>
                  </a:lnTo>
                  <a:lnTo>
                    <a:pt x="3510636" y="1755317"/>
                  </a:lnTo>
                  <a:lnTo>
                    <a:pt x="0" y="1755317"/>
                  </a:lnTo>
                  <a:lnTo>
                    <a:pt x="877659" y="8776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5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8846" tIns="43339" rIns="482168" bIns="43339" numCol="1" spcCol="1270" anchor="ctr" anchorCtr="0">
              <a:noAutofit/>
            </a:bodyPr>
            <a:lstStyle/>
            <a:p>
              <a:pPr algn="ctr" defTabSz="14446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>
                  <a:solidFill>
                    <a:schemeClr val="tx2">
                      <a:lumMod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86 MUESTRAS  ANALIZADAS EN EL MUESTREO NACIONAL </a:t>
              </a:r>
              <a:r>
                <a:rPr lang="en-US" sz="1200" b="1" kern="1200" dirty="0" smtClean="0">
                  <a:solidFill>
                    <a:schemeClr val="tx2">
                      <a:lumMod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APÍCOLA</a:t>
              </a:r>
              <a:endParaRPr lang="en-US" sz="1200" b="1" kern="1200" dirty="0">
                <a:solidFill>
                  <a:schemeClr val="tx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20213530" y="2194799"/>
              <a:ext cx="4164120" cy="2481958"/>
            </a:xfrm>
            <a:custGeom>
              <a:avLst/>
              <a:gdLst>
                <a:gd name="connsiteX0" fmla="*/ 0 w 4388294"/>
                <a:gd name="connsiteY0" fmla="*/ 0 h 1755317"/>
                <a:gd name="connsiteX1" fmla="*/ 3510636 w 4388294"/>
                <a:gd name="connsiteY1" fmla="*/ 0 h 1755317"/>
                <a:gd name="connsiteX2" fmla="*/ 4388294 w 4388294"/>
                <a:gd name="connsiteY2" fmla="*/ 877659 h 1755317"/>
                <a:gd name="connsiteX3" fmla="*/ 3510636 w 4388294"/>
                <a:gd name="connsiteY3" fmla="*/ 1755317 h 1755317"/>
                <a:gd name="connsiteX4" fmla="*/ 0 w 4388294"/>
                <a:gd name="connsiteY4" fmla="*/ 1755317 h 1755317"/>
                <a:gd name="connsiteX5" fmla="*/ 877659 w 4388294"/>
                <a:gd name="connsiteY5" fmla="*/ 877659 h 1755317"/>
                <a:gd name="connsiteX6" fmla="*/ 0 w 4388294"/>
                <a:gd name="connsiteY6" fmla="*/ 0 h 175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8294" h="1755317">
                  <a:moveTo>
                    <a:pt x="0" y="0"/>
                  </a:moveTo>
                  <a:lnTo>
                    <a:pt x="3510636" y="0"/>
                  </a:lnTo>
                  <a:lnTo>
                    <a:pt x="4388294" y="877659"/>
                  </a:lnTo>
                  <a:lnTo>
                    <a:pt x="3510636" y="1755317"/>
                  </a:lnTo>
                  <a:lnTo>
                    <a:pt x="0" y="1755317"/>
                  </a:lnTo>
                  <a:lnTo>
                    <a:pt x="877659" y="8776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5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8846" tIns="43339" rIns="482168" bIns="43339" numCol="1" spcCol="1270" anchor="ctr" anchorCtr="0">
              <a:noAutofit/>
            </a:bodyPr>
            <a:lstStyle/>
            <a:p>
              <a:pPr algn="ctr" defTabSz="14446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b="1" dirty="0">
                <a:solidFill>
                  <a:schemeClr val="tx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 defTabSz="14446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chemeClr val="tx2">
                      <a:lumMod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2774</a:t>
              </a:r>
              <a:r>
                <a:rPr lang="en-US" sz="600" b="1" dirty="0">
                  <a:solidFill>
                    <a:schemeClr val="tx2">
                      <a:lumMod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900" b="1" dirty="0">
                  <a:solidFill>
                    <a:schemeClr val="tx2">
                      <a:lumMod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DIAGNÓSTICO ANIMAL </a:t>
              </a:r>
            </a:p>
            <a:p>
              <a:pPr algn="ctr" defTabSz="14446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>
                  <a:solidFill>
                    <a:schemeClr val="tx2">
                      <a:lumMod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268 </a:t>
              </a:r>
              <a:r>
                <a:rPr lang="en-US" sz="900" b="1" kern="1200" dirty="0">
                  <a:solidFill>
                    <a:schemeClr val="tx2">
                      <a:lumMod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ENTOMOLOGÍA </a:t>
              </a:r>
            </a:p>
            <a:p>
              <a:pPr algn="ctr" defTabSz="14446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 dirty="0">
                <a:solidFill>
                  <a:schemeClr val="tx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 defTabSz="14446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 kern="1200" dirty="0">
                <a:solidFill>
                  <a:schemeClr val="tx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04719" y="2655086"/>
              <a:ext cx="4035361" cy="153888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827 USUARIOS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COMPRENDIDOS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3473 CLIENTE </a:t>
              </a:r>
              <a:r>
                <a:rPr lang="en-US" sz="11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EXTERNO</a:t>
              </a:r>
            </a:p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354</a:t>
              </a:r>
              <a:r>
                <a:rPr lang="en-US" sz="11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CLIENTE </a:t>
              </a:r>
              <a:r>
                <a:rPr lang="en-US" sz="11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INTERNO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64030" y="2687336"/>
              <a:ext cx="3765760" cy="129266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826 MUESTRAS</a:t>
              </a:r>
            </a:p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 ANALIZADAS </a:t>
              </a:r>
            </a:p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EN EQUINOS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858477" y="2420116"/>
              <a:ext cx="5300041" cy="203132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1862 MUESTRAS </a:t>
              </a:r>
            </a:p>
            <a:p>
              <a:pPr algn="ctr"/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ANALIZADAS EN BOVINOS </a:t>
              </a:r>
            </a:p>
            <a:p>
              <a:pPr algn="ctr"/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COMPRENDIDO EN BRUCELOSIS Y TUBERCULOSIS</a:t>
              </a:r>
            </a:p>
          </p:txBody>
        </p:sp>
      </p:grpSp>
      <p:graphicFrame>
        <p:nvGraphicFramePr>
          <p:cNvPr id="36" name="Diagrama 35"/>
          <p:cNvGraphicFramePr/>
          <p:nvPr>
            <p:extLst>
              <p:ext uri="{D42A27DB-BD31-4B8C-83A1-F6EECF244321}">
                <p14:modId xmlns:p14="http://schemas.microsoft.com/office/powerpoint/2010/main" val="3152258321"/>
              </p:ext>
            </p:extLst>
          </p:nvPr>
        </p:nvGraphicFramePr>
        <p:xfrm>
          <a:off x="1606740" y="3502553"/>
          <a:ext cx="9011213" cy="1807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462747" y="537407"/>
            <a:ext cx="10987977" cy="5847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LABORATORIO DE DIAGN</a:t>
            </a:r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ÓSTICO RÁPIDO AZUAY</a:t>
            </a:r>
            <a:endParaRPr lang="es-EC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1621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998123"/>
              </p:ext>
            </p:extLst>
          </p:nvPr>
        </p:nvGraphicFramePr>
        <p:xfrm>
          <a:off x="377818" y="1280196"/>
          <a:ext cx="11471562" cy="4475366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2778826"/>
                <a:gridCol w="3776353"/>
                <a:gridCol w="4916383"/>
              </a:tblGrid>
              <a:tr h="43482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 dirty="0">
                          <a:effectLst/>
                        </a:rPr>
                        <a:t>PRUEBAS DISPONIBLES LDR AZUAY </a:t>
                      </a:r>
                      <a:endParaRPr lang="es-EC" sz="20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367" marR="9367" marT="9366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7307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effectLst/>
                        </a:rPr>
                        <a:t>ESPECIE </a:t>
                      </a:r>
                      <a:endParaRPr lang="es-EC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367" marR="9367" marT="93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effectLst/>
                        </a:rPr>
                        <a:t>ENFERMEDAD</a:t>
                      </a:r>
                      <a:endParaRPr lang="es-EC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367" marR="9367" marT="93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effectLst/>
                        </a:rPr>
                        <a:t>TÉCNICA / TIPO DE LABORATORIO</a:t>
                      </a:r>
                      <a:endParaRPr lang="es-EC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367" marR="9367" marT="9366" marB="0" anchor="b"/>
                </a:tc>
              </a:tr>
              <a:tr h="37307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 smtClean="0">
                          <a:effectLst/>
                        </a:rPr>
                        <a:t>Equino</a:t>
                      </a:r>
                      <a:endParaRPr lang="es-EC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367" marR="9367" marT="9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 smtClean="0">
                          <a:effectLst/>
                        </a:rPr>
                        <a:t>Anemia infecciosa equina </a:t>
                      </a:r>
                      <a:endParaRPr lang="es-EC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367" marR="9367" marT="9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 smtClean="0">
                          <a:effectLst/>
                        </a:rPr>
                        <a:t>Coggins-idga / diagnóstico animal</a:t>
                      </a:r>
                      <a:endParaRPr lang="es-EC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367" marR="9367" marT="9366" marB="0" anchor="ctr"/>
                </a:tc>
              </a:tr>
              <a:tr h="37307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 smtClean="0">
                          <a:effectLst/>
                        </a:rPr>
                        <a:t>Bovino</a:t>
                      </a:r>
                      <a:endParaRPr lang="es-EC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367" marR="9367" marT="9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 smtClean="0">
                          <a:effectLst/>
                        </a:rPr>
                        <a:t>Brucelosis</a:t>
                      </a:r>
                      <a:endParaRPr lang="es-EC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367" marR="9367" marT="9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 smtClean="0">
                          <a:effectLst/>
                        </a:rPr>
                        <a:t>Rosa de bengala / diagnóstico animal </a:t>
                      </a:r>
                      <a:endParaRPr lang="es-EC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367" marR="9367" marT="9366" marB="0" anchor="ctr"/>
                </a:tc>
              </a:tr>
              <a:tr h="37307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 smtClean="0">
                          <a:effectLst/>
                        </a:rPr>
                        <a:t>Bovino</a:t>
                      </a:r>
                      <a:endParaRPr lang="es-EC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367" marR="9367" marT="9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 err="1" smtClean="0">
                          <a:effectLst/>
                        </a:rPr>
                        <a:t>Tubercul</a:t>
                      </a:r>
                      <a:r>
                        <a:rPr lang="es-ES" sz="1800" u="none" strike="noStrike" dirty="0" smtClean="0">
                          <a:effectLst/>
                        </a:rPr>
                        <a:t>o</a:t>
                      </a:r>
                      <a:r>
                        <a:rPr lang="es-EC" sz="1800" u="none" strike="noStrike" dirty="0" err="1" smtClean="0">
                          <a:effectLst/>
                        </a:rPr>
                        <a:t>sis</a:t>
                      </a:r>
                      <a:endParaRPr lang="es-EC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367" marR="9367" marT="9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 smtClean="0">
                          <a:effectLst/>
                        </a:rPr>
                        <a:t>Inoculación / diagnóstico animal</a:t>
                      </a:r>
                      <a:endParaRPr lang="es-EC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367" marR="9367" marT="9366" marB="0" anchor="ctr"/>
                </a:tc>
              </a:tr>
              <a:tr h="29976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 smtClean="0">
                          <a:effectLst/>
                        </a:rPr>
                        <a:t>Bovinos y</a:t>
                      </a:r>
                      <a:r>
                        <a:rPr lang="es-EC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s-EC" sz="1800" u="none" strike="noStrike" dirty="0" smtClean="0">
                          <a:effectLst/>
                        </a:rPr>
                        <a:t>equinos </a:t>
                      </a:r>
                      <a:endParaRPr lang="es-EC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367" marR="9367" marT="9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 err="1" smtClean="0">
                          <a:effectLst/>
                        </a:rPr>
                        <a:t>Hemoparásitos</a:t>
                      </a:r>
                      <a:endParaRPr lang="es-EC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367" marR="9367" marT="9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 smtClean="0">
                          <a:effectLst/>
                        </a:rPr>
                        <a:t>Tinción giemsa </a:t>
                      </a:r>
                      <a:endParaRPr lang="es-EC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367" marR="9367" marT="9366" marB="0" anchor="ctr"/>
                </a:tc>
              </a:tr>
              <a:tr h="29976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 smtClean="0">
                          <a:effectLst/>
                        </a:rPr>
                        <a:t>Todas </a:t>
                      </a:r>
                      <a:endParaRPr lang="es-EC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367" marR="9367" marT="9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 smtClean="0">
                          <a:effectLst/>
                        </a:rPr>
                        <a:t>Coproparasitario </a:t>
                      </a:r>
                      <a:endParaRPr lang="es-EC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367" marR="9367" marT="9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 smtClean="0">
                          <a:effectLst/>
                        </a:rPr>
                        <a:t>Por concentración</a:t>
                      </a:r>
                      <a:endParaRPr lang="es-EC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367" marR="9367" marT="9366" marB="0" anchor="ctr"/>
                </a:tc>
              </a:tr>
              <a:tr h="37307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 smtClean="0">
                          <a:effectLst/>
                        </a:rPr>
                        <a:t>Abejas</a:t>
                      </a:r>
                      <a:r>
                        <a:rPr lang="es-EC" sz="1800" u="none" strike="noStrike" baseline="0" dirty="0" smtClean="0">
                          <a:effectLst/>
                        </a:rPr>
                        <a:t> </a:t>
                      </a:r>
                      <a:endParaRPr lang="es-EC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367" marR="9367" marT="9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 smtClean="0">
                          <a:effectLst/>
                        </a:rPr>
                        <a:t>Varroa-nosema</a:t>
                      </a:r>
                      <a:endParaRPr lang="es-EC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367" marR="9367" marT="9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 smtClean="0">
                          <a:effectLst/>
                        </a:rPr>
                        <a:t>Conteo de varroa / conteo de esporas</a:t>
                      </a:r>
                      <a:endParaRPr lang="es-EC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367" marR="9367" marT="9366" marB="0" anchor="ctr"/>
                </a:tc>
              </a:tr>
              <a:tr h="493002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 smtClean="0">
                          <a:effectLst/>
                        </a:rPr>
                        <a:t>Vegetal</a:t>
                      </a:r>
                      <a:endParaRPr lang="es-EC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367" marR="9367" marT="9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 smtClean="0">
                          <a:effectLst/>
                        </a:rPr>
                        <a:t>Identificación de insectos-plagas  </a:t>
                      </a:r>
                      <a:endParaRPr lang="es-EC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367" marR="9367" marT="9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 smtClean="0">
                          <a:effectLst/>
                        </a:rPr>
                        <a:t>Entomológico / diagnóstico</a:t>
                      </a:r>
                      <a:r>
                        <a:rPr lang="es-EC" sz="1800" u="none" strike="noStrike" baseline="0" dirty="0" smtClean="0">
                          <a:effectLst/>
                        </a:rPr>
                        <a:t> vegetal</a:t>
                      </a:r>
                      <a:endParaRPr lang="es-EC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367" marR="9367" marT="9366" marB="0" anchor="ctr"/>
                </a:tc>
              </a:tr>
              <a:tr h="493002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 smtClean="0">
                          <a:effectLst/>
                        </a:rPr>
                        <a:t>Vegetal</a:t>
                      </a:r>
                      <a:endParaRPr lang="es-EC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367" marR="9367" marT="9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 smtClean="0">
                          <a:effectLst/>
                        </a:rPr>
                        <a:t>Identificación de mosca de la fruta</a:t>
                      </a:r>
                      <a:endParaRPr lang="es-EC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367" marR="9367" marT="9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 smtClean="0">
                          <a:effectLst/>
                        </a:rPr>
                        <a:t>Entomológico / diagnóstico</a:t>
                      </a:r>
                      <a:r>
                        <a:rPr lang="es-EC" sz="1800" u="none" strike="noStrike" baseline="0" dirty="0" smtClean="0">
                          <a:effectLst/>
                        </a:rPr>
                        <a:t> vegetal</a:t>
                      </a:r>
                      <a:endParaRPr lang="es-EC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367" marR="9367" marT="9366" marB="0" anchor="ctr"/>
                </a:tc>
              </a:tr>
              <a:tr h="58963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 smtClean="0">
                          <a:effectLst/>
                        </a:rPr>
                        <a:t>Inocuidad de Alimentos</a:t>
                      </a:r>
                      <a:endParaRPr lang="es-EC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367" marR="9367" marT="9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 smtClean="0">
                          <a:effectLst/>
                        </a:rPr>
                        <a:t>An</a:t>
                      </a:r>
                      <a:r>
                        <a:rPr lang="es-ES" sz="1800" u="none" strike="noStrike" dirty="0" smtClean="0">
                          <a:effectLst/>
                        </a:rPr>
                        <a:t>á</a:t>
                      </a:r>
                      <a:r>
                        <a:rPr lang="es-EC" sz="1800" u="none" strike="noStrike" dirty="0" smtClean="0">
                          <a:effectLst/>
                        </a:rPr>
                        <a:t>lisis de calidad de leche cruda</a:t>
                      </a:r>
                      <a:endParaRPr lang="es-EC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367" marR="9367" marT="9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 smtClean="0">
                          <a:effectLst/>
                        </a:rPr>
                        <a:t>Pruebas rápidas de campo /  inocuidad de alimentos</a:t>
                      </a:r>
                      <a:endParaRPr lang="es-EC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367" marR="9367" marT="9366" marB="0" anchor="ctr"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62747" y="537407"/>
            <a:ext cx="10987977" cy="5847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LABORATORIO DE DIAGN</a:t>
            </a:r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ÓSTICO RÁPIDO AZUAY</a:t>
            </a:r>
            <a:endParaRPr lang="es-EC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290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/>
        </p:nvSpPr>
        <p:spPr>
          <a:xfrm>
            <a:off x="3276625" y="2714664"/>
            <a:ext cx="568351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 sz="6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588695"/>
              </p:ext>
            </p:extLst>
          </p:nvPr>
        </p:nvGraphicFramePr>
        <p:xfrm>
          <a:off x="346374" y="1819708"/>
          <a:ext cx="5666738" cy="348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5459207"/>
              </p:ext>
            </p:extLst>
          </p:nvPr>
        </p:nvGraphicFramePr>
        <p:xfrm>
          <a:off x="6215315" y="1816191"/>
          <a:ext cx="5664792" cy="347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462748" y="537407"/>
            <a:ext cx="7610558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SANIDAD ANIMAL</a:t>
            </a:r>
            <a:endParaRPr lang="es-EC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4705" y="6158433"/>
            <a:ext cx="5181389" cy="3820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308370"/>
              </p:ext>
            </p:extLst>
          </p:nvPr>
        </p:nvGraphicFramePr>
        <p:xfrm>
          <a:off x="596323" y="1299444"/>
          <a:ext cx="4911010" cy="2430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581354"/>
              </p:ext>
            </p:extLst>
          </p:nvPr>
        </p:nvGraphicFramePr>
        <p:xfrm>
          <a:off x="606931" y="3832487"/>
          <a:ext cx="4900401" cy="2658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354301"/>
              </p:ext>
            </p:extLst>
          </p:nvPr>
        </p:nvGraphicFramePr>
        <p:xfrm>
          <a:off x="6103025" y="1303610"/>
          <a:ext cx="5445525" cy="4146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62748" y="537407"/>
            <a:ext cx="7610558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SANIDAD ANIMAL</a:t>
            </a:r>
            <a:endParaRPr lang="es-EC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Gráfico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400745"/>
              </p:ext>
            </p:extLst>
          </p:nvPr>
        </p:nvGraphicFramePr>
        <p:xfrm>
          <a:off x="568408" y="2202651"/>
          <a:ext cx="5404338" cy="3278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/>
          <p:cNvSpPr/>
          <p:nvPr/>
        </p:nvSpPr>
        <p:spPr>
          <a:xfrm>
            <a:off x="569174" y="1182983"/>
            <a:ext cx="851230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N</a:t>
            </a:r>
            <a:r>
              <a:rPr lang="es-EC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ormativa vigente, fármaconvigilancia, buen uso de medicamentos veterinarios, RAM, manejo fertilizantes, manejo integral de plaguicidas y buen uso de plaguicidas</a:t>
            </a:r>
            <a:endParaRPr lang="es-EC" sz="16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29" name="Gráfico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446763"/>
              </p:ext>
            </p:extLst>
          </p:nvPr>
        </p:nvGraphicFramePr>
        <p:xfrm>
          <a:off x="6237899" y="2202651"/>
          <a:ext cx="5394939" cy="3270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62747" y="537407"/>
            <a:ext cx="8787325" cy="5847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REGISTRO DE INSUMOS AGROPECUARIOS</a:t>
            </a:r>
            <a:endParaRPr lang="es-EC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3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776296"/>
              </p:ext>
            </p:extLst>
          </p:nvPr>
        </p:nvGraphicFramePr>
        <p:xfrm>
          <a:off x="1069145" y="1252024"/>
          <a:ext cx="10494497" cy="4346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62747" y="537407"/>
            <a:ext cx="8787325" cy="5847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REGISTRO DE INSUMOS AGROPECUARIOS</a:t>
            </a:r>
            <a:endParaRPr lang="es-EC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904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095618"/>
              </p:ext>
            </p:extLst>
          </p:nvPr>
        </p:nvGraphicFramePr>
        <p:xfrm>
          <a:off x="584452" y="1629512"/>
          <a:ext cx="5451136" cy="3922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700678"/>
              </p:ext>
            </p:extLst>
          </p:nvPr>
        </p:nvGraphicFramePr>
        <p:xfrm>
          <a:off x="6192940" y="1638478"/>
          <a:ext cx="5484855" cy="3924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62747" y="537407"/>
            <a:ext cx="8787325" cy="5847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INOCUIDAD DE ALIMENTOS</a:t>
            </a:r>
            <a:endParaRPr lang="es-EC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840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05371"/>
              </p:ext>
            </p:extLst>
          </p:nvPr>
        </p:nvGraphicFramePr>
        <p:xfrm>
          <a:off x="529106" y="2089576"/>
          <a:ext cx="5333999" cy="3400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302926"/>
              </p:ext>
            </p:extLst>
          </p:nvPr>
        </p:nvGraphicFramePr>
        <p:xfrm>
          <a:off x="6170398" y="2089576"/>
          <a:ext cx="5338805" cy="3405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62747" y="537407"/>
            <a:ext cx="8787325" cy="5847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INOCUIDAD DE ALIMENTOS</a:t>
            </a:r>
            <a:endParaRPr lang="es-EC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n 5" descr="logo MABIO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998" y="168570"/>
            <a:ext cx="1320259" cy="175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9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510889"/>
              </p:ext>
            </p:extLst>
          </p:nvPr>
        </p:nvGraphicFramePr>
        <p:xfrm>
          <a:off x="528549" y="1933577"/>
          <a:ext cx="5540757" cy="3604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1707403"/>
              </p:ext>
            </p:extLst>
          </p:nvPr>
        </p:nvGraphicFramePr>
        <p:xfrm>
          <a:off x="6305334" y="1939074"/>
          <a:ext cx="5529813" cy="3601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462747" y="537407"/>
            <a:ext cx="8787325" cy="5847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INOCUIDAD DE ALIMENTOS</a:t>
            </a:r>
            <a:endParaRPr lang="es-EC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Imagen 7" descr="logo BP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536" y="189216"/>
            <a:ext cx="3222914" cy="150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704290"/>
              </p:ext>
            </p:extLst>
          </p:nvPr>
        </p:nvGraphicFramePr>
        <p:xfrm>
          <a:off x="550733" y="1494656"/>
          <a:ext cx="5383700" cy="356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437345"/>
              </p:ext>
            </p:extLst>
          </p:nvPr>
        </p:nvGraphicFramePr>
        <p:xfrm>
          <a:off x="6147981" y="1494656"/>
          <a:ext cx="5383701" cy="3573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62747" y="537407"/>
            <a:ext cx="6404561" cy="5847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SANIDAD VEGETAL</a:t>
            </a:r>
            <a:endParaRPr lang="es-EC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193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2150</TotalTime>
  <Words>366</Words>
  <Application>Microsoft Macintosh PowerPoint</Application>
  <PresentationFormat>Personalizado</PresentationFormat>
  <Paragraphs>89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Javier Freire Romero</dc:creator>
  <cp:lastModifiedBy>comunicaciòn agro</cp:lastModifiedBy>
  <cp:revision>73</cp:revision>
  <dcterms:modified xsi:type="dcterms:W3CDTF">2020-01-30T20:38:39Z</dcterms:modified>
</cp:coreProperties>
</file>