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60" r:id="rId3"/>
    <p:sldId id="257" r:id="rId4"/>
    <p:sldId id="262" r:id="rId5"/>
    <p:sldId id="261" r:id="rId6"/>
    <p:sldId id="266" r:id="rId7"/>
    <p:sldId id="265" r:id="rId8"/>
    <p:sldId id="258" r:id="rId9"/>
    <p:sldId id="270" r:id="rId10"/>
    <p:sldId id="267" r:id="rId11"/>
    <p:sldId id="271" r:id="rId12"/>
    <p:sldId id="268" r:id="rId13"/>
    <p:sldId id="272" r:id="rId14"/>
    <p:sldId id="269" r:id="rId15"/>
    <p:sldId id="264" r:id="rId16"/>
    <p:sldId id="275" r:id="rId17"/>
    <p:sldId id="259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D0B200"/>
    <a:srgbClr val="EAC900"/>
    <a:srgbClr val="EECC00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448BF3-80F2-4D8D-A62E-1F9DD36E4042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2EBE738-CD1F-4F6E-820C-2863855FF8D3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just"/>
          <a:r>
            <a:rPr lang="es-EC" sz="1400" b="1" dirty="0">
              <a:latin typeface="+mn-lt"/>
            </a:rPr>
            <a:t>Incrementar los niveles zoosanitarios, mejorar los flujos comerciales y controlar las enfermedades para garantizar la soberanía alimentaria del país, a través de programas permanentes contra: Fiebre Aftosa, Influenza Aviar, Enfermedad de New </a:t>
          </a:r>
          <a:r>
            <a:rPr lang="es-EC" sz="1400" b="1" dirty="0" err="1">
              <a:latin typeface="+mn-lt"/>
            </a:rPr>
            <a:t>Castle</a:t>
          </a:r>
          <a:r>
            <a:rPr lang="es-EC" sz="1400" b="1" dirty="0">
              <a:latin typeface="+mn-lt"/>
            </a:rPr>
            <a:t>, Anemia Infecciosa Equina, Brucelosis y Tuberculosis Bovina, Peste Porcina Clásica y Rabia Bovina.</a:t>
          </a:r>
          <a:endParaRPr lang="es-ES" sz="1400" b="1" dirty="0">
            <a:latin typeface="+mn-lt"/>
          </a:endParaRPr>
        </a:p>
      </dgm:t>
    </dgm:pt>
    <dgm:pt modelId="{2E64B737-1941-4A08-B429-1E21E12C3D88}" type="parTrans" cxnId="{22B38789-BC08-4021-A2CD-DC941516073E}">
      <dgm:prSet/>
      <dgm:spPr/>
      <dgm:t>
        <a:bodyPr/>
        <a:lstStyle/>
        <a:p>
          <a:endParaRPr lang="es-ES"/>
        </a:p>
      </dgm:t>
    </dgm:pt>
    <dgm:pt modelId="{86E7AF22-F807-4086-AC9C-B321DF0F8694}" type="sibTrans" cxnId="{22B38789-BC08-4021-A2CD-DC941516073E}">
      <dgm:prSet/>
      <dgm:spPr/>
      <dgm:t>
        <a:bodyPr/>
        <a:lstStyle/>
        <a:p>
          <a:endParaRPr lang="es-ES"/>
        </a:p>
      </dgm:t>
    </dgm:pt>
    <dgm:pt modelId="{8DD1BF98-CF81-471C-BB45-2AF3AE72B916}">
      <dgm:prSet phldrT="[Texto]" custT="1"/>
      <dgm:spPr>
        <a:solidFill>
          <a:schemeClr val="tx2">
            <a:lumMod val="25000"/>
          </a:schemeClr>
        </a:solidFill>
      </dgm:spPr>
      <dgm:t>
        <a:bodyPr/>
        <a:lstStyle/>
        <a:p>
          <a:pPr algn="just"/>
          <a:r>
            <a:rPr lang="es-ES" sz="1400" b="1" dirty="0">
              <a:latin typeface="+mn-lt"/>
            </a:rPr>
            <a:t>Mantener y/o mejorar el estatus fitosanitario del país, mediante el conocimiento, la prevención de ingreso y el apoyo al manejo de plagas,  así como contribuir a la producción de plantas y productos vegetales en condiciones fitosanitarias, según las exigencias del mercado nacional e internacional.</a:t>
          </a:r>
        </a:p>
      </dgm:t>
    </dgm:pt>
    <dgm:pt modelId="{EFEA6989-15C1-4476-8768-07ACF8BD74D3}" type="parTrans" cxnId="{D3DFB55B-4482-47D8-B874-8E7DF1F1FC76}">
      <dgm:prSet/>
      <dgm:spPr/>
      <dgm:t>
        <a:bodyPr/>
        <a:lstStyle/>
        <a:p>
          <a:endParaRPr lang="es-ES"/>
        </a:p>
      </dgm:t>
    </dgm:pt>
    <dgm:pt modelId="{A3416AC3-066F-4A41-A5E5-7B7990D478E7}" type="sibTrans" cxnId="{D3DFB55B-4482-47D8-B874-8E7DF1F1FC76}">
      <dgm:prSet/>
      <dgm:spPr/>
      <dgm:t>
        <a:bodyPr/>
        <a:lstStyle/>
        <a:p>
          <a:endParaRPr lang="es-ES"/>
        </a:p>
      </dgm:t>
    </dgm:pt>
    <dgm:pt modelId="{59BFE4FF-5CD8-470E-BEB4-0F6984CA676A}">
      <dgm:prSet phldrT="[Texto]" custT="1"/>
      <dgm:spPr>
        <a:solidFill>
          <a:srgbClr val="D0B200"/>
        </a:solidFill>
      </dgm:spPr>
      <dgm:t>
        <a:bodyPr/>
        <a:lstStyle/>
        <a:p>
          <a:pPr algn="just"/>
          <a:r>
            <a:rPr lang="es-EC" sz="1400" b="1" dirty="0">
              <a:latin typeface="+mn-lt"/>
            </a:rPr>
            <a:t>Garantizar la calidad de los alimentos en su fase primaria de producción, a través de la implementación de Buenas Prácticas de producción y control de contaminantes en productos agropecuarios para asegurar la soberanía alimentaria del país.</a:t>
          </a:r>
          <a:endParaRPr lang="es-ES" sz="1400" b="1" dirty="0">
            <a:latin typeface="+mn-lt"/>
          </a:endParaRPr>
        </a:p>
      </dgm:t>
    </dgm:pt>
    <dgm:pt modelId="{79297011-6948-4CBB-8664-47CAF8053438}" type="parTrans" cxnId="{79EC0302-F819-42DC-8001-F1F61C16C362}">
      <dgm:prSet/>
      <dgm:spPr/>
      <dgm:t>
        <a:bodyPr/>
        <a:lstStyle/>
        <a:p>
          <a:endParaRPr lang="es-ES"/>
        </a:p>
      </dgm:t>
    </dgm:pt>
    <dgm:pt modelId="{CF317875-0FBE-47B0-8ED0-56ECF520424A}" type="sibTrans" cxnId="{79EC0302-F819-42DC-8001-F1F61C16C362}">
      <dgm:prSet/>
      <dgm:spPr/>
      <dgm:t>
        <a:bodyPr/>
        <a:lstStyle/>
        <a:p>
          <a:endParaRPr lang="es-ES"/>
        </a:p>
      </dgm:t>
    </dgm:pt>
    <dgm:pt modelId="{72E8753A-EED9-4031-AFBB-0927C846F1B6}">
      <dgm:prSet phldrT="[Texto]" custT="1"/>
      <dgm:spPr/>
      <dgm:t>
        <a:bodyPr/>
        <a:lstStyle/>
        <a:p>
          <a:pPr algn="just"/>
          <a:r>
            <a:rPr lang="es-EC" sz="14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Gestionar estratégicamente el proceso de análisis y diagnóstico de muestras para la detección oportuna de enfermedades veterinarias, plagas y contaminantes en productos agropecuarios, además de verificar la calidad de sus insumos.</a:t>
          </a:r>
          <a:endParaRPr lang="es-ES" sz="1400" b="1" dirty="0">
            <a:latin typeface="+mn-lt"/>
          </a:endParaRPr>
        </a:p>
      </dgm:t>
    </dgm:pt>
    <dgm:pt modelId="{B0567078-AB14-4C17-B104-ABC7871871B9}" type="parTrans" cxnId="{650FEBE3-B8E5-471E-9B0E-99B610654B66}">
      <dgm:prSet/>
      <dgm:spPr/>
      <dgm:t>
        <a:bodyPr/>
        <a:lstStyle/>
        <a:p>
          <a:endParaRPr lang="es-ES"/>
        </a:p>
      </dgm:t>
    </dgm:pt>
    <dgm:pt modelId="{8C13E3D9-E0D6-48A1-9C21-93B5072927A2}" type="sibTrans" cxnId="{650FEBE3-B8E5-471E-9B0E-99B610654B66}">
      <dgm:prSet/>
      <dgm:spPr/>
      <dgm:t>
        <a:bodyPr/>
        <a:lstStyle/>
        <a:p>
          <a:endParaRPr lang="es-ES"/>
        </a:p>
      </dgm:t>
    </dgm:pt>
    <dgm:pt modelId="{7EA8EBF1-A168-463A-BB3E-B19DD866DC7D}">
      <dgm:prSet phldrT="[Texto]" custT="1"/>
      <dgm:spPr/>
      <dgm:t>
        <a:bodyPr/>
        <a:lstStyle/>
        <a:p>
          <a:pPr algn="just"/>
          <a:r>
            <a:rPr lang="es-EC" sz="1400" b="1" dirty="0">
              <a:latin typeface="+mn-lt"/>
            </a:rPr>
            <a:t>Gestionar estratégicamente los procesos de regulación y control inherentes al registro de insumos agropecuarios para garantizar y controlar la eficiencia de los mismos, proveyendo al sector agropecuario insumos de calidad.</a:t>
          </a:r>
          <a:endParaRPr lang="es-ES" sz="1400" b="1" dirty="0">
            <a:latin typeface="+mn-lt"/>
          </a:endParaRPr>
        </a:p>
      </dgm:t>
    </dgm:pt>
    <dgm:pt modelId="{318DC994-64BE-449C-80F5-654419EDD7FA}" type="parTrans" cxnId="{03981F45-87FF-4A2E-8EFA-0840863689BC}">
      <dgm:prSet/>
      <dgm:spPr/>
      <dgm:t>
        <a:bodyPr/>
        <a:lstStyle/>
        <a:p>
          <a:endParaRPr lang="es-ES"/>
        </a:p>
      </dgm:t>
    </dgm:pt>
    <dgm:pt modelId="{FE9BAAC9-487B-462A-BC7E-68B71AAEBCD8}" type="sibTrans" cxnId="{03981F45-87FF-4A2E-8EFA-0840863689BC}">
      <dgm:prSet/>
      <dgm:spPr/>
      <dgm:t>
        <a:bodyPr/>
        <a:lstStyle/>
        <a:p>
          <a:endParaRPr lang="es-ES"/>
        </a:p>
      </dgm:t>
    </dgm:pt>
    <dgm:pt modelId="{D07B152B-B4AF-464B-A6A0-3002832D63BF}" type="pres">
      <dgm:prSet presAssocID="{CC448BF3-80F2-4D8D-A62E-1F9DD36E404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5FBDC929-D212-466B-A6CE-B77515171868}" type="pres">
      <dgm:prSet presAssocID="{CC448BF3-80F2-4D8D-A62E-1F9DD36E4042}" presName="Name1" presStyleCnt="0"/>
      <dgm:spPr/>
    </dgm:pt>
    <dgm:pt modelId="{B9F379AF-F9EB-49E4-8646-7484654AF8B2}" type="pres">
      <dgm:prSet presAssocID="{CC448BF3-80F2-4D8D-A62E-1F9DD36E4042}" presName="cycle" presStyleCnt="0"/>
      <dgm:spPr/>
    </dgm:pt>
    <dgm:pt modelId="{58B8279C-C538-430E-A206-C7896C87E9C0}" type="pres">
      <dgm:prSet presAssocID="{CC448BF3-80F2-4D8D-A62E-1F9DD36E4042}" presName="srcNode" presStyleLbl="node1" presStyleIdx="0" presStyleCnt="5"/>
      <dgm:spPr/>
    </dgm:pt>
    <dgm:pt modelId="{9E040A29-A868-4615-9F4E-B38CFC0052F3}" type="pres">
      <dgm:prSet presAssocID="{CC448BF3-80F2-4D8D-A62E-1F9DD36E4042}" presName="conn" presStyleLbl="parChTrans1D2" presStyleIdx="0" presStyleCnt="1"/>
      <dgm:spPr/>
      <dgm:t>
        <a:bodyPr/>
        <a:lstStyle/>
        <a:p>
          <a:endParaRPr lang="es-ES"/>
        </a:p>
      </dgm:t>
    </dgm:pt>
    <dgm:pt modelId="{19FD8A4E-870F-48A2-AFAA-F65F6239F13C}" type="pres">
      <dgm:prSet presAssocID="{CC448BF3-80F2-4D8D-A62E-1F9DD36E4042}" presName="extraNode" presStyleLbl="node1" presStyleIdx="0" presStyleCnt="5"/>
      <dgm:spPr/>
    </dgm:pt>
    <dgm:pt modelId="{0FF33066-5832-4308-B359-D152DC31BF87}" type="pres">
      <dgm:prSet presAssocID="{CC448BF3-80F2-4D8D-A62E-1F9DD36E4042}" presName="dstNode" presStyleLbl="node1" presStyleIdx="0" presStyleCnt="5"/>
      <dgm:spPr/>
    </dgm:pt>
    <dgm:pt modelId="{01C66D42-208A-492E-A947-F8F933EFC5C5}" type="pres">
      <dgm:prSet presAssocID="{12EBE738-CD1F-4F6E-820C-2863855FF8D3}" presName="text_1" presStyleLbl="node1" presStyleIdx="0" presStyleCnt="5" custScaleY="1170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587DC4-0B73-4BDE-A56E-97BEF220E556}" type="pres">
      <dgm:prSet presAssocID="{12EBE738-CD1F-4F6E-820C-2863855FF8D3}" presName="accent_1" presStyleCnt="0"/>
      <dgm:spPr/>
    </dgm:pt>
    <dgm:pt modelId="{8E8A5331-6BA9-4452-BFD4-F1A5050F3C42}" type="pres">
      <dgm:prSet presAssocID="{12EBE738-CD1F-4F6E-820C-2863855FF8D3}" presName="accentRepeatNode" presStyleLbl="solidFgAcc1" presStyleIdx="0" presStyleCnt="5"/>
      <dgm:spPr/>
    </dgm:pt>
    <dgm:pt modelId="{8F79225C-2792-4ADA-8A85-0D51EDD03EEF}" type="pres">
      <dgm:prSet presAssocID="{8DD1BF98-CF81-471C-BB45-2AF3AE72B916}" presName="text_2" presStyleLbl="node1" presStyleIdx="1" presStyleCnt="5" custScaleY="1164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6A992F-F99E-4651-8B04-846865FCDB83}" type="pres">
      <dgm:prSet presAssocID="{8DD1BF98-CF81-471C-BB45-2AF3AE72B916}" presName="accent_2" presStyleCnt="0"/>
      <dgm:spPr/>
    </dgm:pt>
    <dgm:pt modelId="{24A1C0B4-BFC0-482D-8DA4-090F0D3FE443}" type="pres">
      <dgm:prSet presAssocID="{8DD1BF98-CF81-471C-BB45-2AF3AE72B916}" presName="accentRepeatNode" presStyleLbl="solidFgAcc1" presStyleIdx="1" presStyleCnt="5"/>
      <dgm:spPr/>
    </dgm:pt>
    <dgm:pt modelId="{3874F9E4-123B-47A2-814E-E169C2A8530E}" type="pres">
      <dgm:prSet presAssocID="{59BFE4FF-5CD8-470E-BEB4-0F6984CA676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F2583D-9D00-4DCD-ABBC-28D61EBD8F6F}" type="pres">
      <dgm:prSet presAssocID="{59BFE4FF-5CD8-470E-BEB4-0F6984CA676A}" presName="accent_3" presStyleCnt="0"/>
      <dgm:spPr/>
    </dgm:pt>
    <dgm:pt modelId="{7C750811-7AA8-42B2-A0AB-BC668E7FB1B7}" type="pres">
      <dgm:prSet presAssocID="{59BFE4FF-5CD8-470E-BEB4-0F6984CA676A}" presName="accentRepeatNode" presStyleLbl="solidFgAcc1" presStyleIdx="2" presStyleCnt="5"/>
      <dgm:spPr/>
    </dgm:pt>
    <dgm:pt modelId="{3D93FCB3-AE1B-4594-94BD-5CB17B00C49A}" type="pres">
      <dgm:prSet presAssocID="{7EA8EBF1-A168-463A-BB3E-B19DD866DC7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81C320-A1A5-4873-8494-0CE1F467FCD4}" type="pres">
      <dgm:prSet presAssocID="{7EA8EBF1-A168-463A-BB3E-B19DD866DC7D}" presName="accent_4" presStyleCnt="0"/>
      <dgm:spPr/>
    </dgm:pt>
    <dgm:pt modelId="{43B09333-7494-4093-AD04-D743F6A2970A}" type="pres">
      <dgm:prSet presAssocID="{7EA8EBF1-A168-463A-BB3E-B19DD866DC7D}" presName="accentRepeatNode" presStyleLbl="solidFgAcc1" presStyleIdx="3" presStyleCnt="5"/>
      <dgm:spPr/>
    </dgm:pt>
    <dgm:pt modelId="{915C3CEE-097B-47C2-BFB6-381B0F9CE3AE}" type="pres">
      <dgm:prSet presAssocID="{72E8753A-EED9-4031-AFBB-0927C846F1B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1E0317-95D5-4E5F-84D9-074B9DABEB53}" type="pres">
      <dgm:prSet presAssocID="{72E8753A-EED9-4031-AFBB-0927C846F1B6}" presName="accent_5" presStyleCnt="0"/>
      <dgm:spPr/>
    </dgm:pt>
    <dgm:pt modelId="{36A46A91-CD1F-4C58-A7F9-8F000CB42AB1}" type="pres">
      <dgm:prSet presAssocID="{72E8753A-EED9-4031-AFBB-0927C846F1B6}" presName="accentRepeatNode" presStyleLbl="solidFgAcc1" presStyleIdx="4" presStyleCnt="5"/>
      <dgm:spPr/>
    </dgm:pt>
  </dgm:ptLst>
  <dgm:cxnLst>
    <dgm:cxn modelId="{D3DFB55B-4482-47D8-B874-8E7DF1F1FC76}" srcId="{CC448BF3-80F2-4D8D-A62E-1F9DD36E4042}" destId="{8DD1BF98-CF81-471C-BB45-2AF3AE72B916}" srcOrd="1" destOrd="0" parTransId="{EFEA6989-15C1-4476-8768-07ACF8BD74D3}" sibTransId="{A3416AC3-066F-4A41-A5E5-7B7990D478E7}"/>
    <dgm:cxn modelId="{22B38789-BC08-4021-A2CD-DC941516073E}" srcId="{CC448BF3-80F2-4D8D-A62E-1F9DD36E4042}" destId="{12EBE738-CD1F-4F6E-820C-2863855FF8D3}" srcOrd="0" destOrd="0" parTransId="{2E64B737-1941-4A08-B429-1E21E12C3D88}" sibTransId="{86E7AF22-F807-4086-AC9C-B321DF0F8694}"/>
    <dgm:cxn modelId="{9A037359-6EDA-4BD0-9ED3-FDE9184F430F}" type="presOf" srcId="{7EA8EBF1-A168-463A-BB3E-B19DD866DC7D}" destId="{3D93FCB3-AE1B-4594-94BD-5CB17B00C49A}" srcOrd="0" destOrd="0" presId="urn:microsoft.com/office/officeart/2008/layout/VerticalCurvedList"/>
    <dgm:cxn modelId="{79EC0302-F819-42DC-8001-F1F61C16C362}" srcId="{CC448BF3-80F2-4D8D-A62E-1F9DD36E4042}" destId="{59BFE4FF-5CD8-470E-BEB4-0F6984CA676A}" srcOrd="2" destOrd="0" parTransId="{79297011-6948-4CBB-8664-47CAF8053438}" sibTransId="{CF317875-0FBE-47B0-8ED0-56ECF520424A}"/>
    <dgm:cxn modelId="{4E875869-AB42-474A-9D4C-3E3B1A905603}" type="presOf" srcId="{86E7AF22-F807-4086-AC9C-B321DF0F8694}" destId="{9E040A29-A868-4615-9F4E-B38CFC0052F3}" srcOrd="0" destOrd="0" presId="urn:microsoft.com/office/officeart/2008/layout/VerticalCurvedList"/>
    <dgm:cxn modelId="{4CA2E0B4-7718-43E6-B97F-380E1BA72835}" type="presOf" srcId="{CC448BF3-80F2-4D8D-A62E-1F9DD36E4042}" destId="{D07B152B-B4AF-464B-A6A0-3002832D63BF}" srcOrd="0" destOrd="0" presId="urn:microsoft.com/office/officeart/2008/layout/VerticalCurvedList"/>
    <dgm:cxn modelId="{0E75E6B2-05B3-4EB3-81C9-A6CBF64F9E9B}" type="presOf" srcId="{8DD1BF98-CF81-471C-BB45-2AF3AE72B916}" destId="{8F79225C-2792-4ADA-8A85-0D51EDD03EEF}" srcOrd="0" destOrd="0" presId="urn:microsoft.com/office/officeart/2008/layout/VerticalCurvedList"/>
    <dgm:cxn modelId="{03981F45-87FF-4A2E-8EFA-0840863689BC}" srcId="{CC448BF3-80F2-4D8D-A62E-1F9DD36E4042}" destId="{7EA8EBF1-A168-463A-BB3E-B19DD866DC7D}" srcOrd="3" destOrd="0" parTransId="{318DC994-64BE-449C-80F5-654419EDD7FA}" sibTransId="{FE9BAAC9-487B-462A-BC7E-68B71AAEBCD8}"/>
    <dgm:cxn modelId="{FE69E82F-A7E1-4C84-838B-0E1F97F1FBF0}" type="presOf" srcId="{12EBE738-CD1F-4F6E-820C-2863855FF8D3}" destId="{01C66D42-208A-492E-A947-F8F933EFC5C5}" srcOrd="0" destOrd="0" presId="urn:microsoft.com/office/officeart/2008/layout/VerticalCurvedList"/>
    <dgm:cxn modelId="{52886C14-8BDE-42A2-99D4-6F805C3CB272}" type="presOf" srcId="{72E8753A-EED9-4031-AFBB-0927C846F1B6}" destId="{915C3CEE-097B-47C2-BFB6-381B0F9CE3AE}" srcOrd="0" destOrd="0" presId="urn:microsoft.com/office/officeart/2008/layout/VerticalCurvedList"/>
    <dgm:cxn modelId="{650FEBE3-B8E5-471E-9B0E-99B610654B66}" srcId="{CC448BF3-80F2-4D8D-A62E-1F9DD36E4042}" destId="{72E8753A-EED9-4031-AFBB-0927C846F1B6}" srcOrd="4" destOrd="0" parTransId="{B0567078-AB14-4C17-B104-ABC7871871B9}" sibTransId="{8C13E3D9-E0D6-48A1-9C21-93B5072927A2}"/>
    <dgm:cxn modelId="{C4843F5A-6DA8-4B62-8BC4-1B1EA548111B}" type="presOf" srcId="{59BFE4FF-5CD8-470E-BEB4-0F6984CA676A}" destId="{3874F9E4-123B-47A2-814E-E169C2A8530E}" srcOrd="0" destOrd="0" presId="urn:microsoft.com/office/officeart/2008/layout/VerticalCurvedList"/>
    <dgm:cxn modelId="{12A65F5B-40A7-474A-8F3B-FA8FFEBB58E3}" type="presParOf" srcId="{D07B152B-B4AF-464B-A6A0-3002832D63BF}" destId="{5FBDC929-D212-466B-A6CE-B77515171868}" srcOrd="0" destOrd="0" presId="urn:microsoft.com/office/officeart/2008/layout/VerticalCurvedList"/>
    <dgm:cxn modelId="{3C8AE354-47AB-4663-B943-81B72808121C}" type="presParOf" srcId="{5FBDC929-D212-466B-A6CE-B77515171868}" destId="{B9F379AF-F9EB-49E4-8646-7484654AF8B2}" srcOrd="0" destOrd="0" presId="urn:microsoft.com/office/officeart/2008/layout/VerticalCurvedList"/>
    <dgm:cxn modelId="{E032E664-3CEA-4488-9C79-2B94557FBECC}" type="presParOf" srcId="{B9F379AF-F9EB-49E4-8646-7484654AF8B2}" destId="{58B8279C-C538-430E-A206-C7896C87E9C0}" srcOrd="0" destOrd="0" presId="urn:microsoft.com/office/officeart/2008/layout/VerticalCurvedList"/>
    <dgm:cxn modelId="{57B1C10F-0BFC-43B5-8A88-29294FC8EE27}" type="presParOf" srcId="{B9F379AF-F9EB-49E4-8646-7484654AF8B2}" destId="{9E040A29-A868-4615-9F4E-B38CFC0052F3}" srcOrd="1" destOrd="0" presId="urn:microsoft.com/office/officeart/2008/layout/VerticalCurvedList"/>
    <dgm:cxn modelId="{A054597D-9EB2-4045-AD13-5E7C7C2DE4CE}" type="presParOf" srcId="{B9F379AF-F9EB-49E4-8646-7484654AF8B2}" destId="{19FD8A4E-870F-48A2-AFAA-F65F6239F13C}" srcOrd="2" destOrd="0" presId="urn:microsoft.com/office/officeart/2008/layout/VerticalCurvedList"/>
    <dgm:cxn modelId="{EDE33EF0-4354-4F17-B394-711A15F8D737}" type="presParOf" srcId="{B9F379AF-F9EB-49E4-8646-7484654AF8B2}" destId="{0FF33066-5832-4308-B359-D152DC31BF87}" srcOrd="3" destOrd="0" presId="urn:microsoft.com/office/officeart/2008/layout/VerticalCurvedList"/>
    <dgm:cxn modelId="{CC112729-411D-4893-BB93-1465FC480C3D}" type="presParOf" srcId="{5FBDC929-D212-466B-A6CE-B77515171868}" destId="{01C66D42-208A-492E-A947-F8F933EFC5C5}" srcOrd="1" destOrd="0" presId="urn:microsoft.com/office/officeart/2008/layout/VerticalCurvedList"/>
    <dgm:cxn modelId="{7400F197-DE7D-436D-B4FF-E6C9463AFFA3}" type="presParOf" srcId="{5FBDC929-D212-466B-A6CE-B77515171868}" destId="{2E587DC4-0B73-4BDE-A56E-97BEF220E556}" srcOrd="2" destOrd="0" presId="urn:microsoft.com/office/officeart/2008/layout/VerticalCurvedList"/>
    <dgm:cxn modelId="{1DCA7EE5-EBBC-4F47-85CA-15CFDEB086A6}" type="presParOf" srcId="{2E587DC4-0B73-4BDE-A56E-97BEF220E556}" destId="{8E8A5331-6BA9-4452-BFD4-F1A5050F3C42}" srcOrd="0" destOrd="0" presId="urn:microsoft.com/office/officeart/2008/layout/VerticalCurvedList"/>
    <dgm:cxn modelId="{362776E2-320E-454A-823D-86DCB0FBCFB0}" type="presParOf" srcId="{5FBDC929-D212-466B-A6CE-B77515171868}" destId="{8F79225C-2792-4ADA-8A85-0D51EDD03EEF}" srcOrd="3" destOrd="0" presId="urn:microsoft.com/office/officeart/2008/layout/VerticalCurvedList"/>
    <dgm:cxn modelId="{FD4815B9-B1CA-4811-B266-1F78F70221BF}" type="presParOf" srcId="{5FBDC929-D212-466B-A6CE-B77515171868}" destId="{D36A992F-F99E-4651-8B04-846865FCDB83}" srcOrd="4" destOrd="0" presId="urn:microsoft.com/office/officeart/2008/layout/VerticalCurvedList"/>
    <dgm:cxn modelId="{A2B88D4D-B410-40C9-B738-D19B7BA50FA1}" type="presParOf" srcId="{D36A992F-F99E-4651-8B04-846865FCDB83}" destId="{24A1C0B4-BFC0-482D-8DA4-090F0D3FE443}" srcOrd="0" destOrd="0" presId="urn:microsoft.com/office/officeart/2008/layout/VerticalCurvedList"/>
    <dgm:cxn modelId="{6501CACD-3873-4783-B219-52557F5C4A67}" type="presParOf" srcId="{5FBDC929-D212-466B-A6CE-B77515171868}" destId="{3874F9E4-123B-47A2-814E-E169C2A8530E}" srcOrd="5" destOrd="0" presId="urn:microsoft.com/office/officeart/2008/layout/VerticalCurvedList"/>
    <dgm:cxn modelId="{72CFD6A3-44D8-4405-8477-FA0F6AEE24BC}" type="presParOf" srcId="{5FBDC929-D212-466B-A6CE-B77515171868}" destId="{26F2583D-9D00-4DCD-ABBC-28D61EBD8F6F}" srcOrd="6" destOrd="0" presId="urn:microsoft.com/office/officeart/2008/layout/VerticalCurvedList"/>
    <dgm:cxn modelId="{0636351B-E603-4EA0-B23A-E8B901E91B92}" type="presParOf" srcId="{26F2583D-9D00-4DCD-ABBC-28D61EBD8F6F}" destId="{7C750811-7AA8-42B2-A0AB-BC668E7FB1B7}" srcOrd="0" destOrd="0" presId="urn:microsoft.com/office/officeart/2008/layout/VerticalCurvedList"/>
    <dgm:cxn modelId="{98869FBB-D16E-4CE4-830C-AA9A5B19E9BD}" type="presParOf" srcId="{5FBDC929-D212-466B-A6CE-B77515171868}" destId="{3D93FCB3-AE1B-4594-94BD-5CB17B00C49A}" srcOrd="7" destOrd="0" presId="urn:microsoft.com/office/officeart/2008/layout/VerticalCurvedList"/>
    <dgm:cxn modelId="{4A373385-59F6-4736-BCD1-0DAABF211311}" type="presParOf" srcId="{5FBDC929-D212-466B-A6CE-B77515171868}" destId="{EB81C320-A1A5-4873-8494-0CE1F467FCD4}" srcOrd="8" destOrd="0" presId="urn:microsoft.com/office/officeart/2008/layout/VerticalCurvedList"/>
    <dgm:cxn modelId="{8E9BA173-B1A2-4C84-AF39-3BC244FBD41D}" type="presParOf" srcId="{EB81C320-A1A5-4873-8494-0CE1F467FCD4}" destId="{43B09333-7494-4093-AD04-D743F6A2970A}" srcOrd="0" destOrd="0" presId="urn:microsoft.com/office/officeart/2008/layout/VerticalCurvedList"/>
    <dgm:cxn modelId="{4F181FBD-8A5B-4466-A486-87430D94F14B}" type="presParOf" srcId="{5FBDC929-D212-466B-A6CE-B77515171868}" destId="{915C3CEE-097B-47C2-BFB6-381B0F9CE3AE}" srcOrd="9" destOrd="0" presId="urn:microsoft.com/office/officeart/2008/layout/VerticalCurvedList"/>
    <dgm:cxn modelId="{F0CEDFE6-3777-4D53-8D4F-3D8C559DFCF3}" type="presParOf" srcId="{5FBDC929-D212-466B-A6CE-B77515171868}" destId="{961E0317-95D5-4E5F-84D9-074B9DABEB53}" srcOrd="10" destOrd="0" presId="urn:microsoft.com/office/officeart/2008/layout/VerticalCurvedList"/>
    <dgm:cxn modelId="{C0ACFFCB-92C3-4BAF-9A97-96714020BF84}" type="presParOf" srcId="{961E0317-95D5-4E5F-84D9-074B9DABEB53}" destId="{36A46A91-CD1F-4C58-A7F9-8F000CB42AB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40A29-A868-4615-9F4E-B38CFC0052F3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C66D42-208A-492E-A947-F8F933EFC5C5}">
      <dsp:nvSpPr>
        <dsp:cNvPr id="0" name=""/>
        <dsp:cNvSpPr/>
      </dsp:nvSpPr>
      <dsp:spPr>
        <a:xfrm>
          <a:off x="509717" y="280800"/>
          <a:ext cx="9710557" cy="793065"/>
        </a:xfrm>
        <a:prstGeom prst="rect">
          <a:avLst/>
        </a:prstGeom>
        <a:solidFill>
          <a:schemeClr val="accent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7805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>
              <a:latin typeface="+mn-lt"/>
            </a:rPr>
            <a:t>Incrementar los niveles zoosanitarios, mejorar los flujos comerciales y controlar las enfermedades para garantizar la soberanía alimentaria del país, a través de programas permanentes contra: Fiebre Aftosa, Influenza Aviar, Enfermedad de New </a:t>
          </a:r>
          <a:r>
            <a:rPr lang="es-EC" sz="1400" b="1" kern="1200" dirty="0" err="1">
              <a:latin typeface="+mn-lt"/>
            </a:rPr>
            <a:t>Castle</a:t>
          </a:r>
          <a:r>
            <a:rPr lang="es-EC" sz="1400" b="1" kern="1200" dirty="0">
              <a:latin typeface="+mn-lt"/>
            </a:rPr>
            <a:t>, Anemia Infecciosa Equina, Brucelosis y Tuberculosis Bovina, Peste Porcina Clásica y Rabia Bovina.</a:t>
          </a:r>
          <a:endParaRPr lang="es-ES" sz="1400" b="1" kern="1200" dirty="0">
            <a:latin typeface="+mn-lt"/>
          </a:endParaRPr>
        </a:p>
      </dsp:txBody>
      <dsp:txXfrm>
        <a:off x="509717" y="280800"/>
        <a:ext cx="9710557" cy="793065"/>
      </dsp:txXfrm>
    </dsp:sp>
    <dsp:sp modelId="{8E8A5331-6BA9-4452-BFD4-F1A5050F3C42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9225C-2792-4ADA-8A85-0D51EDD03EEF}">
      <dsp:nvSpPr>
        <dsp:cNvPr id="0" name=""/>
        <dsp:cNvSpPr/>
      </dsp:nvSpPr>
      <dsp:spPr>
        <a:xfrm>
          <a:off x="995230" y="1298809"/>
          <a:ext cx="9225044" cy="789047"/>
        </a:xfrm>
        <a:prstGeom prst="rect">
          <a:avLst/>
        </a:prstGeom>
        <a:solidFill>
          <a:schemeClr val="tx2">
            <a:lumMod val="2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7805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latin typeface="+mn-lt"/>
            </a:rPr>
            <a:t>Mantener y/o mejorar el estatus fitosanitario del país, mediante el conocimiento, la prevención de ingreso y el apoyo al manejo de plagas,  así como contribuir a la producción de plantas y productos vegetales en condiciones fitosanitarias, según las exigencias del mercado nacional e internacional.</a:t>
          </a:r>
        </a:p>
      </dsp:txBody>
      <dsp:txXfrm>
        <a:off x="995230" y="1298809"/>
        <a:ext cx="9225044" cy="789047"/>
      </dsp:txXfrm>
    </dsp:sp>
    <dsp:sp modelId="{24A1C0B4-BFC0-482D-8DA4-090F0D3FE443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4F9E4-123B-47A2-814E-E169C2A8530E}">
      <dsp:nvSpPr>
        <dsp:cNvPr id="0" name=""/>
        <dsp:cNvSpPr/>
      </dsp:nvSpPr>
      <dsp:spPr>
        <a:xfrm>
          <a:off x="1144243" y="2370558"/>
          <a:ext cx="9076031" cy="677550"/>
        </a:xfrm>
        <a:prstGeom prst="rect">
          <a:avLst/>
        </a:prstGeom>
        <a:solidFill>
          <a:srgbClr val="D0B2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7805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>
              <a:latin typeface="+mn-lt"/>
            </a:rPr>
            <a:t>Garantizar la calidad de los alimentos en su fase primaria de producción, a través de la implementación de Buenas Prácticas de producción y control de contaminantes en productos agropecuarios para asegurar la soberanía alimentaria del país.</a:t>
          </a:r>
          <a:endParaRPr lang="es-ES" sz="1400" b="1" kern="1200" dirty="0">
            <a:latin typeface="+mn-lt"/>
          </a:endParaRPr>
        </a:p>
      </dsp:txBody>
      <dsp:txXfrm>
        <a:off x="1144243" y="2370558"/>
        <a:ext cx="9076031" cy="677550"/>
      </dsp:txXfrm>
    </dsp:sp>
    <dsp:sp modelId="{7C750811-7AA8-42B2-A0AB-BC668E7FB1B7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3FCB3-AE1B-4594-94BD-5CB17B00C49A}">
      <dsp:nvSpPr>
        <dsp:cNvPr id="0" name=""/>
        <dsp:cNvSpPr/>
      </dsp:nvSpPr>
      <dsp:spPr>
        <a:xfrm>
          <a:off x="995230" y="3386558"/>
          <a:ext cx="9225044" cy="6775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7805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>
              <a:latin typeface="+mn-lt"/>
            </a:rPr>
            <a:t>Gestionar estratégicamente los procesos de regulación y control inherentes al registro de insumos agropecuarios para garantizar y controlar la eficiencia de los mismos, proveyendo al sector agropecuario insumos de calidad.</a:t>
          </a:r>
          <a:endParaRPr lang="es-ES" sz="1400" b="1" kern="1200" dirty="0">
            <a:latin typeface="+mn-lt"/>
          </a:endParaRPr>
        </a:p>
      </dsp:txBody>
      <dsp:txXfrm>
        <a:off x="995230" y="3386558"/>
        <a:ext cx="9225044" cy="677550"/>
      </dsp:txXfrm>
    </dsp:sp>
    <dsp:sp modelId="{43B09333-7494-4093-AD04-D743F6A2970A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C3CEE-097B-47C2-BFB6-381B0F9CE3AE}">
      <dsp:nvSpPr>
        <dsp:cNvPr id="0" name=""/>
        <dsp:cNvSpPr/>
      </dsp:nvSpPr>
      <dsp:spPr>
        <a:xfrm>
          <a:off x="509717" y="4402558"/>
          <a:ext cx="9710557" cy="6775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7805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Gestionar estratégicamente el proceso de análisis y diagnóstico de muestras para la detección oportuna de enfermedades veterinarias, plagas y contaminantes en productos agropecuarios, además de verificar la calidad de sus insumos.</a:t>
          </a:r>
          <a:endParaRPr lang="es-ES" sz="1400" b="1" kern="1200" dirty="0">
            <a:latin typeface="+mn-lt"/>
          </a:endParaRPr>
        </a:p>
      </dsp:txBody>
      <dsp:txXfrm>
        <a:off x="509717" y="4402558"/>
        <a:ext cx="9710557" cy="677550"/>
      </dsp:txXfrm>
    </dsp:sp>
    <dsp:sp modelId="{36A46A91-CD1F-4C58-A7F9-8F000CB42AB1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9475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900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9857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6059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8663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6955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2968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9287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5256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7502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1553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5232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834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0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6.svg"/><Relationship Id="rId10" Type="http://schemas.openxmlformats.org/officeDocument/2006/relationships/image" Target="../media/image21.sv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10" Type="http://schemas.openxmlformats.org/officeDocument/2006/relationships/image" Target="../media/image25.emf"/><Relationship Id="rId4" Type="http://schemas.openxmlformats.org/officeDocument/2006/relationships/image" Target="../media/image19.png"/><Relationship Id="rId9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579951" y="2081462"/>
            <a:ext cx="11343343" cy="1226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sz="5400" b="1" dirty="0">
                <a:solidFill>
                  <a:schemeClr val="lt1"/>
                </a:solidFill>
              </a:rPr>
              <a:t>DIRECCIÓN DISTRITAL ZONA #5</a:t>
            </a:r>
          </a:p>
        </p:txBody>
      </p:sp>
      <p:sp>
        <p:nvSpPr>
          <p:cNvPr id="85" name="Google Shape;85;p13"/>
          <p:cNvSpPr txBox="1"/>
          <p:nvPr/>
        </p:nvSpPr>
        <p:spPr>
          <a:xfrm>
            <a:off x="579950" y="3307691"/>
            <a:ext cx="685556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4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Rendición de cuentas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/>
        </p:nvSpPr>
        <p:spPr>
          <a:xfrm>
            <a:off x="6297827" y="385238"/>
            <a:ext cx="58941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595959"/>
                </a:solidFill>
              </a:rPr>
              <a:t>INOCUIDAD DE LOS ALIMENTOS</a:t>
            </a:r>
            <a:endParaRPr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934E5E2-3BC6-41F5-B90B-401FE5A90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666603"/>
              </p:ext>
            </p:extLst>
          </p:nvPr>
        </p:nvGraphicFramePr>
        <p:xfrm>
          <a:off x="446959" y="879968"/>
          <a:ext cx="5649041" cy="2278966"/>
        </p:xfrm>
        <a:graphic>
          <a:graphicData uri="http://schemas.openxmlformats.org/drawingml/2006/table">
            <a:tbl>
              <a:tblPr firstRow="1" firstCol="1" bandCol="1">
                <a:tableStyleId>{7DF18680-E054-41AD-8BC1-D1AEF772440D}</a:tableStyleId>
              </a:tblPr>
              <a:tblGrid>
                <a:gridCol w="1591906">
                  <a:extLst>
                    <a:ext uri="{9D8B030D-6E8A-4147-A177-3AD203B41FA5}">
                      <a16:colId xmlns:a16="http://schemas.microsoft.com/office/drawing/2014/main" val="4074988467"/>
                    </a:ext>
                  </a:extLst>
                </a:gridCol>
                <a:gridCol w="1124464">
                  <a:extLst>
                    <a:ext uri="{9D8B030D-6E8A-4147-A177-3AD203B41FA5}">
                      <a16:colId xmlns:a16="http://schemas.microsoft.com/office/drawing/2014/main" val="1029606697"/>
                    </a:ext>
                  </a:extLst>
                </a:gridCol>
                <a:gridCol w="926757">
                  <a:extLst>
                    <a:ext uri="{9D8B030D-6E8A-4147-A177-3AD203B41FA5}">
                      <a16:colId xmlns:a16="http://schemas.microsoft.com/office/drawing/2014/main" val="3703878692"/>
                    </a:ext>
                  </a:extLst>
                </a:gridCol>
                <a:gridCol w="1128584">
                  <a:extLst>
                    <a:ext uri="{9D8B030D-6E8A-4147-A177-3AD203B41FA5}">
                      <a16:colId xmlns:a16="http://schemas.microsoft.com/office/drawing/2014/main" val="1168859826"/>
                    </a:ext>
                  </a:extLst>
                </a:gridCol>
                <a:gridCol w="877330">
                  <a:extLst>
                    <a:ext uri="{9D8B030D-6E8A-4147-A177-3AD203B41FA5}">
                      <a16:colId xmlns:a16="http://schemas.microsoft.com/office/drawing/2014/main" val="2204886148"/>
                    </a:ext>
                  </a:extLst>
                </a:gridCol>
              </a:tblGrid>
              <a:tr h="318530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CERTIFICADOS EN BUENAS PRÁCTICAS AGROPECUARIAS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45614" marR="145614" marT="72807" marB="72807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306626"/>
                  </a:ext>
                </a:extLst>
              </a:tr>
              <a:tr h="3336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PROVINCIAS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5168" marR="15168" marT="151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BPA 2019</a:t>
                      </a:r>
                      <a:endParaRPr lang="es-EC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5168" marR="15168" marT="151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endParaRPr lang="es-EC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5168" marR="15168" marT="151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BPP 2019</a:t>
                      </a:r>
                      <a:endParaRPr lang="es-EC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5168" marR="15168" marT="151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endParaRPr lang="es-EC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5168" marR="15168" marT="15168" marB="0" anchor="ctr"/>
                </a:tc>
                <a:extLst>
                  <a:ext uri="{0D108BD9-81ED-4DB2-BD59-A6C34878D82A}">
                    <a16:rowId xmlns:a16="http://schemas.microsoft.com/office/drawing/2014/main" val="2845403259"/>
                  </a:ext>
                </a:extLst>
              </a:tr>
              <a:tr h="31853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 dirty="0">
                          <a:effectLst/>
                        </a:rPr>
                        <a:t>GUAYAS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68" marR="15168" marT="151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46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68" marR="15168" marT="151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68" marR="15168" marT="151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16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68" marR="15168" marT="151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18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68" marR="15168" marT="15168" marB="0" anchor="ctr"/>
                </a:tc>
                <a:extLst>
                  <a:ext uri="{0D108BD9-81ED-4DB2-BD59-A6C34878D82A}">
                    <a16:rowId xmlns:a16="http://schemas.microsoft.com/office/drawing/2014/main" val="2879592470"/>
                  </a:ext>
                </a:extLst>
              </a:tr>
              <a:tr h="31853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LOS RIOS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68" marR="15168" marT="151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40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68" marR="15168" marT="151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68" marR="15168" marT="151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68" marR="15168" marT="151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68" marR="15168" marT="15168" marB="0" anchor="ctr"/>
                </a:tc>
                <a:extLst>
                  <a:ext uri="{0D108BD9-81ED-4DB2-BD59-A6C34878D82A}">
                    <a16:rowId xmlns:a16="http://schemas.microsoft.com/office/drawing/2014/main" val="232516025"/>
                  </a:ext>
                </a:extLst>
              </a:tr>
              <a:tr h="3273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SANTA ELENA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68" marR="15168" marT="151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8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68" marR="15168" marT="151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68" marR="15168" marT="151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68" marR="15168" marT="151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68" marR="15168" marT="15168" marB="0" anchor="ctr"/>
                </a:tc>
                <a:extLst>
                  <a:ext uri="{0D108BD9-81ED-4DB2-BD59-A6C34878D82A}">
                    <a16:rowId xmlns:a16="http://schemas.microsoft.com/office/drawing/2014/main" val="3961958406"/>
                  </a:ext>
                </a:extLst>
              </a:tr>
              <a:tr h="31853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BOLÍVAR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68" marR="15168" marT="151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9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68" marR="15168" marT="151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68" marR="15168" marT="151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68" marR="15168" marT="151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68" marR="15168" marT="15168" marB="0" anchor="ctr"/>
                </a:tc>
                <a:extLst>
                  <a:ext uri="{0D108BD9-81ED-4DB2-BD59-A6C34878D82A}">
                    <a16:rowId xmlns:a16="http://schemas.microsoft.com/office/drawing/2014/main" val="2322084635"/>
                  </a:ext>
                </a:extLst>
              </a:tr>
              <a:tr h="303362"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u="none" strike="noStrike">
                          <a:effectLst/>
                        </a:rPr>
                        <a:t>TOTAL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68" marR="15168" marT="1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103</a:t>
                      </a:r>
                      <a:endParaRPr lang="es-EC" sz="14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5168" marR="15168" marT="1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EC" sz="14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5168" marR="15168" marT="1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EC" sz="14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5168" marR="15168" marT="151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EC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5168" marR="15168" marT="15168" marB="0" anchor="ctr"/>
                </a:tc>
                <a:extLst>
                  <a:ext uri="{0D108BD9-81ED-4DB2-BD59-A6C34878D82A}">
                    <a16:rowId xmlns:a16="http://schemas.microsoft.com/office/drawing/2014/main" val="427855500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5DE750F-E9FE-4245-B83C-6F220748D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111836"/>
              </p:ext>
            </p:extLst>
          </p:nvPr>
        </p:nvGraphicFramePr>
        <p:xfrm>
          <a:off x="1171832" y="3496880"/>
          <a:ext cx="9848336" cy="2328475"/>
        </p:xfrm>
        <a:graphic>
          <a:graphicData uri="http://schemas.openxmlformats.org/drawingml/2006/table">
            <a:tbl>
              <a:tblPr firstRow="1" firstCol="1" lastRow="1" bandRow="1">
                <a:tableStyleId>{7DF18680-E054-41AD-8BC1-D1AEF772440D}</a:tableStyleId>
              </a:tblPr>
              <a:tblGrid>
                <a:gridCol w="1342769">
                  <a:extLst>
                    <a:ext uri="{9D8B030D-6E8A-4147-A177-3AD203B41FA5}">
                      <a16:colId xmlns:a16="http://schemas.microsoft.com/office/drawing/2014/main" val="2095489759"/>
                    </a:ext>
                  </a:extLst>
                </a:gridCol>
                <a:gridCol w="1062681">
                  <a:extLst>
                    <a:ext uri="{9D8B030D-6E8A-4147-A177-3AD203B41FA5}">
                      <a16:colId xmlns:a16="http://schemas.microsoft.com/office/drawing/2014/main" val="1372169658"/>
                    </a:ext>
                  </a:extLst>
                </a:gridCol>
                <a:gridCol w="1581665">
                  <a:extLst>
                    <a:ext uri="{9D8B030D-6E8A-4147-A177-3AD203B41FA5}">
                      <a16:colId xmlns:a16="http://schemas.microsoft.com/office/drawing/2014/main" val="2277412215"/>
                    </a:ext>
                  </a:extLst>
                </a:gridCol>
                <a:gridCol w="1487464">
                  <a:extLst>
                    <a:ext uri="{9D8B030D-6E8A-4147-A177-3AD203B41FA5}">
                      <a16:colId xmlns:a16="http://schemas.microsoft.com/office/drawing/2014/main" val="783091729"/>
                    </a:ext>
                  </a:extLst>
                </a:gridCol>
                <a:gridCol w="1371526">
                  <a:extLst>
                    <a:ext uri="{9D8B030D-6E8A-4147-A177-3AD203B41FA5}">
                      <a16:colId xmlns:a16="http://schemas.microsoft.com/office/drawing/2014/main" val="3450940908"/>
                    </a:ext>
                  </a:extLst>
                </a:gridCol>
                <a:gridCol w="1428804">
                  <a:extLst>
                    <a:ext uri="{9D8B030D-6E8A-4147-A177-3AD203B41FA5}">
                      <a16:colId xmlns:a16="http://schemas.microsoft.com/office/drawing/2014/main" val="3661270818"/>
                    </a:ext>
                  </a:extLst>
                </a:gridCol>
                <a:gridCol w="1573427">
                  <a:extLst>
                    <a:ext uri="{9D8B030D-6E8A-4147-A177-3AD203B41FA5}">
                      <a16:colId xmlns:a16="http://schemas.microsoft.com/office/drawing/2014/main" val="1184647736"/>
                    </a:ext>
                  </a:extLst>
                </a:gridCol>
              </a:tblGrid>
              <a:tr h="242290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CENTROS DE FAENAMIENTO ZONA 5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761" marR="110761" marT="55381" marB="55381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67032"/>
                  </a:ext>
                </a:extLst>
              </a:tr>
              <a:tr h="2538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PROVINCIAS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INDUSTRIALES</a:t>
                      </a:r>
                      <a:endParaRPr lang="es-EC" sz="14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10761" marR="110761" marT="55381" marB="55381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ARTESANALES</a:t>
                      </a:r>
                      <a:endParaRPr lang="es-EC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10761" marR="110761" marT="55381" marB="55381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890036"/>
                  </a:ext>
                </a:extLst>
              </a:tr>
              <a:tr h="4499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ACTIVOS</a:t>
                      </a:r>
                      <a:endParaRPr lang="es-EC" sz="14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CERTIFICADOS MABIO</a:t>
                      </a:r>
                      <a:endParaRPr lang="es-EC" sz="14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CLAUSURADOS</a:t>
                      </a:r>
                      <a:endParaRPr lang="es-EC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ACTIVOS</a:t>
                      </a:r>
                      <a:endParaRPr lang="es-EC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CERTIFICADOS MABIO</a:t>
                      </a:r>
                      <a:endParaRPr lang="es-EC" sz="14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CLAUSURADOS</a:t>
                      </a:r>
                      <a:endParaRPr lang="es-EC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extLst>
                  <a:ext uri="{0D108BD9-81ED-4DB2-BD59-A6C34878D82A}">
                    <a16:rowId xmlns:a16="http://schemas.microsoft.com/office/drawing/2014/main" val="2712953243"/>
                  </a:ext>
                </a:extLst>
              </a:tr>
              <a:tr h="2422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GUAYAS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27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15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14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37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17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8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extLst>
                  <a:ext uri="{0D108BD9-81ED-4DB2-BD59-A6C34878D82A}">
                    <a16:rowId xmlns:a16="http://schemas.microsoft.com/office/drawing/2014/main" val="146645822"/>
                  </a:ext>
                </a:extLst>
              </a:tr>
              <a:tr h="2422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LOS RIOS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14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36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34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extLst>
                  <a:ext uri="{0D108BD9-81ED-4DB2-BD59-A6C34878D82A}">
                    <a16:rowId xmlns:a16="http://schemas.microsoft.com/office/drawing/2014/main" val="2583870977"/>
                  </a:ext>
                </a:extLst>
              </a:tr>
              <a:tr h="24956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SANTA ELENA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7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7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extLst>
                  <a:ext uri="{0D108BD9-81ED-4DB2-BD59-A6C34878D82A}">
                    <a16:rowId xmlns:a16="http://schemas.microsoft.com/office/drawing/2014/main" val="2219935956"/>
                  </a:ext>
                </a:extLst>
              </a:tr>
              <a:tr h="2422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BOLÍVAR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14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13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8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extLst>
                  <a:ext uri="{0D108BD9-81ED-4DB2-BD59-A6C34878D82A}">
                    <a16:rowId xmlns:a16="http://schemas.microsoft.com/office/drawing/2014/main" val="1984451136"/>
                  </a:ext>
                </a:extLst>
              </a:tr>
              <a:tr h="253828"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>
                          <a:effectLst/>
                        </a:rPr>
                        <a:t>TOTAL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94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71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1538" marR="11538" marT="11538" marB="0" anchor="ctr"/>
                </a:tc>
                <a:extLst>
                  <a:ext uri="{0D108BD9-81ED-4DB2-BD59-A6C34878D82A}">
                    <a16:rowId xmlns:a16="http://schemas.microsoft.com/office/drawing/2014/main" val="3161129226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3C71BFF5-25B3-4FB6-8FFD-B025AA133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180" y="1311873"/>
            <a:ext cx="2799038" cy="1854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0169FE1-D0D6-4F07-B889-AA8C25D2D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827" y="1304102"/>
            <a:ext cx="2521526" cy="1854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39873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/>
        </p:nvSpPr>
        <p:spPr>
          <a:xfrm>
            <a:off x="6297827" y="356748"/>
            <a:ext cx="58941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595959"/>
                </a:solidFill>
              </a:rPr>
              <a:t>INOCUIDAD DE LOS ALIMENTOS</a:t>
            </a:r>
            <a:endParaRPr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A20D12C-F207-449E-B48B-721EC9E5C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719563"/>
              </p:ext>
            </p:extLst>
          </p:nvPr>
        </p:nvGraphicFramePr>
        <p:xfrm>
          <a:off x="390084" y="984319"/>
          <a:ext cx="8931716" cy="2248117"/>
        </p:xfrm>
        <a:graphic>
          <a:graphicData uri="http://schemas.openxmlformats.org/drawingml/2006/table">
            <a:tbl>
              <a:tblPr firstRow="1" firstCol="1" lastRow="1" bandCol="1">
                <a:tableStyleId>{7DF18680-E054-41AD-8BC1-D1AEF772440D}</a:tableStyleId>
              </a:tblPr>
              <a:tblGrid>
                <a:gridCol w="1527616">
                  <a:extLst>
                    <a:ext uri="{9D8B030D-6E8A-4147-A177-3AD203B41FA5}">
                      <a16:colId xmlns:a16="http://schemas.microsoft.com/office/drawing/2014/main" val="2159284231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1592852268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458885549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59379975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10590880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270663409"/>
                    </a:ext>
                  </a:extLst>
                </a:gridCol>
              </a:tblGrid>
              <a:tr h="275220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PLAN DE VIGILANCIA Y CONTROL DE CONTAMINANTES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0096" marR="120096" marT="60048" marB="60048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423662"/>
                  </a:ext>
                </a:extLst>
              </a:tr>
              <a:tr h="549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PROVINCIA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10" marR="12510" marT="125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MUESTRAS TOMADAS</a:t>
                      </a:r>
                      <a:endParaRPr lang="es-EC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10" marR="12510" marT="125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RESIDUOS DE PLAGUICIDAS</a:t>
                      </a:r>
                      <a:endParaRPr lang="es-EC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10" marR="12510" marT="125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R. MEDICAMENTOS VETERINARIOS</a:t>
                      </a:r>
                      <a:endParaRPr lang="es-EC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10" marR="12510" marT="125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RAM</a:t>
                      </a:r>
                      <a:endParaRPr lang="es-EC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10" marR="12510" marT="125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ANÁLISIS DE PRESENCIA DE PATÓGENOS (PNVCH)</a:t>
                      </a:r>
                      <a:endParaRPr lang="es-EC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10" marR="12510" marT="12510" marB="0" anchor="ctr"/>
                </a:tc>
                <a:extLst>
                  <a:ext uri="{0D108BD9-81ED-4DB2-BD59-A6C34878D82A}">
                    <a16:rowId xmlns:a16="http://schemas.microsoft.com/office/drawing/2014/main" val="856668047"/>
                  </a:ext>
                </a:extLst>
              </a:tr>
              <a:tr h="2752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GUAYAS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10" marR="12510" marT="125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230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10" marR="12510" marT="125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15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10" marR="12510" marT="125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33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10" marR="12510" marT="125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158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10" marR="12510" marT="125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24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10" marR="12510" marT="12510" marB="0" anchor="ctr"/>
                </a:tc>
                <a:extLst>
                  <a:ext uri="{0D108BD9-81ED-4DB2-BD59-A6C34878D82A}">
                    <a16:rowId xmlns:a16="http://schemas.microsoft.com/office/drawing/2014/main" val="3431910179"/>
                  </a:ext>
                </a:extLst>
              </a:tr>
              <a:tr h="2752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LOS RIOS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10" marR="12510" marT="125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28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10" marR="12510" marT="125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11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10" marR="12510" marT="125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8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10" marR="12510" marT="125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4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10" marR="12510" marT="125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6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10" marR="12510" marT="12510" marB="0" anchor="ctr"/>
                </a:tc>
                <a:extLst>
                  <a:ext uri="{0D108BD9-81ED-4DB2-BD59-A6C34878D82A}">
                    <a16:rowId xmlns:a16="http://schemas.microsoft.com/office/drawing/2014/main" val="1255013567"/>
                  </a:ext>
                </a:extLst>
              </a:tr>
              <a:tr h="27716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SANTA ELENA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10" marR="12510" marT="125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15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10" marR="12510" marT="125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0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10" marR="12510" marT="125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3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10" marR="12510" marT="125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2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10" marR="12510" marT="125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10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10" marR="12510" marT="12510" marB="0" anchor="ctr"/>
                </a:tc>
                <a:extLst>
                  <a:ext uri="{0D108BD9-81ED-4DB2-BD59-A6C34878D82A}">
                    <a16:rowId xmlns:a16="http://schemas.microsoft.com/office/drawing/2014/main" val="4250349118"/>
                  </a:ext>
                </a:extLst>
              </a:tr>
              <a:tr h="26271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BOLÍVAR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10" marR="12510" marT="125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35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10" marR="12510" marT="125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15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10" marR="12510" marT="125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2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10" marR="12510" marT="125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1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10" marR="12510" marT="125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17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10" marR="12510" marT="12510" marB="0" anchor="ctr"/>
                </a:tc>
                <a:extLst>
                  <a:ext uri="{0D108BD9-81ED-4DB2-BD59-A6C34878D82A}">
                    <a16:rowId xmlns:a16="http://schemas.microsoft.com/office/drawing/2014/main" val="2006702163"/>
                  </a:ext>
                </a:extLst>
              </a:tr>
              <a:tr h="275220"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>
                          <a:effectLst/>
                        </a:rPr>
                        <a:t>TOTAL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10" marR="12510" marT="125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308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10" marR="12510" marT="125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41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10" marR="12510" marT="125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46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10" marR="12510" marT="125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165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10" marR="12510" marT="125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57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10" marR="12510" marT="12510" marB="0" anchor="ctr"/>
                </a:tc>
                <a:extLst>
                  <a:ext uri="{0D108BD9-81ED-4DB2-BD59-A6C34878D82A}">
                    <a16:rowId xmlns:a16="http://schemas.microsoft.com/office/drawing/2014/main" val="2347545833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7DB830A-E5A1-4FD9-8CA1-EBC723228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493477"/>
              </p:ext>
            </p:extLst>
          </p:nvPr>
        </p:nvGraphicFramePr>
        <p:xfrm>
          <a:off x="4720784" y="3542730"/>
          <a:ext cx="7162800" cy="2018955"/>
        </p:xfrm>
        <a:graphic>
          <a:graphicData uri="http://schemas.openxmlformats.org/drawingml/2006/table">
            <a:tbl>
              <a:tblPr firstRow="1" firstCol="1" lastRow="1" bandCol="1">
                <a:tableStyleId>{7DF18680-E054-41AD-8BC1-D1AEF772440D}</a:tableStyleId>
              </a:tblPr>
              <a:tblGrid>
                <a:gridCol w="1325589">
                  <a:extLst>
                    <a:ext uri="{9D8B030D-6E8A-4147-A177-3AD203B41FA5}">
                      <a16:colId xmlns:a16="http://schemas.microsoft.com/office/drawing/2014/main" val="3084632862"/>
                    </a:ext>
                  </a:extLst>
                </a:gridCol>
                <a:gridCol w="1630475">
                  <a:extLst>
                    <a:ext uri="{9D8B030D-6E8A-4147-A177-3AD203B41FA5}">
                      <a16:colId xmlns:a16="http://schemas.microsoft.com/office/drawing/2014/main" val="2546117229"/>
                    </a:ext>
                  </a:extLst>
                </a:gridCol>
                <a:gridCol w="1502334">
                  <a:extLst>
                    <a:ext uri="{9D8B030D-6E8A-4147-A177-3AD203B41FA5}">
                      <a16:colId xmlns:a16="http://schemas.microsoft.com/office/drawing/2014/main" val="722642968"/>
                    </a:ext>
                  </a:extLst>
                </a:gridCol>
                <a:gridCol w="1320102">
                  <a:extLst>
                    <a:ext uri="{9D8B030D-6E8A-4147-A177-3AD203B41FA5}">
                      <a16:colId xmlns:a16="http://schemas.microsoft.com/office/drawing/2014/main" val="2010389332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1026429033"/>
                    </a:ext>
                  </a:extLst>
                </a:gridCol>
              </a:tblGrid>
              <a:tr h="5441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CONTROL DE LECHE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71" marR="13271" marT="132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LITROS CONTROLADOS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71" marR="13271" marT="132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DECOMISADO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71" marR="13271" marT="132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2019 (%)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71" marR="13271" marT="132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2018 (%)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71" marR="13271" marT="13271" marB="0" anchor="ctr"/>
                </a:tc>
                <a:extLst>
                  <a:ext uri="{0D108BD9-81ED-4DB2-BD59-A6C34878D82A}">
                    <a16:rowId xmlns:a16="http://schemas.microsoft.com/office/drawing/2014/main" val="2309862807"/>
                  </a:ext>
                </a:extLst>
              </a:tr>
              <a:tr h="2919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GUAYAS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71" marR="13271" marT="132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1.272.438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71" marR="13271" marT="132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29.367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71" marR="13271" marT="132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2,31%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71" marR="13271" marT="132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0,02%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71" marR="13271" marT="13271" marB="0" anchor="ctr"/>
                </a:tc>
                <a:extLst>
                  <a:ext uri="{0D108BD9-81ED-4DB2-BD59-A6C34878D82A}">
                    <a16:rowId xmlns:a16="http://schemas.microsoft.com/office/drawing/2014/main" val="3053461396"/>
                  </a:ext>
                </a:extLst>
              </a:tr>
              <a:tr h="27868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LOS RÍOS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71" marR="13271" marT="132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8.047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71" marR="13271" marT="132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71" marR="13271" marT="132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0%%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71" marR="13271" marT="132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0%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71" marR="13271" marT="13271" marB="0" anchor="ctr"/>
                </a:tc>
                <a:extLst>
                  <a:ext uri="{0D108BD9-81ED-4DB2-BD59-A6C34878D82A}">
                    <a16:rowId xmlns:a16="http://schemas.microsoft.com/office/drawing/2014/main" val="3766491962"/>
                  </a:ext>
                </a:extLst>
              </a:tr>
              <a:tr h="3335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SANTA ELENA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71" marR="13271" marT="132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1.649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71" marR="13271" marT="132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71" marR="13271" marT="132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0%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71" marR="13271" marT="132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0%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71" marR="13271" marT="13271" marB="0" anchor="ctr"/>
                </a:tc>
                <a:extLst>
                  <a:ext uri="{0D108BD9-81ED-4DB2-BD59-A6C34878D82A}">
                    <a16:rowId xmlns:a16="http://schemas.microsoft.com/office/drawing/2014/main" val="3218417161"/>
                  </a:ext>
                </a:extLst>
              </a:tr>
              <a:tr h="27868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u="none" strike="noStrike">
                          <a:effectLst/>
                        </a:rPr>
                        <a:t>BOLÍVAR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71" marR="13271" marT="132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94.336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71" marR="13271" marT="132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1.643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71" marR="13271" marT="132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1,74%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71" marR="13271" marT="132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16,70%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71" marR="13271" marT="13271" marB="0" anchor="ctr"/>
                </a:tc>
                <a:extLst>
                  <a:ext uri="{0D108BD9-81ED-4DB2-BD59-A6C34878D82A}">
                    <a16:rowId xmlns:a16="http://schemas.microsoft.com/office/drawing/2014/main" val="3406906096"/>
                  </a:ext>
                </a:extLst>
              </a:tr>
              <a:tr h="291957"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u="none" strike="noStrike">
                          <a:effectLst/>
                        </a:rPr>
                        <a:t>TOTAL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71" marR="13271" marT="132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1.376.470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71" marR="13271" marT="132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31.010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71" marR="13271" marT="132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1,35%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71" marR="13271" marT="1327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4,18%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271" marR="13271" marT="13271" marB="0" anchor="ctr"/>
                </a:tc>
                <a:extLst>
                  <a:ext uri="{0D108BD9-81ED-4DB2-BD59-A6C34878D82A}">
                    <a16:rowId xmlns:a16="http://schemas.microsoft.com/office/drawing/2014/main" val="3388088159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EF43065-4610-40D1-9627-F81BAB81C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16" y="3876470"/>
            <a:ext cx="2115432" cy="1587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B3AAD75-2C68-47CE-BFF6-CDB3F82DD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362" y="3876470"/>
            <a:ext cx="2115432" cy="1587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684AD9-6DA8-4737-B9E3-37922E69C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9760" y="1229348"/>
            <a:ext cx="2479574" cy="1861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49838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/>
        </p:nvSpPr>
        <p:spPr>
          <a:xfrm>
            <a:off x="7167008" y="393818"/>
            <a:ext cx="490348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REGISTROS DE INSUMOS</a:t>
            </a:r>
            <a:endParaRPr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3FD2742-5B2E-4ED2-AC1F-7BBEB427F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640748"/>
              </p:ext>
            </p:extLst>
          </p:nvPr>
        </p:nvGraphicFramePr>
        <p:xfrm>
          <a:off x="1684109" y="1109227"/>
          <a:ext cx="7804150" cy="1550670"/>
        </p:xfrm>
        <a:graphic>
          <a:graphicData uri="http://schemas.openxmlformats.org/drawingml/2006/table">
            <a:tbl>
              <a:tblPr firstRow="1" firstCol="1" bandCol="1">
                <a:tableStyleId>{7DF18680-E054-41AD-8BC1-D1AEF772440D}</a:tableStyleId>
              </a:tblPr>
              <a:tblGrid>
                <a:gridCol w="2876550">
                  <a:extLst>
                    <a:ext uri="{9D8B030D-6E8A-4147-A177-3AD203B41FA5}">
                      <a16:colId xmlns:a16="http://schemas.microsoft.com/office/drawing/2014/main" val="27521975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88138136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151310361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873207028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36084224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CAPACITACIONES 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N# CAPACITADOS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38517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Almacenes Agropecuarios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29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45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1111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1313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22291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</a:rPr>
                        <a:t>Escuelas de Campo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344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454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6642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Agrocalidad (Área S. Vegetal)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24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4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251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58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2446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</a:rPr>
                        <a:t>Empresas Agrícolas y Pecuarias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37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26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793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509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0292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</a:rPr>
                        <a:t>Total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108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97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2499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2334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4037120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EB2F031-9F3E-4E9E-94A1-8844CEF67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595253"/>
              </p:ext>
            </p:extLst>
          </p:nvPr>
        </p:nvGraphicFramePr>
        <p:xfrm>
          <a:off x="654049" y="3148648"/>
          <a:ext cx="5100080" cy="1764030"/>
        </p:xfrm>
        <a:graphic>
          <a:graphicData uri="http://schemas.openxmlformats.org/drawingml/2006/table">
            <a:tbl>
              <a:tblPr firstRow="1" firstCol="1" bandCol="1">
                <a:tableStyleId>{7DF18680-E054-41AD-8BC1-D1AEF772440D}</a:tableStyleId>
              </a:tblPr>
              <a:tblGrid>
                <a:gridCol w="1285961">
                  <a:extLst>
                    <a:ext uri="{9D8B030D-6E8A-4147-A177-3AD203B41FA5}">
                      <a16:colId xmlns:a16="http://schemas.microsoft.com/office/drawing/2014/main" val="3860327019"/>
                    </a:ext>
                  </a:extLst>
                </a:gridCol>
                <a:gridCol w="804219">
                  <a:extLst>
                    <a:ext uri="{9D8B030D-6E8A-4147-A177-3AD203B41FA5}">
                      <a16:colId xmlns:a16="http://schemas.microsoft.com/office/drawing/2014/main" val="510582062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731773426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107170046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86915019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C" sz="1400" u="none" strike="noStrike" dirty="0">
                          <a:effectLst/>
                        </a:rPr>
                        <a:t> ALMACENES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CANTIDAD DE ALMACENES REGISTRADOS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CANTIDAD DE ALMACENES INSPECCIONADOS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4812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  <a:endParaRPr lang="es-EC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endParaRPr lang="es-EC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  <a:endParaRPr lang="es-EC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endParaRPr lang="es-EC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5628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</a:rPr>
                        <a:t>Agrícolas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441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409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203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278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67044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</a:rPr>
                        <a:t>Veterinarios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511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462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125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171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49894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Agropecuarios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32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280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137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169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68140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u="none" strike="noStrike" dirty="0">
                          <a:effectLst/>
                        </a:rPr>
                        <a:t>Total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984</a:t>
                      </a:r>
                      <a:endParaRPr lang="es-EC" sz="14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1151</a:t>
                      </a:r>
                      <a:endParaRPr lang="es-EC" sz="14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465</a:t>
                      </a:r>
                      <a:endParaRPr lang="es-EC" sz="14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618</a:t>
                      </a:r>
                      <a:endParaRPr lang="es-EC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6452580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9352E17-3B0A-41B6-B0B3-A8764E494E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518093"/>
              </p:ext>
            </p:extLst>
          </p:nvPr>
        </p:nvGraphicFramePr>
        <p:xfrm>
          <a:off x="6437872" y="3148648"/>
          <a:ext cx="5257800" cy="1764030"/>
        </p:xfrm>
        <a:graphic>
          <a:graphicData uri="http://schemas.openxmlformats.org/drawingml/2006/table">
            <a:tbl>
              <a:tblPr firstRow="1" firstCol="1" bandCol="1">
                <a:tableStyleId>{7DF18680-E054-41AD-8BC1-D1AEF772440D}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421933392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1040136002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444304495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1172298920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77075016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C" sz="1400" u="none" strike="noStrike" dirty="0">
                          <a:effectLst/>
                        </a:rPr>
                        <a:t> EMPRESAS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CANTIDAD DE EMPRESAS REGISTRADAS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CANTIDAD DE EMPRESAS INSPECCIONADAS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3024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  <a:endParaRPr lang="es-EC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endParaRPr lang="es-EC" sz="14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  <a:endParaRPr lang="es-EC" sz="14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endParaRPr lang="es-EC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92994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Fertilizantes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203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164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89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80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43485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Plaguicidas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173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149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77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62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8761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Veterinarios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80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73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34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50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96561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Total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456</a:t>
                      </a:r>
                      <a:endParaRPr lang="es-EC" sz="14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386</a:t>
                      </a:r>
                      <a:endParaRPr lang="es-EC" sz="14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200</a:t>
                      </a:r>
                      <a:endParaRPr lang="es-EC" sz="14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192</a:t>
                      </a:r>
                      <a:endParaRPr lang="es-EC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8373615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839817E6-744A-4CAB-9E91-3EA8F921C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527" y="1207368"/>
            <a:ext cx="2033568" cy="1354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A6F16B1-6C43-45D5-B221-9A24B8D6B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816" y="5064934"/>
            <a:ext cx="1986495" cy="1153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818758E-E204-4896-9FB0-419015AFD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9941" y="5064934"/>
            <a:ext cx="2051250" cy="1153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D8FAC9B-9E14-43AA-97D8-1FF2C162EB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95914" y="5064934"/>
            <a:ext cx="2171912" cy="1153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4" name="Group 3">
            <a:extLst>
              <a:ext uri="{FF2B5EF4-FFF2-40B4-BE49-F238E27FC236}">
                <a16:creationId xmlns:a16="http://schemas.microsoft.com/office/drawing/2014/main" id="{5A1DE4C9-9CD8-4B02-9C49-F9D467D5F344}"/>
              </a:ext>
            </a:extLst>
          </p:cNvPr>
          <p:cNvGrpSpPr>
            <a:grpSpLocks/>
          </p:cNvGrpSpPr>
          <p:nvPr/>
        </p:nvGrpSpPr>
        <p:grpSpPr bwMode="auto">
          <a:xfrm>
            <a:off x="354905" y="910551"/>
            <a:ext cx="1305556" cy="1948022"/>
            <a:chOff x="6991729" y="2078801"/>
            <a:chExt cx="3315235" cy="4947081"/>
          </a:xfrm>
        </p:grpSpPr>
        <p:sp>
          <p:nvSpPr>
            <p:cNvPr id="15" name="Freeform 57">
              <a:extLst>
                <a:ext uri="{FF2B5EF4-FFF2-40B4-BE49-F238E27FC236}">
                  <a16:creationId xmlns:a16="http://schemas.microsoft.com/office/drawing/2014/main" id="{D804FB9F-0DD1-4E20-AFB1-3CDA2B3DD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6683" y="6313157"/>
              <a:ext cx="612664" cy="712725"/>
            </a:xfrm>
            <a:custGeom>
              <a:avLst/>
              <a:gdLst>
                <a:gd name="T0" fmla="*/ 164411 w 395"/>
                <a:gd name="T1" fmla="*/ 19473 h 183"/>
                <a:gd name="T2" fmla="*/ 162860 w 395"/>
                <a:gd name="T3" fmla="*/ 19473 h 183"/>
                <a:gd name="T4" fmla="*/ 131839 w 395"/>
                <a:gd name="T5" fmla="*/ 81788 h 183"/>
                <a:gd name="T6" fmla="*/ 71348 w 395"/>
                <a:gd name="T7" fmla="*/ 241470 h 183"/>
                <a:gd name="T8" fmla="*/ 162860 w 395"/>
                <a:gd name="T9" fmla="*/ 109051 h 183"/>
                <a:gd name="T10" fmla="*/ 245066 w 395"/>
                <a:gd name="T11" fmla="*/ 46736 h 183"/>
                <a:gd name="T12" fmla="*/ 196983 w 395"/>
                <a:gd name="T13" fmla="*/ 237575 h 183"/>
                <a:gd name="T14" fmla="*/ 179922 w 395"/>
                <a:gd name="T15" fmla="*/ 288206 h 183"/>
                <a:gd name="T16" fmla="*/ 108573 w 395"/>
                <a:gd name="T17" fmla="*/ 338836 h 183"/>
                <a:gd name="T18" fmla="*/ 27919 w 395"/>
                <a:gd name="T19" fmla="*/ 440098 h 183"/>
                <a:gd name="T20" fmla="*/ 131839 w 395"/>
                <a:gd name="T21" fmla="*/ 362205 h 183"/>
                <a:gd name="T22" fmla="*/ 152003 w 395"/>
                <a:gd name="T23" fmla="*/ 358310 h 183"/>
                <a:gd name="T24" fmla="*/ 0 w 395"/>
                <a:gd name="T25" fmla="*/ 677673 h 183"/>
                <a:gd name="T26" fmla="*/ 196983 w 395"/>
                <a:gd name="T27" fmla="*/ 381678 h 183"/>
                <a:gd name="T28" fmla="*/ 300903 w 395"/>
                <a:gd name="T29" fmla="*/ 155787 h 183"/>
                <a:gd name="T30" fmla="*/ 327271 w 395"/>
                <a:gd name="T31" fmla="*/ 307679 h 183"/>
                <a:gd name="T32" fmla="*/ 389313 w 395"/>
                <a:gd name="T33" fmla="*/ 712725 h 183"/>
                <a:gd name="T34" fmla="*/ 362945 w 395"/>
                <a:gd name="T35" fmla="*/ 369994 h 183"/>
                <a:gd name="T36" fmla="*/ 387762 w 395"/>
                <a:gd name="T37" fmla="*/ 397257 h 183"/>
                <a:gd name="T38" fmla="*/ 438947 w 395"/>
                <a:gd name="T39" fmla="*/ 428414 h 183"/>
                <a:gd name="T40" fmla="*/ 381558 w 395"/>
                <a:gd name="T41" fmla="*/ 366099 h 183"/>
                <a:gd name="T42" fmla="*/ 361394 w 395"/>
                <a:gd name="T43" fmla="*/ 327152 h 183"/>
                <a:gd name="T44" fmla="*/ 361394 w 395"/>
                <a:gd name="T45" fmla="*/ 245364 h 183"/>
                <a:gd name="T46" fmla="*/ 373803 w 395"/>
                <a:gd name="T47" fmla="*/ 109051 h 183"/>
                <a:gd name="T48" fmla="*/ 376905 w 395"/>
                <a:gd name="T49" fmla="*/ 109051 h 183"/>
                <a:gd name="T50" fmla="*/ 428089 w 395"/>
                <a:gd name="T51" fmla="*/ 241470 h 183"/>
                <a:gd name="T52" fmla="*/ 507193 w 395"/>
                <a:gd name="T53" fmla="*/ 630937 h 183"/>
                <a:gd name="T54" fmla="*/ 469968 w 395"/>
                <a:gd name="T55" fmla="*/ 276522 h 183"/>
                <a:gd name="T56" fmla="*/ 463763 w 395"/>
                <a:gd name="T57" fmla="*/ 237575 h 183"/>
                <a:gd name="T58" fmla="*/ 500989 w 395"/>
                <a:gd name="T59" fmla="*/ 280416 h 183"/>
                <a:gd name="T60" fmla="*/ 589398 w 395"/>
                <a:gd name="T61" fmla="*/ 334942 h 183"/>
                <a:gd name="T62" fmla="*/ 491682 w 395"/>
                <a:gd name="T63" fmla="*/ 225891 h 183"/>
                <a:gd name="T64" fmla="*/ 446702 w 395"/>
                <a:gd name="T65" fmla="*/ 132419 h 183"/>
                <a:gd name="T66" fmla="*/ 432742 w 395"/>
                <a:gd name="T67" fmla="*/ 46736 h 183"/>
                <a:gd name="T68" fmla="*/ 521152 w 395"/>
                <a:gd name="T69" fmla="*/ 109051 h 183"/>
                <a:gd name="T70" fmla="*/ 612664 w 395"/>
                <a:gd name="T71" fmla="*/ 241470 h 183"/>
                <a:gd name="T72" fmla="*/ 558377 w 395"/>
                <a:gd name="T73" fmla="*/ 66209 h 183"/>
                <a:gd name="T74" fmla="*/ 549071 w 395"/>
                <a:gd name="T75" fmla="*/ 50631 h 183"/>
                <a:gd name="T76" fmla="*/ 510295 w 395"/>
                <a:gd name="T77" fmla="*/ 0 h 183"/>
                <a:gd name="T78" fmla="*/ 173717 w 395"/>
                <a:gd name="T79" fmla="*/ 0 h 183"/>
                <a:gd name="T80" fmla="*/ 164411 w 395"/>
                <a:gd name="T81" fmla="*/ 19473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95" h="183">
                  <a:moveTo>
                    <a:pt x="106" y="5"/>
                  </a:moveTo>
                  <a:cubicBezTo>
                    <a:pt x="105" y="5"/>
                    <a:pt x="105" y="5"/>
                    <a:pt x="105" y="5"/>
                  </a:cubicBezTo>
                  <a:cubicBezTo>
                    <a:pt x="99" y="10"/>
                    <a:pt x="92" y="15"/>
                    <a:pt x="85" y="21"/>
                  </a:cubicBezTo>
                  <a:cubicBezTo>
                    <a:pt x="64" y="35"/>
                    <a:pt x="46" y="62"/>
                    <a:pt x="46" y="62"/>
                  </a:cubicBezTo>
                  <a:cubicBezTo>
                    <a:pt x="46" y="62"/>
                    <a:pt x="86" y="37"/>
                    <a:pt x="105" y="28"/>
                  </a:cubicBezTo>
                  <a:cubicBezTo>
                    <a:pt x="115" y="24"/>
                    <a:pt x="138" y="17"/>
                    <a:pt x="158" y="12"/>
                  </a:cubicBezTo>
                  <a:cubicBezTo>
                    <a:pt x="149" y="29"/>
                    <a:pt x="139" y="46"/>
                    <a:pt x="127" y="61"/>
                  </a:cubicBezTo>
                  <a:cubicBezTo>
                    <a:pt x="124" y="65"/>
                    <a:pt x="120" y="69"/>
                    <a:pt x="116" y="74"/>
                  </a:cubicBezTo>
                  <a:cubicBezTo>
                    <a:pt x="102" y="77"/>
                    <a:pt x="81" y="83"/>
                    <a:pt x="70" y="87"/>
                  </a:cubicBezTo>
                  <a:cubicBezTo>
                    <a:pt x="52" y="93"/>
                    <a:pt x="18" y="113"/>
                    <a:pt x="18" y="113"/>
                  </a:cubicBezTo>
                  <a:cubicBezTo>
                    <a:pt x="18" y="113"/>
                    <a:pt x="62" y="97"/>
                    <a:pt x="85" y="93"/>
                  </a:cubicBezTo>
                  <a:cubicBezTo>
                    <a:pt x="89" y="93"/>
                    <a:pt x="94" y="92"/>
                    <a:pt x="98" y="92"/>
                  </a:cubicBezTo>
                  <a:cubicBezTo>
                    <a:pt x="56" y="131"/>
                    <a:pt x="0" y="174"/>
                    <a:pt x="0" y="174"/>
                  </a:cubicBezTo>
                  <a:cubicBezTo>
                    <a:pt x="0" y="174"/>
                    <a:pt x="91" y="128"/>
                    <a:pt x="127" y="98"/>
                  </a:cubicBezTo>
                  <a:cubicBezTo>
                    <a:pt x="145" y="84"/>
                    <a:pt x="171" y="61"/>
                    <a:pt x="194" y="40"/>
                  </a:cubicBezTo>
                  <a:cubicBezTo>
                    <a:pt x="202" y="52"/>
                    <a:pt x="209" y="66"/>
                    <a:pt x="211" y="79"/>
                  </a:cubicBezTo>
                  <a:cubicBezTo>
                    <a:pt x="218" y="112"/>
                    <a:pt x="251" y="183"/>
                    <a:pt x="251" y="183"/>
                  </a:cubicBezTo>
                  <a:cubicBezTo>
                    <a:pt x="251" y="183"/>
                    <a:pt x="239" y="135"/>
                    <a:pt x="234" y="95"/>
                  </a:cubicBezTo>
                  <a:cubicBezTo>
                    <a:pt x="240" y="98"/>
                    <a:pt x="246" y="100"/>
                    <a:pt x="250" y="102"/>
                  </a:cubicBezTo>
                  <a:cubicBezTo>
                    <a:pt x="260" y="106"/>
                    <a:pt x="283" y="110"/>
                    <a:pt x="283" y="110"/>
                  </a:cubicBezTo>
                  <a:cubicBezTo>
                    <a:pt x="283" y="110"/>
                    <a:pt x="257" y="101"/>
                    <a:pt x="246" y="94"/>
                  </a:cubicBezTo>
                  <a:cubicBezTo>
                    <a:pt x="241" y="91"/>
                    <a:pt x="237" y="87"/>
                    <a:pt x="233" y="84"/>
                  </a:cubicBezTo>
                  <a:cubicBezTo>
                    <a:pt x="233" y="76"/>
                    <a:pt x="232" y="69"/>
                    <a:pt x="233" y="63"/>
                  </a:cubicBezTo>
                  <a:cubicBezTo>
                    <a:pt x="234" y="50"/>
                    <a:pt x="237" y="38"/>
                    <a:pt x="241" y="28"/>
                  </a:cubicBezTo>
                  <a:cubicBezTo>
                    <a:pt x="242" y="28"/>
                    <a:pt x="243" y="28"/>
                    <a:pt x="243" y="28"/>
                  </a:cubicBezTo>
                  <a:cubicBezTo>
                    <a:pt x="253" y="37"/>
                    <a:pt x="265" y="49"/>
                    <a:pt x="276" y="62"/>
                  </a:cubicBezTo>
                  <a:cubicBezTo>
                    <a:pt x="298" y="92"/>
                    <a:pt x="327" y="162"/>
                    <a:pt x="327" y="162"/>
                  </a:cubicBezTo>
                  <a:cubicBezTo>
                    <a:pt x="327" y="162"/>
                    <a:pt x="315" y="99"/>
                    <a:pt x="303" y="71"/>
                  </a:cubicBezTo>
                  <a:cubicBezTo>
                    <a:pt x="302" y="68"/>
                    <a:pt x="300" y="65"/>
                    <a:pt x="299" y="61"/>
                  </a:cubicBezTo>
                  <a:cubicBezTo>
                    <a:pt x="308" y="65"/>
                    <a:pt x="317" y="69"/>
                    <a:pt x="323" y="72"/>
                  </a:cubicBezTo>
                  <a:cubicBezTo>
                    <a:pt x="341" y="79"/>
                    <a:pt x="380" y="86"/>
                    <a:pt x="380" y="86"/>
                  </a:cubicBezTo>
                  <a:cubicBezTo>
                    <a:pt x="380" y="86"/>
                    <a:pt x="336" y="70"/>
                    <a:pt x="317" y="58"/>
                  </a:cubicBezTo>
                  <a:cubicBezTo>
                    <a:pt x="304" y="49"/>
                    <a:pt x="293" y="40"/>
                    <a:pt x="288" y="34"/>
                  </a:cubicBezTo>
                  <a:cubicBezTo>
                    <a:pt x="285" y="27"/>
                    <a:pt x="282" y="20"/>
                    <a:pt x="279" y="12"/>
                  </a:cubicBezTo>
                  <a:cubicBezTo>
                    <a:pt x="298" y="17"/>
                    <a:pt x="321" y="24"/>
                    <a:pt x="336" y="28"/>
                  </a:cubicBezTo>
                  <a:cubicBezTo>
                    <a:pt x="367" y="38"/>
                    <a:pt x="395" y="62"/>
                    <a:pt x="395" y="62"/>
                  </a:cubicBezTo>
                  <a:cubicBezTo>
                    <a:pt x="395" y="62"/>
                    <a:pt x="381" y="31"/>
                    <a:pt x="360" y="17"/>
                  </a:cubicBezTo>
                  <a:cubicBezTo>
                    <a:pt x="358" y="15"/>
                    <a:pt x="356" y="14"/>
                    <a:pt x="354" y="13"/>
                  </a:cubicBezTo>
                  <a:cubicBezTo>
                    <a:pt x="347" y="8"/>
                    <a:pt x="338" y="4"/>
                    <a:pt x="329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0" y="1"/>
                    <a:pt x="108" y="3"/>
                    <a:pt x="106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C"/>
            </a:p>
          </p:txBody>
        </p:sp>
        <p:grpSp>
          <p:nvGrpSpPr>
            <p:cNvPr id="16" name="Group 74">
              <a:extLst>
                <a:ext uri="{FF2B5EF4-FFF2-40B4-BE49-F238E27FC236}">
                  <a16:creationId xmlns:a16="http://schemas.microsoft.com/office/drawing/2014/main" id="{32F83074-93C5-4050-B351-E61DDE5B75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91729" y="2078801"/>
              <a:ext cx="3315235" cy="4561652"/>
              <a:chOff x="4787821" y="2296348"/>
              <a:chExt cx="3315235" cy="4561652"/>
            </a:xfrm>
          </p:grpSpPr>
          <p:grpSp>
            <p:nvGrpSpPr>
              <p:cNvPr id="17" name="Group 28">
                <a:extLst>
                  <a:ext uri="{FF2B5EF4-FFF2-40B4-BE49-F238E27FC236}">
                    <a16:creationId xmlns:a16="http://schemas.microsoft.com/office/drawing/2014/main" id="{1E988DEC-6F19-44EE-B9BE-2D6870AB13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87821" y="2296348"/>
                <a:ext cx="3315235" cy="3510950"/>
                <a:chOff x="6419026" y="2066160"/>
                <a:chExt cx="2198749" cy="2328552"/>
              </a:xfrm>
            </p:grpSpPr>
            <p:sp>
              <p:nvSpPr>
                <p:cNvPr id="34" name="Freeform 5">
                  <a:extLst>
                    <a:ext uri="{FF2B5EF4-FFF2-40B4-BE49-F238E27FC236}">
                      <a16:creationId xmlns:a16="http://schemas.microsoft.com/office/drawing/2014/main" id="{1D9534DD-80FA-4C46-AA42-376D4D5D0C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53694" y="2066160"/>
                  <a:ext cx="479049" cy="391559"/>
                </a:xfrm>
                <a:custGeom>
                  <a:avLst/>
                  <a:gdLst>
                    <a:gd name="T0" fmla="*/ 422634 w 501"/>
                    <a:gd name="T1" fmla="*/ 358052 h 409"/>
                    <a:gd name="T2" fmla="*/ 160639 w 501"/>
                    <a:gd name="T3" fmla="*/ 252742 h 409"/>
                    <a:gd name="T4" fmla="*/ 0 w 501"/>
                    <a:gd name="T5" fmla="*/ 6701 h 409"/>
                    <a:gd name="T6" fmla="*/ 431240 w 501"/>
                    <a:gd name="T7" fmla="*/ 163708 h 409"/>
                    <a:gd name="T8" fmla="*/ 442714 w 501"/>
                    <a:gd name="T9" fmla="*/ 341776 h 409"/>
                    <a:gd name="T10" fmla="*/ 422634 w 501"/>
                    <a:gd name="T11" fmla="*/ 358052 h 40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01" h="409">
                      <a:moveTo>
                        <a:pt x="442" y="374"/>
                      </a:moveTo>
                      <a:cubicBezTo>
                        <a:pt x="324" y="409"/>
                        <a:pt x="212" y="382"/>
                        <a:pt x="168" y="264"/>
                      </a:cubicBezTo>
                      <a:cubicBezTo>
                        <a:pt x="122" y="144"/>
                        <a:pt x="81" y="59"/>
                        <a:pt x="0" y="7"/>
                      </a:cubicBezTo>
                      <a:cubicBezTo>
                        <a:pt x="181" y="0"/>
                        <a:pt x="347" y="28"/>
                        <a:pt x="451" y="171"/>
                      </a:cubicBezTo>
                      <a:cubicBezTo>
                        <a:pt x="501" y="243"/>
                        <a:pt x="495" y="305"/>
                        <a:pt x="463" y="357"/>
                      </a:cubicBezTo>
                      <a:lnTo>
                        <a:pt x="442" y="374"/>
                      </a:lnTo>
                      <a:close/>
                    </a:path>
                  </a:pathLst>
                </a:custGeom>
                <a:solidFill>
                  <a:srgbClr val="F23B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es-EC" dirty="0"/>
                </a:p>
              </p:txBody>
            </p:sp>
            <p:sp>
              <p:nvSpPr>
                <p:cNvPr id="35" name="Freeform 6">
                  <a:extLst>
                    <a:ext uri="{FF2B5EF4-FFF2-40B4-BE49-F238E27FC236}">
                      <a16:creationId xmlns:a16="http://schemas.microsoft.com/office/drawing/2014/main" id="{699D71B3-A581-499A-A109-EE3CAC53A2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99119" y="2172297"/>
                  <a:ext cx="408052" cy="312673"/>
                </a:xfrm>
                <a:custGeom>
                  <a:avLst/>
                  <a:gdLst>
                    <a:gd name="T0" fmla="*/ 34403 w 427"/>
                    <a:gd name="T1" fmla="*/ 253389 h 327"/>
                    <a:gd name="T2" fmla="*/ 256108 w 427"/>
                    <a:gd name="T3" fmla="*/ 211317 h 327"/>
                    <a:gd name="T4" fmla="*/ 408052 w 427"/>
                    <a:gd name="T5" fmla="*/ 27729 h 327"/>
                    <a:gd name="T6" fmla="*/ 94607 w 427"/>
                    <a:gd name="T7" fmla="*/ 76495 h 327"/>
                    <a:gd name="T8" fmla="*/ 23891 w 427"/>
                    <a:gd name="T9" fmla="*/ 235222 h 327"/>
                    <a:gd name="T10" fmla="*/ 34403 w 427"/>
                    <a:gd name="T11" fmla="*/ 253389 h 3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7" h="327">
                      <a:moveTo>
                        <a:pt x="36" y="265"/>
                      </a:moveTo>
                      <a:cubicBezTo>
                        <a:pt x="115" y="327"/>
                        <a:pt x="213" y="322"/>
                        <a:pt x="268" y="221"/>
                      </a:cubicBezTo>
                      <a:cubicBezTo>
                        <a:pt x="308" y="145"/>
                        <a:pt x="348" y="77"/>
                        <a:pt x="427" y="29"/>
                      </a:cubicBezTo>
                      <a:cubicBezTo>
                        <a:pt x="305" y="0"/>
                        <a:pt x="194" y="8"/>
                        <a:pt x="99" y="80"/>
                      </a:cubicBezTo>
                      <a:cubicBezTo>
                        <a:pt x="99" y="80"/>
                        <a:pt x="0" y="141"/>
                        <a:pt x="25" y="246"/>
                      </a:cubicBezTo>
                      <a:lnTo>
                        <a:pt x="36" y="265"/>
                      </a:lnTo>
                      <a:close/>
                    </a:path>
                  </a:pathLst>
                </a:custGeom>
                <a:solidFill>
                  <a:srgbClr val="F23B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es-EC"/>
                </a:p>
              </p:txBody>
            </p:sp>
            <p:sp>
              <p:nvSpPr>
                <p:cNvPr id="36" name="Freeform 7">
                  <a:extLst>
                    <a:ext uri="{FF2B5EF4-FFF2-40B4-BE49-F238E27FC236}">
                      <a16:creationId xmlns:a16="http://schemas.microsoft.com/office/drawing/2014/main" id="{D5AFA13D-2347-4B25-BFFC-1C776F7C65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00044" y="2355631"/>
                  <a:ext cx="1450395" cy="2038935"/>
                </a:xfrm>
                <a:custGeom>
                  <a:avLst/>
                  <a:gdLst>
                    <a:gd name="T0" fmla="*/ 243 w 1517"/>
                    <a:gd name="T1" fmla="*/ 1096 h 2133"/>
                    <a:gd name="T2" fmla="*/ 54 w 1517"/>
                    <a:gd name="T3" fmla="*/ 868 h 2133"/>
                    <a:gd name="T4" fmla="*/ 345 w 1517"/>
                    <a:gd name="T5" fmla="*/ 1058 h 2133"/>
                    <a:gd name="T6" fmla="*/ 521 w 1517"/>
                    <a:gd name="T7" fmla="*/ 1132 h 2133"/>
                    <a:gd name="T8" fmla="*/ 487 w 1517"/>
                    <a:gd name="T9" fmla="*/ 1052 h 2133"/>
                    <a:gd name="T10" fmla="*/ 442 w 1517"/>
                    <a:gd name="T11" fmla="*/ 915 h 2133"/>
                    <a:gd name="T12" fmla="*/ 0 w 1517"/>
                    <a:gd name="T13" fmla="*/ 527 h 2133"/>
                    <a:gd name="T14" fmla="*/ 422 w 1517"/>
                    <a:gd name="T15" fmla="*/ 767 h 2133"/>
                    <a:gd name="T16" fmla="*/ 439 w 1517"/>
                    <a:gd name="T17" fmla="*/ 583 h 2133"/>
                    <a:gd name="T18" fmla="*/ 274 w 1517"/>
                    <a:gd name="T19" fmla="*/ 268 h 2133"/>
                    <a:gd name="T20" fmla="*/ 465 w 1517"/>
                    <a:gd name="T21" fmla="*/ 494 h 2133"/>
                    <a:gd name="T22" fmla="*/ 562 w 1517"/>
                    <a:gd name="T23" fmla="*/ 312 h 2133"/>
                    <a:gd name="T24" fmla="*/ 533 w 1517"/>
                    <a:gd name="T25" fmla="*/ 944 h 2133"/>
                    <a:gd name="T26" fmla="*/ 748 w 1517"/>
                    <a:gd name="T27" fmla="*/ 513 h 2133"/>
                    <a:gd name="T28" fmla="*/ 647 w 1517"/>
                    <a:gd name="T29" fmla="*/ 1177 h 2133"/>
                    <a:gd name="T30" fmla="*/ 723 w 1517"/>
                    <a:gd name="T31" fmla="*/ 1368 h 2133"/>
                    <a:gd name="T32" fmla="*/ 894 w 1517"/>
                    <a:gd name="T33" fmla="*/ 949 h 2133"/>
                    <a:gd name="T34" fmla="*/ 672 w 1517"/>
                    <a:gd name="T35" fmla="*/ 0 h 2133"/>
                    <a:gd name="T36" fmla="*/ 859 w 1517"/>
                    <a:gd name="T37" fmla="*/ 284 h 2133"/>
                    <a:gd name="T38" fmla="*/ 1014 w 1517"/>
                    <a:gd name="T39" fmla="*/ 21 h 2133"/>
                    <a:gd name="T40" fmla="*/ 908 w 1517"/>
                    <a:gd name="T41" fmla="*/ 399 h 2133"/>
                    <a:gd name="T42" fmla="*/ 986 w 1517"/>
                    <a:gd name="T43" fmla="*/ 893 h 2133"/>
                    <a:gd name="T44" fmla="*/ 947 w 1517"/>
                    <a:gd name="T45" fmla="*/ 1139 h 2133"/>
                    <a:gd name="T46" fmla="*/ 1123 w 1517"/>
                    <a:gd name="T47" fmla="*/ 297 h 2133"/>
                    <a:gd name="T48" fmla="*/ 1147 w 1517"/>
                    <a:gd name="T49" fmla="*/ 676 h 2133"/>
                    <a:gd name="T50" fmla="*/ 1517 w 1517"/>
                    <a:gd name="T51" fmla="*/ 551 h 2133"/>
                    <a:gd name="T52" fmla="*/ 1141 w 1517"/>
                    <a:gd name="T53" fmla="*/ 760 h 2133"/>
                    <a:gd name="T54" fmla="*/ 1053 w 1517"/>
                    <a:gd name="T55" fmla="*/ 1131 h 2133"/>
                    <a:gd name="T56" fmla="*/ 1236 w 1517"/>
                    <a:gd name="T57" fmla="*/ 1105 h 2133"/>
                    <a:gd name="T58" fmla="*/ 1448 w 1517"/>
                    <a:gd name="T59" fmla="*/ 831 h 2133"/>
                    <a:gd name="T60" fmla="*/ 1299 w 1517"/>
                    <a:gd name="T61" fmla="*/ 1117 h 2133"/>
                    <a:gd name="T62" fmla="*/ 1500 w 1517"/>
                    <a:gd name="T63" fmla="*/ 1218 h 2133"/>
                    <a:gd name="T64" fmla="*/ 996 w 1517"/>
                    <a:gd name="T65" fmla="*/ 1251 h 2133"/>
                    <a:gd name="T66" fmla="*/ 929 w 1517"/>
                    <a:gd name="T67" fmla="*/ 1357 h 2133"/>
                    <a:gd name="T68" fmla="*/ 655 w 1517"/>
                    <a:gd name="T69" fmla="*/ 2132 h 2133"/>
                    <a:gd name="T70" fmla="*/ 389 w 1517"/>
                    <a:gd name="T71" fmla="*/ 2133 h 2133"/>
                    <a:gd name="T72" fmla="*/ 566 w 1517"/>
                    <a:gd name="T73" fmla="*/ 1551 h 2133"/>
                    <a:gd name="T74" fmla="*/ 587 w 1517"/>
                    <a:gd name="T75" fmla="*/ 1364 h 2133"/>
                    <a:gd name="T76" fmla="*/ 326 w 1517"/>
                    <a:gd name="T77" fmla="*/ 1121 h 2133"/>
                    <a:gd name="T78" fmla="*/ 323 w 1517"/>
                    <a:gd name="T79" fmla="*/ 1121 h 2133"/>
                    <a:gd name="T80" fmla="*/ 32 w 1517"/>
                    <a:gd name="T81" fmla="*/ 1300 h 2133"/>
                    <a:gd name="T82" fmla="*/ 243 w 1517"/>
                    <a:gd name="T83" fmla="*/ 1096 h 2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517" h="2133">
                      <a:moveTo>
                        <a:pt x="243" y="1096"/>
                      </a:moveTo>
                      <a:cubicBezTo>
                        <a:pt x="146" y="1058"/>
                        <a:pt x="62" y="979"/>
                        <a:pt x="54" y="868"/>
                      </a:cubicBezTo>
                      <a:cubicBezTo>
                        <a:pt x="86" y="1046"/>
                        <a:pt x="244" y="1042"/>
                        <a:pt x="345" y="1058"/>
                      </a:cubicBezTo>
                      <a:cubicBezTo>
                        <a:pt x="427" y="1070"/>
                        <a:pt x="475" y="1090"/>
                        <a:pt x="521" y="1132"/>
                      </a:cubicBezTo>
                      <a:cubicBezTo>
                        <a:pt x="511" y="1107"/>
                        <a:pt x="500" y="1081"/>
                        <a:pt x="487" y="1052"/>
                      </a:cubicBezTo>
                      <a:cubicBezTo>
                        <a:pt x="468" y="1008"/>
                        <a:pt x="453" y="962"/>
                        <a:pt x="442" y="915"/>
                      </a:cubicBezTo>
                      <a:cubicBezTo>
                        <a:pt x="369" y="736"/>
                        <a:pt x="235" y="531"/>
                        <a:pt x="0" y="527"/>
                      </a:cubicBezTo>
                      <a:cubicBezTo>
                        <a:pt x="140" y="517"/>
                        <a:pt x="304" y="621"/>
                        <a:pt x="422" y="767"/>
                      </a:cubicBezTo>
                      <a:cubicBezTo>
                        <a:pt x="420" y="706"/>
                        <a:pt x="426" y="644"/>
                        <a:pt x="439" y="583"/>
                      </a:cubicBezTo>
                      <a:cubicBezTo>
                        <a:pt x="443" y="468"/>
                        <a:pt x="409" y="341"/>
                        <a:pt x="274" y="268"/>
                      </a:cubicBezTo>
                      <a:cubicBezTo>
                        <a:pt x="358" y="306"/>
                        <a:pt x="433" y="384"/>
                        <a:pt x="465" y="494"/>
                      </a:cubicBezTo>
                      <a:cubicBezTo>
                        <a:pt x="488" y="431"/>
                        <a:pt x="520" y="370"/>
                        <a:pt x="562" y="312"/>
                      </a:cubicBezTo>
                      <a:cubicBezTo>
                        <a:pt x="412" y="562"/>
                        <a:pt x="458" y="770"/>
                        <a:pt x="533" y="944"/>
                      </a:cubicBezTo>
                      <a:cubicBezTo>
                        <a:pt x="540" y="759"/>
                        <a:pt x="630" y="606"/>
                        <a:pt x="748" y="513"/>
                      </a:cubicBezTo>
                      <a:cubicBezTo>
                        <a:pt x="562" y="709"/>
                        <a:pt x="577" y="987"/>
                        <a:pt x="647" y="1177"/>
                      </a:cubicBezTo>
                      <a:cubicBezTo>
                        <a:pt x="687" y="1254"/>
                        <a:pt x="712" y="1307"/>
                        <a:pt x="723" y="1368"/>
                      </a:cubicBezTo>
                      <a:cubicBezTo>
                        <a:pt x="802" y="1219"/>
                        <a:pt x="871" y="1054"/>
                        <a:pt x="894" y="949"/>
                      </a:cubicBezTo>
                      <a:cubicBezTo>
                        <a:pt x="946" y="713"/>
                        <a:pt x="927" y="336"/>
                        <a:pt x="672" y="0"/>
                      </a:cubicBezTo>
                      <a:cubicBezTo>
                        <a:pt x="738" y="76"/>
                        <a:pt x="805" y="175"/>
                        <a:pt x="859" y="284"/>
                      </a:cubicBezTo>
                      <a:cubicBezTo>
                        <a:pt x="872" y="168"/>
                        <a:pt x="935" y="75"/>
                        <a:pt x="1014" y="21"/>
                      </a:cubicBezTo>
                      <a:cubicBezTo>
                        <a:pt x="879" y="127"/>
                        <a:pt x="877" y="278"/>
                        <a:pt x="908" y="399"/>
                      </a:cubicBezTo>
                      <a:cubicBezTo>
                        <a:pt x="968" y="553"/>
                        <a:pt x="1003" y="725"/>
                        <a:pt x="986" y="893"/>
                      </a:cubicBezTo>
                      <a:cubicBezTo>
                        <a:pt x="982" y="933"/>
                        <a:pt x="969" y="1057"/>
                        <a:pt x="947" y="1139"/>
                      </a:cubicBezTo>
                      <a:cubicBezTo>
                        <a:pt x="1083" y="947"/>
                        <a:pt x="1170" y="665"/>
                        <a:pt x="1123" y="297"/>
                      </a:cubicBezTo>
                      <a:cubicBezTo>
                        <a:pt x="1146" y="409"/>
                        <a:pt x="1154" y="538"/>
                        <a:pt x="1147" y="676"/>
                      </a:cubicBezTo>
                      <a:cubicBezTo>
                        <a:pt x="1253" y="558"/>
                        <a:pt x="1397" y="525"/>
                        <a:pt x="1517" y="551"/>
                      </a:cubicBezTo>
                      <a:cubicBezTo>
                        <a:pt x="1320" y="524"/>
                        <a:pt x="1198" y="640"/>
                        <a:pt x="1141" y="760"/>
                      </a:cubicBezTo>
                      <a:cubicBezTo>
                        <a:pt x="1125" y="887"/>
                        <a:pt x="1100" y="1011"/>
                        <a:pt x="1053" y="1131"/>
                      </a:cubicBezTo>
                      <a:cubicBezTo>
                        <a:pt x="1115" y="1108"/>
                        <a:pt x="1177" y="1101"/>
                        <a:pt x="1236" y="1105"/>
                      </a:cubicBezTo>
                      <a:cubicBezTo>
                        <a:pt x="1336" y="1065"/>
                        <a:pt x="1433" y="985"/>
                        <a:pt x="1448" y="831"/>
                      </a:cubicBezTo>
                      <a:cubicBezTo>
                        <a:pt x="1445" y="933"/>
                        <a:pt x="1395" y="1045"/>
                        <a:pt x="1299" y="1117"/>
                      </a:cubicBezTo>
                      <a:cubicBezTo>
                        <a:pt x="1371" y="1134"/>
                        <a:pt x="1442" y="1168"/>
                        <a:pt x="1500" y="1218"/>
                      </a:cubicBezTo>
                      <a:cubicBezTo>
                        <a:pt x="1270" y="1137"/>
                        <a:pt x="1113" y="1167"/>
                        <a:pt x="996" y="1251"/>
                      </a:cubicBezTo>
                      <a:cubicBezTo>
                        <a:pt x="976" y="1286"/>
                        <a:pt x="954" y="1325"/>
                        <a:pt x="929" y="1357"/>
                      </a:cubicBezTo>
                      <a:cubicBezTo>
                        <a:pt x="725" y="1640"/>
                        <a:pt x="611" y="1861"/>
                        <a:pt x="655" y="2132"/>
                      </a:cubicBezTo>
                      <a:cubicBezTo>
                        <a:pt x="389" y="2133"/>
                        <a:pt x="389" y="2133"/>
                        <a:pt x="389" y="2133"/>
                      </a:cubicBezTo>
                      <a:cubicBezTo>
                        <a:pt x="379" y="1934"/>
                        <a:pt x="437" y="1735"/>
                        <a:pt x="566" y="1551"/>
                      </a:cubicBezTo>
                      <a:cubicBezTo>
                        <a:pt x="585" y="1482"/>
                        <a:pt x="592" y="1424"/>
                        <a:pt x="587" y="1364"/>
                      </a:cubicBezTo>
                      <a:cubicBezTo>
                        <a:pt x="540" y="1242"/>
                        <a:pt x="476" y="1149"/>
                        <a:pt x="326" y="1121"/>
                      </a:cubicBezTo>
                      <a:cubicBezTo>
                        <a:pt x="323" y="1121"/>
                        <a:pt x="323" y="1121"/>
                        <a:pt x="323" y="1121"/>
                      </a:cubicBezTo>
                      <a:cubicBezTo>
                        <a:pt x="217" y="1123"/>
                        <a:pt x="99" y="1161"/>
                        <a:pt x="32" y="1300"/>
                      </a:cubicBezTo>
                      <a:cubicBezTo>
                        <a:pt x="67" y="1213"/>
                        <a:pt x="140" y="1133"/>
                        <a:pt x="243" y="1096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 dirty="0">
                    <a:latin typeface="+mn-lt"/>
                  </a:endParaRPr>
                </a:p>
              </p:txBody>
            </p:sp>
            <p:sp>
              <p:nvSpPr>
                <p:cNvPr id="37" name="Freeform 8">
                  <a:extLst>
                    <a:ext uri="{FF2B5EF4-FFF2-40B4-BE49-F238E27FC236}">
                      <a16:creationId xmlns:a16="http://schemas.microsoft.com/office/drawing/2014/main" id="{DF6184D3-124F-4F56-A4F9-F499AB3CC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808124" y="2469909"/>
                  <a:ext cx="129803" cy="223748"/>
                </a:xfrm>
                <a:custGeom>
                  <a:avLst/>
                  <a:gdLst>
                    <a:gd name="T0" fmla="*/ 79218 w 136"/>
                    <a:gd name="T1" fmla="*/ 219923 h 234"/>
                    <a:gd name="T2" fmla="*/ 81127 w 136"/>
                    <a:gd name="T3" fmla="*/ 218967 h 234"/>
                    <a:gd name="T4" fmla="*/ 81127 w 136"/>
                    <a:gd name="T5" fmla="*/ 218967 h 234"/>
                    <a:gd name="T6" fmla="*/ 114532 w 136"/>
                    <a:gd name="T7" fmla="*/ 136735 h 234"/>
                    <a:gd name="T8" fmla="*/ 106897 w 136"/>
                    <a:gd name="T9" fmla="*/ 0 h 234"/>
                    <a:gd name="T10" fmla="*/ 3818 w 136"/>
                    <a:gd name="T11" fmla="*/ 152034 h 234"/>
                    <a:gd name="T12" fmla="*/ 66810 w 136"/>
                    <a:gd name="T13" fmla="*/ 219923 h 234"/>
                    <a:gd name="T14" fmla="*/ 79218 w 136"/>
                    <a:gd name="T15" fmla="*/ 218967 h 234"/>
                    <a:gd name="T16" fmla="*/ 79218 w 136"/>
                    <a:gd name="T17" fmla="*/ 219923 h 234"/>
                    <a:gd name="T18" fmla="*/ 83036 w 136"/>
                    <a:gd name="T19" fmla="*/ 42072 h 234"/>
                    <a:gd name="T20" fmla="*/ 83036 w 136"/>
                    <a:gd name="T21" fmla="*/ 42072 h 234"/>
                    <a:gd name="T22" fmla="*/ 83036 w 136"/>
                    <a:gd name="T23" fmla="*/ 42072 h 23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6" h="234">
                      <a:moveTo>
                        <a:pt x="83" y="230"/>
                      </a:moveTo>
                      <a:cubicBezTo>
                        <a:pt x="84" y="230"/>
                        <a:pt x="84" y="229"/>
                        <a:pt x="85" y="229"/>
                      </a:cubicBezTo>
                      <a:cubicBezTo>
                        <a:pt x="85" y="229"/>
                        <a:pt x="85" y="229"/>
                        <a:pt x="85" y="229"/>
                      </a:cubicBezTo>
                      <a:cubicBezTo>
                        <a:pt x="122" y="209"/>
                        <a:pt x="136" y="174"/>
                        <a:pt x="120" y="143"/>
                      </a:cubicBezTo>
                      <a:cubicBezTo>
                        <a:pt x="101" y="98"/>
                        <a:pt x="100" y="49"/>
                        <a:pt x="112" y="0"/>
                      </a:cubicBezTo>
                      <a:cubicBezTo>
                        <a:pt x="64" y="39"/>
                        <a:pt x="10" y="86"/>
                        <a:pt x="4" y="159"/>
                      </a:cubicBezTo>
                      <a:cubicBezTo>
                        <a:pt x="0" y="208"/>
                        <a:pt x="19" y="234"/>
                        <a:pt x="70" y="230"/>
                      </a:cubicBezTo>
                      <a:cubicBezTo>
                        <a:pt x="83" y="229"/>
                        <a:pt x="83" y="229"/>
                        <a:pt x="83" y="229"/>
                      </a:cubicBezTo>
                      <a:lnTo>
                        <a:pt x="83" y="230"/>
                      </a:lnTo>
                      <a:close/>
                      <a:moveTo>
                        <a:pt x="87" y="44"/>
                      </a:moveTo>
                      <a:cubicBezTo>
                        <a:pt x="87" y="44"/>
                        <a:pt x="87" y="44"/>
                        <a:pt x="87" y="44"/>
                      </a:cubicBezTo>
                      <a:cubicBezTo>
                        <a:pt x="87" y="44"/>
                        <a:pt x="87" y="44"/>
                        <a:pt x="87" y="44"/>
                      </a:cubicBezTo>
                      <a:close/>
                    </a:path>
                  </a:pathLst>
                </a:custGeom>
                <a:solidFill>
                  <a:srgbClr val="F23B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es-EC"/>
                </a:p>
              </p:txBody>
            </p:sp>
            <p:sp>
              <p:nvSpPr>
                <p:cNvPr id="38" name="Freeform 9">
                  <a:extLst>
                    <a:ext uri="{FF2B5EF4-FFF2-40B4-BE49-F238E27FC236}">
                      <a16:creationId xmlns:a16="http://schemas.microsoft.com/office/drawing/2014/main" id="{11A95CC4-DF35-45F6-8C3F-D662EC302C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78886" y="2778997"/>
                  <a:ext cx="438889" cy="288291"/>
                </a:xfrm>
                <a:custGeom>
                  <a:avLst/>
                  <a:gdLst>
                    <a:gd name="T0" fmla="*/ 0 w 459"/>
                    <a:gd name="T1" fmla="*/ 107870 h 302"/>
                    <a:gd name="T2" fmla="*/ 188368 w 459"/>
                    <a:gd name="T3" fmla="*/ 265380 h 302"/>
                    <a:gd name="T4" fmla="*/ 438889 w 459"/>
                    <a:gd name="T5" fmla="*/ 264426 h 302"/>
                    <a:gd name="T6" fmla="*/ 180719 w 459"/>
                    <a:gd name="T7" fmla="*/ 34366 h 302"/>
                    <a:gd name="T8" fmla="*/ 11474 w 459"/>
                    <a:gd name="T9" fmla="*/ 81142 h 302"/>
                    <a:gd name="T10" fmla="*/ 11474 w 459"/>
                    <a:gd name="T11" fmla="*/ 81142 h 302"/>
                    <a:gd name="T12" fmla="*/ 11474 w 459"/>
                    <a:gd name="T13" fmla="*/ 81142 h 302"/>
                    <a:gd name="T14" fmla="*/ 6693 w 459"/>
                    <a:gd name="T15" fmla="*/ 86869 h 302"/>
                    <a:gd name="T16" fmla="*/ 8606 w 459"/>
                    <a:gd name="T17" fmla="*/ 86869 h 302"/>
                    <a:gd name="T18" fmla="*/ 0 w 459"/>
                    <a:gd name="T19" fmla="*/ 107870 h 30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59" h="302">
                      <a:moveTo>
                        <a:pt x="0" y="113"/>
                      </a:moveTo>
                      <a:cubicBezTo>
                        <a:pt x="7" y="226"/>
                        <a:pt x="79" y="302"/>
                        <a:pt x="197" y="278"/>
                      </a:cubicBezTo>
                      <a:cubicBezTo>
                        <a:pt x="285" y="260"/>
                        <a:pt x="367" y="245"/>
                        <a:pt x="459" y="277"/>
                      </a:cubicBezTo>
                      <a:cubicBezTo>
                        <a:pt x="397" y="155"/>
                        <a:pt x="309" y="65"/>
                        <a:pt x="189" y="36"/>
                      </a:cubicBezTo>
                      <a:cubicBezTo>
                        <a:pt x="189" y="36"/>
                        <a:pt x="78" y="0"/>
                        <a:pt x="12" y="85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cubicBezTo>
                        <a:pt x="10" y="87"/>
                        <a:pt x="9" y="89"/>
                        <a:pt x="7" y="91"/>
                      </a:cubicBezTo>
                      <a:cubicBezTo>
                        <a:pt x="8" y="91"/>
                        <a:pt x="8" y="91"/>
                        <a:pt x="9" y="91"/>
                      </a:cubicBez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F23B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es-EC"/>
                </a:p>
              </p:txBody>
            </p:sp>
            <p:sp>
              <p:nvSpPr>
                <p:cNvPr id="39" name="Freeform 10">
                  <a:extLst>
                    <a:ext uri="{FF2B5EF4-FFF2-40B4-BE49-F238E27FC236}">
                      <a16:creationId xmlns:a16="http://schemas.microsoft.com/office/drawing/2014/main" id="{C0244DC5-67E6-4F06-A1FD-11F4B63D94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25818" y="2994139"/>
                  <a:ext cx="123348" cy="201516"/>
                </a:xfrm>
                <a:custGeom>
                  <a:avLst/>
                  <a:gdLst>
                    <a:gd name="T0" fmla="*/ 47809 w 129"/>
                    <a:gd name="T1" fmla="*/ 201516 h 211"/>
                    <a:gd name="T2" fmla="*/ 42072 w 129"/>
                    <a:gd name="T3" fmla="*/ 199606 h 211"/>
                    <a:gd name="T4" fmla="*/ 42072 w 129"/>
                    <a:gd name="T5" fmla="*/ 199606 h 211"/>
                    <a:gd name="T6" fmla="*/ 42072 w 129"/>
                    <a:gd name="T7" fmla="*/ 199606 h 211"/>
                    <a:gd name="T8" fmla="*/ 8606 w 129"/>
                    <a:gd name="T9" fmla="*/ 127977 h 211"/>
                    <a:gd name="T10" fmla="*/ 956 w 129"/>
                    <a:gd name="T11" fmla="*/ 0 h 211"/>
                    <a:gd name="T12" fmla="*/ 115699 w 129"/>
                    <a:gd name="T13" fmla="*/ 127977 h 211"/>
                    <a:gd name="T14" fmla="*/ 54503 w 129"/>
                    <a:gd name="T15" fmla="*/ 201516 h 211"/>
                    <a:gd name="T16" fmla="*/ 47809 w 129"/>
                    <a:gd name="T17" fmla="*/ 200561 h 211"/>
                    <a:gd name="T18" fmla="*/ 47809 w 129"/>
                    <a:gd name="T19" fmla="*/ 201516 h 21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9" h="211">
                      <a:moveTo>
                        <a:pt x="50" y="211"/>
                      </a:moveTo>
                      <a:cubicBezTo>
                        <a:pt x="48" y="211"/>
                        <a:pt x="46" y="210"/>
                        <a:pt x="44" y="209"/>
                      </a:cubicBezTo>
                      <a:cubicBezTo>
                        <a:pt x="44" y="209"/>
                        <a:pt x="44" y="209"/>
                        <a:pt x="44" y="209"/>
                      </a:cubicBezTo>
                      <a:cubicBezTo>
                        <a:pt x="44" y="209"/>
                        <a:pt x="44" y="209"/>
                        <a:pt x="44" y="209"/>
                      </a:cubicBezTo>
                      <a:cubicBezTo>
                        <a:pt x="10" y="195"/>
                        <a:pt x="0" y="165"/>
                        <a:pt x="9" y="134"/>
                      </a:cubicBezTo>
                      <a:cubicBezTo>
                        <a:pt x="21" y="88"/>
                        <a:pt x="18" y="45"/>
                        <a:pt x="1" y="0"/>
                      </a:cubicBezTo>
                      <a:cubicBezTo>
                        <a:pt x="51" y="31"/>
                        <a:pt x="106" y="67"/>
                        <a:pt x="121" y="134"/>
                      </a:cubicBezTo>
                      <a:cubicBezTo>
                        <a:pt x="129" y="180"/>
                        <a:pt x="109" y="207"/>
                        <a:pt x="57" y="211"/>
                      </a:cubicBezTo>
                      <a:cubicBezTo>
                        <a:pt x="50" y="210"/>
                        <a:pt x="50" y="210"/>
                        <a:pt x="50" y="210"/>
                      </a:cubicBezTo>
                      <a:lnTo>
                        <a:pt x="50" y="211"/>
                      </a:lnTo>
                      <a:close/>
                    </a:path>
                  </a:pathLst>
                </a:custGeom>
                <a:solidFill>
                  <a:srgbClr val="F23B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es-EC"/>
                </a:p>
              </p:txBody>
            </p:sp>
            <p:sp>
              <p:nvSpPr>
                <p:cNvPr id="40" name="Freeform 11">
                  <a:extLst>
                    <a:ext uri="{FF2B5EF4-FFF2-40B4-BE49-F238E27FC236}">
                      <a16:creationId xmlns:a16="http://schemas.microsoft.com/office/drawing/2014/main" id="{F85E5D34-7284-4F08-9D71-DBF2D2BCD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67411" y="3412948"/>
                  <a:ext cx="346379" cy="484787"/>
                </a:xfrm>
                <a:custGeom>
                  <a:avLst/>
                  <a:gdLst>
                    <a:gd name="T0" fmla="*/ 26792 w 362"/>
                    <a:gd name="T1" fmla="*/ 99443 h 507"/>
                    <a:gd name="T2" fmla="*/ 23921 w 362"/>
                    <a:gd name="T3" fmla="*/ 110918 h 507"/>
                    <a:gd name="T4" fmla="*/ 97599 w 362"/>
                    <a:gd name="T5" fmla="*/ 278251 h 507"/>
                    <a:gd name="T6" fmla="*/ 305235 w 362"/>
                    <a:gd name="T7" fmla="*/ 484787 h 507"/>
                    <a:gd name="T8" fmla="*/ 254522 w 362"/>
                    <a:gd name="T9" fmla="*/ 79364 h 507"/>
                    <a:gd name="T10" fmla="*/ 45929 w 362"/>
                    <a:gd name="T11" fmla="*/ 74583 h 507"/>
                    <a:gd name="T12" fmla="*/ 45929 w 362"/>
                    <a:gd name="T13" fmla="*/ 74583 h 507"/>
                    <a:gd name="T14" fmla="*/ 45929 w 362"/>
                    <a:gd name="T15" fmla="*/ 74583 h 507"/>
                    <a:gd name="T16" fmla="*/ 41144 w 362"/>
                    <a:gd name="T17" fmla="*/ 79364 h 507"/>
                    <a:gd name="T18" fmla="*/ 42101 w 362"/>
                    <a:gd name="T19" fmla="*/ 79364 h 507"/>
                    <a:gd name="T20" fmla="*/ 26792 w 362"/>
                    <a:gd name="T21" fmla="*/ 99443 h 50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2" h="507">
                      <a:moveTo>
                        <a:pt x="28" y="104"/>
                      </a:moveTo>
                      <a:cubicBezTo>
                        <a:pt x="27" y="108"/>
                        <a:pt x="26" y="112"/>
                        <a:pt x="25" y="116"/>
                      </a:cubicBezTo>
                      <a:cubicBezTo>
                        <a:pt x="0" y="199"/>
                        <a:pt x="35" y="259"/>
                        <a:pt x="102" y="291"/>
                      </a:cubicBezTo>
                      <a:cubicBezTo>
                        <a:pt x="196" y="335"/>
                        <a:pt x="268" y="409"/>
                        <a:pt x="319" y="507"/>
                      </a:cubicBezTo>
                      <a:cubicBezTo>
                        <a:pt x="342" y="367"/>
                        <a:pt x="362" y="210"/>
                        <a:pt x="266" y="83"/>
                      </a:cubicBezTo>
                      <a:cubicBezTo>
                        <a:pt x="203" y="0"/>
                        <a:pt x="127" y="0"/>
                        <a:pt x="48" y="78"/>
                      </a:cubicBezTo>
                      <a:cubicBezTo>
                        <a:pt x="48" y="78"/>
                        <a:pt x="48" y="78"/>
                        <a:pt x="48" y="78"/>
                      </a:cubicBezTo>
                      <a:cubicBezTo>
                        <a:pt x="48" y="78"/>
                        <a:pt x="48" y="78"/>
                        <a:pt x="48" y="78"/>
                      </a:cubicBezTo>
                      <a:cubicBezTo>
                        <a:pt x="46" y="80"/>
                        <a:pt x="45" y="81"/>
                        <a:pt x="43" y="83"/>
                      </a:cubicBezTo>
                      <a:cubicBezTo>
                        <a:pt x="44" y="83"/>
                        <a:pt x="44" y="83"/>
                        <a:pt x="44" y="83"/>
                      </a:cubicBezTo>
                      <a:lnTo>
                        <a:pt x="28" y="104"/>
                      </a:lnTo>
                      <a:close/>
                    </a:path>
                  </a:pathLst>
                </a:custGeom>
                <a:solidFill>
                  <a:srgbClr val="F23B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es-EC"/>
                </a:p>
              </p:txBody>
            </p:sp>
            <p:sp>
              <p:nvSpPr>
                <p:cNvPr id="41" name="Freeform 12">
                  <a:extLst>
                    <a:ext uri="{FF2B5EF4-FFF2-40B4-BE49-F238E27FC236}">
                      <a16:creationId xmlns:a16="http://schemas.microsoft.com/office/drawing/2014/main" id="{FEAA72EE-A047-4C28-B05D-C35C92A067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78241" y="2784735"/>
                  <a:ext cx="136973" cy="109723"/>
                </a:xfrm>
                <a:custGeom>
                  <a:avLst/>
                  <a:gdLst>
                    <a:gd name="T0" fmla="*/ 15326 w 143"/>
                    <a:gd name="T1" fmla="*/ 89687 h 115"/>
                    <a:gd name="T2" fmla="*/ 89080 w 143"/>
                    <a:gd name="T3" fmla="*/ 72513 h 115"/>
                    <a:gd name="T4" fmla="*/ 136973 w 143"/>
                    <a:gd name="T5" fmla="*/ 9541 h 115"/>
                    <a:gd name="T6" fmla="*/ 33525 w 143"/>
                    <a:gd name="T7" fmla="*/ 29578 h 115"/>
                    <a:gd name="T8" fmla="*/ 10536 w 143"/>
                    <a:gd name="T9" fmla="*/ 82054 h 115"/>
                    <a:gd name="T10" fmla="*/ 17241 w 143"/>
                    <a:gd name="T11" fmla="*/ 86824 h 115"/>
                    <a:gd name="T12" fmla="*/ 17241 w 143"/>
                    <a:gd name="T13" fmla="*/ 86824 h 115"/>
                    <a:gd name="T14" fmla="*/ 15326 w 143"/>
                    <a:gd name="T15" fmla="*/ 89687 h 1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43" h="115">
                      <a:moveTo>
                        <a:pt x="16" y="94"/>
                      </a:moveTo>
                      <a:cubicBezTo>
                        <a:pt x="45" y="115"/>
                        <a:pt x="76" y="111"/>
                        <a:pt x="93" y="76"/>
                      </a:cubicBezTo>
                      <a:cubicBezTo>
                        <a:pt x="106" y="51"/>
                        <a:pt x="118" y="27"/>
                        <a:pt x="143" y="10"/>
                      </a:cubicBezTo>
                      <a:cubicBezTo>
                        <a:pt x="102" y="0"/>
                        <a:pt x="66" y="7"/>
                        <a:pt x="35" y="31"/>
                      </a:cubicBezTo>
                      <a:cubicBezTo>
                        <a:pt x="35" y="31"/>
                        <a:pt x="0" y="51"/>
                        <a:pt x="11" y="86"/>
                      </a:cubicBezTo>
                      <a:cubicBezTo>
                        <a:pt x="18" y="91"/>
                        <a:pt x="18" y="91"/>
                        <a:pt x="18" y="91"/>
                      </a:cubicBezTo>
                      <a:cubicBezTo>
                        <a:pt x="18" y="91"/>
                        <a:pt x="18" y="91"/>
                        <a:pt x="18" y="91"/>
                      </a:cubicBezTo>
                      <a:cubicBezTo>
                        <a:pt x="17" y="92"/>
                        <a:pt x="17" y="93"/>
                        <a:pt x="16" y="94"/>
                      </a:cubicBezTo>
                      <a:close/>
                    </a:path>
                  </a:pathLst>
                </a:custGeom>
                <a:solidFill>
                  <a:srgbClr val="F23B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es-EC"/>
                </a:p>
              </p:txBody>
            </p:sp>
            <p:sp>
              <p:nvSpPr>
                <p:cNvPr id="42" name="Freeform 13">
                  <a:extLst>
                    <a:ext uri="{FF2B5EF4-FFF2-40B4-BE49-F238E27FC236}">
                      <a16:creationId xmlns:a16="http://schemas.microsoft.com/office/drawing/2014/main" id="{50EB16A8-4812-425C-AF7A-77BF4E2297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78159" y="2530867"/>
                  <a:ext cx="248848" cy="182153"/>
                </a:xfrm>
                <a:custGeom>
                  <a:avLst/>
                  <a:gdLst>
                    <a:gd name="T0" fmla="*/ 43070 w 260"/>
                    <a:gd name="T1" fmla="*/ 159144 h 190"/>
                    <a:gd name="T2" fmla="*/ 133995 w 260"/>
                    <a:gd name="T3" fmla="*/ 137094 h 190"/>
                    <a:gd name="T4" fmla="*/ 248848 w 260"/>
                    <a:gd name="T5" fmla="*/ 41224 h 190"/>
                    <a:gd name="T6" fmla="*/ 50727 w 260"/>
                    <a:gd name="T7" fmla="*/ 40265 h 190"/>
                    <a:gd name="T8" fmla="*/ 35413 w 260"/>
                    <a:gd name="T9" fmla="*/ 151475 h 190"/>
                    <a:gd name="T10" fmla="*/ 43070 w 260"/>
                    <a:gd name="T11" fmla="*/ 159144 h 19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60" h="190">
                      <a:moveTo>
                        <a:pt x="45" y="166"/>
                      </a:moveTo>
                      <a:cubicBezTo>
                        <a:pt x="84" y="190"/>
                        <a:pt x="120" y="175"/>
                        <a:pt x="140" y="143"/>
                      </a:cubicBezTo>
                      <a:cubicBezTo>
                        <a:pt x="168" y="96"/>
                        <a:pt x="208" y="63"/>
                        <a:pt x="260" y="43"/>
                      </a:cubicBezTo>
                      <a:cubicBezTo>
                        <a:pt x="194" y="20"/>
                        <a:pt x="119" y="0"/>
                        <a:pt x="53" y="42"/>
                      </a:cubicBezTo>
                      <a:cubicBezTo>
                        <a:pt x="7" y="67"/>
                        <a:pt x="0" y="111"/>
                        <a:pt x="37" y="158"/>
                      </a:cubicBezTo>
                      <a:lnTo>
                        <a:pt x="45" y="166"/>
                      </a:lnTo>
                      <a:close/>
                    </a:path>
                  </a:pathLst>
                </a:custGeom>
                <a:solidFill>
                  <a:srgbClr val="F23B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es-EC"/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:a16="http://schemas.microsoft.com/office/drawing/2014/main" id="{3993BD6B-17F0-4EFE-9946-C876D405EE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990" y="2477799"/>
                  <a:ext cx="347096" cy="246696"/>
                </a:xfrm>
                <a:custGeom>
                  <a:avLst/>
                  <a:gdLst>
                    <a:gd name="T0" fmla="*/ 339447 w 363"/>
                    <a:gd name="T1" fmla="*/ 171157 h 258"/>
                    <a:gd name="T2" fmla="*/ 153946 w 363"/>
                    <a:gd name="T3" fmla="*/ 177851 h 258"/>
                    <a:gd name="T4" fmla="*/ 0 w 363"/>
                    <a:gd name="T5" fmla="*/ 55459 h 258"/>
                    <a:gd name="T6" fmla="*/ 261995 w 363"/>
                    <a:gd name="T7" fmla="*/ 39204 h 258"/>
                    <a:gd name="T8" fmla="*/ 346140 w 363"/>
                    <a:gd name="T9" fmla="*/ 155858 h 258"/>
                    <a:gd name="T10" fmla="*/ 339447 w 363"/>
                    <a:gd name="T11" fmla="*/ 171157 h 2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63" h="258">
                      <a:moveTo>
                        <a:pt x="355" y="179"/>
                      </a:moveTo>
                      <a:cubicBezTo>
                        <a:pt x="299" y="248"/>
                        <a:pt x="219" y="258"/>
                        <a:pt x="161" y="186"/>
                      </a:cubicBezTo>
                      <a:cubicBezTo>
                        <a:pt x="115" y="131"/>
                        <a:pt x="70" y="80"/>
                        <a:pt x="0" y="58"/>
                      </a:cubicBezTo>
                      <a:cubicBezTo>
                        <a:pt x="92" y="13"/>
                        <a:pt x="185" y="0"/>
                        <a:pt x="274" y="41"/>
                      </a:cubicBezTo>
                      <a:cubicBezTo>
                        <a:pt x="274" y="41"/>
                        <a:pt x="363" y="74"/>
                        <a:pt x="362" y="163"/>
                      </a:cubicBezTo>
                      <a:lnTo>
                        <a:pt x="355" y="179"/>
                      </a:lnTo>
                      <a:close/>
                    </a:path>
                  </a:pathLst>
                </a:custGeom>
                <a:solidFill>
                  <a:srgbClr val="F23B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es-EC"/>
                </a:p>
              </p:txBody>
            </p:sp>
            <p:sp>
              <p:nvSpPr>
                <p:cNvPr id="44" name="Freeform 15">
                  <a:extLst>
                    <a:ext uri="{FF2B5EF4-FFF2-40B4-BE49-F238E27FC236}">
                      <a16:creationId xmlns:a16="http://schemas.microsoft.com/office/drawing/2014/main" id="{6B5CDC7F-74E4-4EED-B78E-8E185D4D98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19026" y="2754615"/>
                  <a:ext cx="483352" cy="301199"/>
                </a:xfrm>
                <a:custGeom>
                  <a:avLst/>
                  <a:gdLst>
                    <a:gd name="T0" fmla="*/ 483352 w 506"/>
                    <a:gd name="T1" fmla="*/ 128129 h 315"/>
                    <a:gd name="T2" fmla="*/ 256005 w 506"/>
                    <a:gd name="T3" fmla="*/ 249565 h 315"/>
                    <a:gd name="T4" fmla="*/ 0 w 506"/>
                    <a:gd name="T5" fmla="*/ 193150 h 315"/>
                    <a:gd name="T6" fmla="*/ 312364 w 506"/>
                    <a:gd name="T7" fmla="*/ 10518 h 315"/>
                    <a:gd name="T8" fmla="*/ 480486 w 506"/>
                    <a:gd name="T9" fmla="*/ 105181 h 315"/>
                    <a:gd name="T10" fmla="*/ 483352 w 506"/>
                    <a:gd name="T11" fmla="*/ 128129 h 3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06" h="315">
                      <a:moveTo>
                        <a:pt x="506" y="134"/>
                      </a:moveTo>
                      <a:cubicBezTo>
                        <a:pt x="477" y="250"/>
                        <a:pt x="386" y="315"/>
                        <a:pt x="268" y="261"/>
                      </a:cubicBezTo>
                      <a:cubicBezTo>
                        <a:pt x="184" y="222"/>
                        <a:pt x="101" y="189"/>
                        <a:pt x="0" y="202"/>
                      </a:cubicBezTo>
                      <a:cubicBezTo>
                        <a:pt x="88" y="90"/>
                        <a:pt x="196" y="17"/>
                        <a:pt x="327" y="11"/>
                      </a:cubicBezTo>
                      <a:cubicBezTo>
                        <a:pt x="327" y="11"/>
                        <a:pt x="457" y="0"/>
                        <a:pt x="503" y="110"/>
                      </a:cubicBezTo>
                      <a:lnTo>
                        <a:pt x="506" y="134"/>
                      </a:lnTo>
                      <a:close/>
                    </a:path>
                  </a:pathLst>
                </a:custGeom>
                <a:solidFill>
                  <a:srgbClr val="F23B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es-EC"/>
                </a:p>
              </p:txBody>
            </p:sp>
            <p:sp>
              <p:nvSpPr>
                <p:cNvPr id="45" name="Freeform 16">
                  <a:extLst>
                    <a:ext uri="{FF2B5EF4-FFF2-40B4-BE49-F238E27FC236}">
                      <a16:creationId xmlns:a16="http://schemas.microsoft.com/office/drawing/2014/main" id="{22F4DAFA-6C54-4F3F-9735-6D766CE81E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09867" y="3068721"/>
                  <a:ext cx="83905" cy="129803"/>
                </a:xfrm>
                <a:custGeom>
                  <a:avLst/>
                  <a:gdLst>
                    <a:gd name="T0" fmla="*/ 47673 w 88"/>
                    <a:gd name="T1" fmla="*/ 129803 h 136"/>
                    <a:gd name="T2" fmla="*/ 76277 w 88"/>
                    <a:gd name="T3" fmla="*/ 83036 h 136"/>
                    <a:gd name="T4" fmla="*/ 83905 w 88"/>
                    <a:gd name="T5" fmla="*/ 0 h 136"/>
                    <a:gd name="T6" fmla="*/ 6674 w 88"/>
                    <a:gd name="T7" fmla="*/ 79218 h 136"/>
                    <a:gd name="T8" fmla="*/ 41953 w 88"/>
                    <a:gd name="T9" fmla="*/ 126940 h 136"/>
                    <a:gd name="T10" fmla="*/ 47673 w 88"/>
                    <a:gd name="T11" fmla="*/ 129803 h 1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8" h="136">
                      <a:moveTo>
                        <a:pt x="50" y="136"/>
                      </a:moveTo>
                      <a:cubicBezTo>
                        <a:pt x="73" y="127"/>
                        <a:pt x="83" y="108"/>
                        <a:pt x="80" y="87"/>
                      </a:cubicBezTo>
                      <a:cubicBezTo>
                        <a:pt x="71" y="57"/>
                        <a:pt x="76" y="27"/>
                        <a:pt x="88" y="0"/>
                      </a:cubicBezTo>
                      <a:cubicBezTo>
                        <a:pt x="55" y="17"/>
                        <a:pt x="19" y="39"/>
                        <a:pt x="7" y="83"/>
                      </a:cubicBezTo>
                      <a:cubicBezTo>
                        <a:pt x="0" y="110"/>
                        <a:pt x="11" y="129"/>
                        <a:pt x="44" y="133"/>
                      </a:cubicBezTo>
                      <a:lnTo>
                        <a:pt x="50" y="136"/>
                      </a:lnTo>
                      <a:close/>
                    </a:path>
                  </a:pathLst>
                </a:custGeom>
                <a:solidFill>
                  <a:srgbClr val="F23B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es-EC"/>
                </a:p>
              </p:txBody>
            </p:sp>
            <p:sp>
              <p:nvSpPr>
                <p:cNvPr id="46" name="Freeform 17">
                  <a:extLst>
                    <a:ext uri="{FF2B5EF4-FFF2-40B4-BE49-F238E27FC236}">
                      <a16:creationId xmlns:a16="http://schemas.microsoft.com/office/drawing/2014/main" id="{47D36598-3BA7-4697-BDEE-6792C2DE1E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55682" y="3516216"/>
                  <a:ext cx="296896" cy="479049"/>
                </a:xfrm>
                <a:custGeom>
                  <a:avLst/>
                  <a:gdLst>
                    <a:gd name="T0" fmla="*/ 224109 w 310"/>
                    <a:gd name="T1" fmla="*/ 21992 h 501"/>
                    <a:gd name="T2" fmla="*/ 222193 w 310"/>
                    <a:gd name="T3" fmla="*/ 271557 h 501"/>
                    <a:gd name="T4" fmla="*/ 82365 w 310"/>
                    <a:gd name="T5" fmla="*/ 479049 h 501"/>
                    <a:gd name="T6" fmla="*/ 73745 w 310"/>
                    <a:gd name="T7" fmla="*/ 74582 h 501"/>
                    <a:gd name="T8" fmla="*/ 205912 w 310"/>
                    <a:gd name="T9" fmla="*/ 12430 h 501"/>
                    <a:gd name="T10" fmla="*/ 224109 w 310"/>
                    <a:gd name="T11" fmla="*/ 21992 h 5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10" h="501">
                      <a:moveTo>
                        <a:pt x="234" y="23"/>
                      </a:moveTo>
                      <a:cubicBezTo>
                        <a:pt x="295" y="110"/>
                        <a:pt x="310" y="210"/>
                        <a:pt x="232" y="284"/>
                      </a:cubicBezTo>
                      <a:cubicBezTo>
                        <a:pt x="156" y="359"/>
                        <a:pt x="102" y="417"/>
                        <a:pt x="86" y="501"/>
                      </a:cubicBezTo>
                      <a:cubicBezTo>
                        <a:pt x="26" y="354"/>
                        <a:pt x="0" y="206"/>
                        <a:pt x="77" y="78"/>
                      </a:cubicBezTo>
                      <a:cubicBezTo>
                        <a:pt x="117" y="12"/>
                        <a:pt x="166" y="0"/>
                        <a:pt x="215" y="13"/>
                      </a:cubicBezTo>
                      <a:lnTo>
                        <a:pt x="234" y="23"/>
                      </a:lnTo>
                      <a:close/>
                    </a:path>
                  </a:pathLst>
                </a:custGeom>
                <a:solidFill>
                  <a:srgbClr val="F23B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es-EC"/>
                </a:p>
              </p:txBody>
            </p:sp>
          </p:grpSp>
          <p:grpSp>
            <p:nvGrpSpPr>
              <p:cNvPr id="18" name="Group 7">
                <a:extLst>
                  <a:ext uri="{FF2B5EF4-FFF2-40B4-BE49-F238E27FC236}">
                    <a16:creationId xmlns:a16="http://schemas.microsoft.com/office/drawing/2014/main" id="{60F9CA42-9D22-4725-BACD-215938C300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58291" y="5535666"/>
                <a:ext cx="1681767" cy="1322334"/>
                <a:chOff x="5397322" y="5535666"/>
                <a:chExt cx="1681767" cy="1322334"/>
              </a:xfrm>
            </p:grpSpPr>
            <p:sp>
              <p:nvSpPr>
                <p:cNvPr id="19" name="Freeform 60">
                  <a:extLst>
                    <a:ext uri="{FF2B5EF4-FFF2-40B4-BE49-F238E27FC236}">
                      <a16:creationId xmlns:a16="http://schemas.microsoft.com/office/drawing/2014/main" id="{4BE4DF21-70BA-4DB7-939C-BA66AD20F3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7024" y="5535678"/>
                  <a:ext cx="1112484" cy="214263"/>
                </a:xfrm>
                <a:custGeom>
                  <a:avLst/>
                  <a:gdLst>
                    <a:gd name="T0" fmla="*/ 11 w 87"/>
                    <a:gd name="T1" fmla="*/ 5 h 17"/>
                    <a:gd name="T2" fmla="*/ 12 w 87"/>
                    <a:gd name="T3" fmla="*/ 5 h 17"/>
                    <a:gd name="T4" fmla="*/ 20 w 87"/>
                    <a:gd name="T5" fmla="*/ 6 h 17"/>
                    <a:gd name="T6" fmla="*/ 24 w 87"/>
                    <a:gd name="T7" fmla="*/ 4 h 17"/>
                    <a:gd name="T8" fmla="*/ 27 w 87"/>
                    <a:gd name="T9" fmla="*/ 5 h 17"/>
                    <a:gd name="T10" fmla="*/ 29 w 87"/>
                    <a:gd name="T11" fmla="*/ 6 h 17"/>
                    <a:gd name="T12" fmla="*/ 34 w 87"/>
                    <a:gd name="T13" fmla="*/ 2 h 17"/>
                    <a:gd name="T14" fmla="*/ 37 w 87"/>
                    <a:gd name="T15" fmla="*/ 3 h 17"/>
                    <a:gd name="T16" fmla="*/ 40 w 87"/>
                    <a:gd name="T17" fmla="*/ 3 h 17"/>
                    <a:gd name="T18" fmla="*/ 42 w 87"/>
                    <a:gd name="T19" fmla="*/ 1 h 17"/>
                    <a:gd name="T20" fmla="*/ 47 w 87"/>
                    <a:gd name="T21" fmla="*/ 2 h 17"/>
                    <a:gd name="T22" fmla="*/ 50 w 87"/>
                    <a:gd name="T23" fmla="*/ 1 h 17"/>
                    <a:gd name="T24" fmla="*/ 53 w 87"/>
                    <a:gd name="T25" fmla="*/ 1 h 17"/>
                    <a:gd name="T26" fmla="*/ 59 w 87"/>
                    <a:gd name="T27" fmla="*/ 5 h 17"/>
                    <a:gd name="T28" fmla="*/ 64 w 87"/>
                    <a:gd name="T29" fmla="*/ 2 h 17"/>
                    <a:gd name="T30" fmla="*/ 69 w 87"/>
                    <a:gd name="T31" fmla="*/ 5 h 17"/>
                    <a:gd name="T32" fmla="*/ 75 w 87"/>
                    <a:gd name="T33" fmla="*/ 5 h 17"/>
                    <a:gd name="T34" fmla="*/ 81 w 87"/>
                    <a:gd name="T35" fmla="*/ 8 h 17"/>
                    <a:gd name="T36" fmla="*/ 84 w 87"/>
                    <a:gd name="T37" fmla="*/ 9 h 17"/>
                    <a:gd name="T38" fmla="*/ 84 w 87"/>
                    <a:gd name="T39" fmla="*/ 16 h 17"/>
                    <a:gd name="T40" fmla="*/ 76 w 87"/>
                    <a:gd name="T41" fmla="*/ 17 h 17"/>
                    <a:gd name="T42" fmla="*/ 54 w 87"/>
                    <a:gd name="T43" fmla="*/ 17 h 17"/>
                    <a:gd name="T44" fmla="*/ 31 w 87"/>
                    <a:gd name="T45" fmla="*/ 15 h 17"/>
                    <a:gd name="T46" fmla="*/ 15 w 87"/>
                    <a:gd name="T47" fmla="*/ 14 h 17"/>
                    <a:gd name="T48" fmla="*/ 13 w 87"/>
                    <a:gd name="T49" fmla="*/ 14 h 17"/>
                    <a:gd name="T50" fmla="*/ 4 w 87"/>
                    <a:gd name="T51" fmla="*/ 8 h 17"/>
                    <a:gd name="T52" fmla="*/ 11 w 87"/>
                    <a:gd name="T53" fmla="*/ 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87" h="17">
                      <a:moveTo>
                        <a:pt x="11" y="5"/>
                      </a:move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6" y="3"/>
                        <a:pt x="17" y="3"/>
                        <a:pt x="20" y="6"/>
                      </a:cubicBezTo>
                      <a:cubicBezTo>
                        <a:pt x="20" y="7"/>
                        <a:pt x="23" y="4"/>
                        <a:pt x="24" y="4"/>
                      </a:cubicBezTo>
                      <a:cubicBezTo>
                        <a:pt x="25" y="4"/>
                        <a:pt x="26" y="5"/>
                        <a:pt x="27" y="5"/>
                      </a:cubicBezTo>
                      <a:cubicBezTo>
                        <a:pt x="28" y="5"/>
                        <a:pt x="28" y="6"/>
                        <a:pt x="29" y="6"/>
                      </a:cubicBezTo>
                      <a:cubicBezTo>
                        <a:pt x="32" y="6"/>
                        <a:pt x="32" y="3"/>
                        <a:pt x="34" y="2"/>
                      </a:cubicBezTo>
                      <a:cubicBezTo>
                        <a:pt x="35" y="2"/>
                        <a:pt x="36" y="2"/>
                        <a:pt x="37" y="3"/>
                      </a:cubicBezTo>
                      <a:cubicBezTo>
                        <a:pt x="38" y="3"/>
                        <a:pt x="39" y="4"/>
                        <a:pt x="40" y="3"/>
                      </a:cubicBezTo>
                      <a:cubicBezTo>
                        <a:pt x="41" y="3"/>
                        <a:pt x="41" y="1"/>
                        <a:pt x="42" y="1"/>
                      </a:cubicBezTo>
                      <a:cubicBezTo>
                        <a:pt x="44" y="0"/>
                        <a:pt x="45" y="2"/>
                        <a:pt x="47" y="2"/>
                      </a:cubicBezTo>
                      <a:cubicBezTo>
                        <a:pt x="48" y="2"/>
                        <a:pt x="49" y="2"/>
                        <a:pt x="50" y="1"/>
                      </a:cubicBezTo>
                      <a:cubicBezTo>
                        <a:pt x="51" y="1"/>
                        <a:pt x="52" y="0"/>
                        <a:pt x="53" y="1"/>
                      </a:cubicBezTo>
                      <a:cubicBezTo>
                        <a:pt x="56" y="1"/>
                        <a:pt x="57" y="3"/>
                        <a:pt x="59" y="5"/>
                      </a:cubicBezTo>
                      <a:cubicBezTo>
                        <a:pt x="59" y="2"/>
                        <a:pt x="62" y="2"/>
                        <a:pt x="64" y="2"/>
                      </a:cubicBezTo>
                      <a:cubicBezTo>
                        <a:pt x="67" y="1"/>
                        <a:pt x="68" y="3"/>
                        <a:pt x="69" y="5"/>
                      </a:cubicBezTo>
                      <a:cubicBezTo>
                        <a:pt x="69" y="4"/>
                        <a:pt x="74" y="4"/>
                        <a:pt x="75" y="5"/>
                      </a:cubicBezTo>
                      <a:cubicBezTo>
                        <a:pt x="77" y="5"/>
                        <a:pt x="79" y="7"/>
                        <a:pt x="81" y="8"/>
                      </a:cubicBezTo>
                      <a:cubicBezTo>
                        <a:pt x="82" y="8"/>
                        <a:pt x="83" y="8"/>
                        <a:pt x="84" y="9"/>
                      </a:cubicBezTo>
                      <a:cubicBezTo>
                        <a:pt x="86" y="11"/>
                        <a:pt x="87" y="15"/>
                        <a:pt x="84" y="16"/>
                      </a:cubicBezTo>
                      <a:cubicBezTo>
                        <a:pt x="81" y="17"/>
                        <a:pt x="78" y="17"/>
                        <a:pt x="76" y="17"/>
                      </a:cubicBezTo>
                      <a:cubicBezTo>
                        <a:pt x="68" y="17"/>
                        <a:pt x="61" y="17"/>
                        <a:pt x="54" y="17"/>
                      </a:cubicBezTo>
                      <a:cubicBezTo>
                        <a:pt x="46" y="16"/>
                        <a:pt x="39" y="15"/>
                        <a:pt x="31" y="15"/>
                      </a:cubicBezTo>
                      <a:cubicBezTo>
                        <a:pt x="26" y="15"/>
                        <a:pt x="21" y="14"/>
                        <a:pt x="15" y="14"/>
                      </a:cubicBezTo>
                      <a:cubicBezTo>
                        <a:pt x="15" y="14"/>
                        <a:pt x="14" y="14"/>
                        <a:pt x="13" y="14"/>
                      </a:cubicBezTo>
                      <a:cubicBezTo>
                        <a:pt x="9" y="14"/>
                        <a:pt x="0" y="14"/>
                        <a:pt x="4" y="8"/>
                      </a:cubicBezTo>
                      <a:cubicBezTo>
                        <a:pt x="6" y="5"/>
                        <a:pt x="9" y="6"/>
                        <a:pt x="11" y="5"/>
                      </a:cubicBez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" name="Freeform 61">
                  <a:extLst>
                    <a:ext uri="{FF2B5EF4-FFF2-40B4-BE49-F238E27FC236}">
                      <a16:creationId xmlns:a16="http://schemas.microsoft.com/office/drawing/2014/main" id="{938B7AF6-839B-4086-929A-D5E980EAC0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1671" y="5830884"/>
                  <a:ext cx="1552082" cy="1004653"/>
                </a:xfrm>
                <a:custGeom>
                  <a:avLst/>
                  <a:gdLst>
                    <a:gd name="T0" fmla="*/ 234 w 289"/>
                    <a:gd name="T1" fmla="*/ 234 h 234"/>
                    <a:gd name="T2" fmla="*/ 54 w 289"/>
                    <a:gd name="T3" fmla="*/ 234 h 234"/>
                    <a:gd name="T4" fmla="*/ 0 w 289"/>
                    <a:gd name="T5" fmla="*/ 0 h 234"/>
                    <a:gd name="T6" fmla="*/ 289 w 289"/>
                    <a:gd name="T7" fmla="*/ 0 h 234"/>
                    <a:gd name="T8" fmla="*/ 234 w 289"/>
                    <a:gd name="T9" fmla="*/ 234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9" h="234">
                      <a:moveTo>
                        <a:pt x="234" y="234"/>
                      </a:moveTo>
                      <a:lnTo>
                        <a:pt x="54" y="234"/>
                      </a:lnTo>
                      <a:lnTo>
                        <a:pt x="0" y="0"/>
                      </a:lnTo>
                      <a:lnTo>
                        <a:pt x="289" y="0"/>
                      </a:lnTo>
                      <a:lnTo>
                        <a:pt x="234" y="23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" name="Freeform 62">
                  <a:extLst>
                    <a:ext uri="{FF2B5EF4-FFF2-40B4-BE49-F238E27FC236}">
                      <a16:creationId xmlns:a16="http://schemas.microsoft.com/office/drawing/2014/main" id="{2A45C3F9-3C7E-4512-9FFD-BDE8AF4705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1799" y="5600705"/>
                  <a:ext cx="1552813" cy="1257295"/>
                </a:xfrm>
                <a:custGeom>
                  <a:avLst/>
                  <a:gdLst>
                    <a:gd name="T0" fmla="*/ 1257295 w 289"/>
                    <a:gd name="T1" fmla="*/ 1257295 h 234"/>
                    <a:gd name="T2" fmla="*/ 290145 w 289"/>
                    <a:gd name="T3" fmla="*/ 1257295 h 234"/>
                    <a:gd name="T4" fmla="*/ 0 w 289"/>
                    <a:gd name="T5" fmla="*/ 0 h 234"/>
                    <a:gd name="T6" fmla="*/ 1552813 w 289"/>
                    <a:gd name="T7" fmla="*/ 0 h 234"/>
                    <a:gd name="T8" fmla="*/ 1257295 w 289"/>
                    <a:gd name="T9" fmla="*/ 1257295 h 2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9" h="234">
                      <a:moveTo>
                        <a:pt x="234" y="234"/>
                      </a:moveTo>
                      <a:lnTo>
                        <a:pt x="54" y="234"/>
                      </a:lnTo>
                      <a:lnTo>
                        <a:pt x="0" y="0"/>
                      </a:lnTo>
                      <a:lnTo>
                        <a:pt x="289" y="0"/>
                      </a:lnTo>
                      <a:lnTo>
                        <a:pt x="234" y="234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C"/>
                </a:p>
              </p:txBody>
            </p:sp>
            <p:sp>
              <p:nvSpPr>
                <p:cNvPr id="22" name="Freeform 63">
                  <a:extLst>
                    <a:ext uri="{FF2B5EF4-FFF2-40B4-BE49-F238E27FC236}">
                      <a16:creationId xmlns:a16="http://schemas.microsoft.com/office/drawing/2014/main" id="{F6EFBB82-BE1F-4E55-A109-8068D1D0DF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97322" y="5664619"/>
                  <a:ext cx="1681767" cy="306265"/>
                </a:xfrm>
                <a:custGeom>
                  <a:avLst/>
                  <a:gdLst>
                    <a:gd name="T0" fmla="*/ 1681767 w 313"/>
                    <a:gd name="T1" fmla="*/ 290146 h 57"/>
                    <a:gd name="T2" fmla="*/ 1590425 w 313"/>
                    <a:gd name="T3" fmla="*/ 290146 h 57"/>
                    <a:gd name="T4" fmla="*/ 1590425 w 313"/>
                    <a:gd name="T5" fmla="*/ 306265 h 57"/>
                    <a:gd name="T6" fmla="*/ 1681767 w 313"/>
                    <a:gd name="T7" fmla="*/ 306265 h 57"/>
                    <a:gd name="T8" fmla="*/ 1681767 w 313"/>
                    <a:gd name="T9" fmla="*/ 290146 h 57"/>
                    <a:gd name="T10" fmla="*/ 0 w 313"/>
                    <a:gd name="T11" fmla="*/ 0 h 57"/>
                    <a:gd name="T12" fmla="*/ 0 w 313"/>
                    <a:gd name="T13" fmla="*/ 0 h 57"/>
                    <a:gd name="T14" fmla="*/ 0 w 313"/>
                    <a:gd name="T15" fmla="*/ 306265 h 57"/>
                    <a:gd name="T16" fmla="*/ 85969 w 313"/>
                    <a:gd name="T17" fmla="*/ 306265 h 57"/>
                    <a:gd name="T18" fmla="*/ 85969 w 313"/>
                    <a:gd name="T19" fmla="*/ 290146 h 57"/>
                    <a:gd name="T20" fmla="*/ 0 w 313"/>
                    <a:gd name="T21" fmla="*/ 290146 h 57"/>
                    <a:gd name="T22" fmla="*/ 0 w 313"/>
                    <a:gd name="T23" fmla="*/ 0 h 5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13" h="57">
                      <a:moveTo>
                        <a:pt x="313" y="54"/>
                      </a:moveTo>
                      <a:lnTo>
                        <a:pt x="296" y="54"/>
                      </a:lnTo>
                      <a:lnTo>
                        <a:pt x="296" y="57"/>
                      </a:lnTo>
                      <a:lnTo>
                        <a:pt x="313" y="57"/>
                      </a:lnTo>
                      <a:lnTo>
                        <a:pt x="313" y="54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7"/>
                      </a:lnTo>
                      <a:lnTo>
                        <a:pt x="16" y="57"/>
                      </a:lnTo>
                      <a:lnTo>
                        <a:pt x="16" y="54"/>
                      </a:lnTo>
                      <a:lnTo>
                        <a:pt x="0" y="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12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C"/>
                </a:p>
              </p:txBody>
            </p:sp>
            <p:sp>
              <p:nvSpPr>
                <p:cNvPr id="23" name="Freeform 64">
                  <a:extLst>
                    <a:ext uri="{FF2B5EF4-FFF2-40B4-BE49-F238E27FC236}">
                      <a16:creationId xmlns:a16="http://schemas.microsoft.com/office/drawing/2014/main" id="{F6746942-05DA-46E8-B444-19B27AD34F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97322" y="5664619"/>
                  <a:ext cx="1681767" cy="306265"/>
                </a:xfrm>
                <a:custGeom>
                  <a:avLst/>
                  <a:gdLst>
                    <a:gd name="T0" fmla="*/ 1681767 w 313"/>
                    <a:gd name="T1" fmla="*/ 290146 h 57"/>
                    <a:gd name="T2" fmla="*/ 1590425 w 313"/>
                    <a:gd name="T3" fmla="*/ 290146 h 57"/>
                    <a:gd name="T4" fmla="*/ 1590425 w 313"/>
                    <a:gd name="T5" fmla="*/ 306265 h 57"/>
                    <a:gd name="T6" fmla="*/ 1681767 w 313"/>
                    <a:gd name="T7" fmla="*/ 306265 h 57"/>
                    <a:gd name="T8" fmla="*/ 1681767 w 313"/>
                    <a:gd name="T9" fmla="*/ 290146 h 57"/>
                    <a:gd name="T10" fmla="*/ 0 w 313"/>
                    <a:gd name="T11" fmla="*/ 0 h 57"/>
                    <a:gd name="T12" fmla="*/ 0 w 313"/>
                    <a:gd name="T13" fmla="*/ 0 h 57"/>
                    <a:gd name="T14" fmla="*/ 0 w 313"/>
                    <a:gd name="T15" fmla="*/ 306265 h 57"/>
                    <a:gd name="T16" fmla="*/ 85969 w 313"/>
                    <a:gd name="T17" fmla="*/ 306265 h 57"/>
                    <a:gd name="T18" fmla="*/ 85969 w 313"/>
                    <a:gd name="T19" fmla="*/ 290146 h 57"/>
                    <a:gd name="T20" fmla="*/ 0 w 313"/>
                    <a:gd name="T21" fmla="*/ 290146 h 57"/>
                    <a:gd name="T22" fmla="*/ 0 w 313"/>
                    <a:gd name="T23" fmla="*/ 0 h 5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13" h="57">
                      <a:moveTo>
                        <a:pt x="313" y="54"/>
                      </a:moveTo>
                      <a:lnTo>
                        <a:pt x="296" y="54"/>
                      </a:lnTo>
                      <a:lnTo>
                        <a:pt x="296" y="57"/>
                      </a:lnTo>
                      <a:lnTo>
                        <a:pt x="313" y="57"/>
                      </a:lnTo>
                      <a:lnTo>
                        <a:pt x="313" y="54"/>
                      </a:lnTo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7"/>
                      </a:lnTo>
                      <a:lnTo>
                        <a:pt x="16" y="57"/>
                      </a:lnTo>
                      <a:lnTo>
                        <a:pt x="16" y="54"/>
                      </a:lnTo>
                      <a:lnTo>
                        <a:pt x="0" y="5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C"/>
                </a:p>
              </p:txBody>
            </p:sp>
            <p:sp>
              <p:nvSpPr>
                <p:cNvPr id="24" name="Freeform 65">
                  <a:extLst>
                    <a:ext uri="{FF2B5EF4-FFF2-40B4-BE49-F238E27FC236}">
                      <a16:creationId xmlns:a16="http://schemas.microsoft.com/office/drawing/2014/main" id="{9039C690-8951-489F-B090-B631D2887D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82301" y="5954680"/>
                  <a:ext cx="1504472" cy="15871"/>
                </a:xfrm>
                <a:custGeom>
                  <a:avLst/>
                  <a:gdLst>
                    <a:gd name="T0" fmla="*/ 0 w 280"/>
                    <a:gd name="T1" fmla="*/ 0 h 3"/>
                    <a:gd name="T2" fmla="*/ 0 w 280"/>
                    <a:gd name="T3" fmla="*/ 0 h 3"/>
                    <a:gd name="T4" fmla="*/ 0 w 280"/>
                    <a:gd name="T5" fmla="*/ 3 h 3"/>
                    <a:gd name="T6" fmla="*/ 0 w 280"/>
                    <a:gd name="T7" fmla="*/ 3 h 3"/>
                    <a:gd name="T8" fmla="*/ 0 w 280"/>
                    <a:gd name="T9" fmla="*/ 0 h 3"/>
                    <a:gd name="T10" fmla="*/ 280 w 280"/>
                    <a:gd name="T11" fmla="*/ 0 h 3"/>
                    <a:gd name="T12" fmla="*/ 140 w 280"/>
                    <a:gd name="T13" fmla="*/ 0 h 3"/>
                    <a:gd name="T14" fmla="*/ 140 w 280"/>
                    <a:gd name="T15" fmla="*/ 3 h 3"/>
                    <a:gd name="T16" fmla="*/ 280 w 280"/>
                    <a:gd name="T17" fmla="*/ 3 h 3"/>
                    <a:gd name="T18" fmla="*/ 280 w 280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0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  <a:moveTo>
                        <a:pt x="280" y="0"/>
                      </a:moveTo>
                      <a:lnTo>
                        <a:pt x="140" y="0"/>
                      </a:lnTo>
                      <a:lnTo>
                        <a:pt x="140" y="3"/>
                      </a:lnTo>
                      <a:lnTo>
                        <a:pt x="280" y="3"/>
                      </a:lnTo>
                      <a:lnTo>
                        <a:pt x="28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" name="Freeform 66">
                  <a:extLst>
                    <a:ext uri="{FF2B5EF4-FFF2-40B4-BE49-F238E27FC236}">
                      <a16:creationId xmlns:a16="http://schemas.microsoft.com/office/drawing/2014/main" id="{03F38F31-8F73-4BF6-998D-8250F43F76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82301" y="5954680"/>
                  <a:ext cx="1504472" cy="15871"/>
                </a:xfrm>
                <a:custGeom>
                  <a:avLst/>
                  <a:gdLst>
                    <a:gd name="T0" fmla="*/ 0 w 280"/>
                    <a:gd name="T1" fmla="*/ 0 h 3"/>
                    <a:gd name="T2" fmla="*/ 0 w 280"/>
                    <a:gd name="T3" fmla="*/ 0 h 3"/>
                    <a:gd name="T4" fmla="*/ 0 w 280"/>
                    <a:gd name="T5" fmla="*/ 3 h 3"/>
                    <a:gd name="T6" fmla="*/ 0 w 280"/>
                    <a:gd name="T7" fmla="*/ 3 h 3"/>
                    <a:gd name="T8" fmla="*/ 0 w 280"/>
                    <a:gd name="T9" fmla="*/ 0 h 3"/>
                    <a:gd name="T10" fmla="*/ 280 w 280"/>
                    <a:gd name="T11" fmla="*/ 0 h 3"/>
                    <a:gd name="T12" fmla="*/ 140 w 280"/>
                    <a:gd name="T13" fmla="*/ 0 h 3"/>
                    <a:gd name="T14" fmla="*/ 140 w 280"/>
                    <a:gd name="T15" fmla="*/ 3 h 3"/>
                    <a:gd name="T16" fmla="*/ 280 w 280"/>
                    <a:gd name="T17" fmla="*/ 3 h 3"/>
                    <a:gd name="T18" fmla="*/ 280 w 280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0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moveTo>
                        <a:pt x="280" y="0"/>
                      </a:moveTo>
                      <a:lnTo>
                        <a:pt x="140" y="0"/>
                      </a:lnTo>
                      <a:lnTo>
                        <a:pt x="140" y="3"/>
                      </a:lnTo>
                      <a:lnTo>
                        <a:pt x="280" y="3"/>
                      </a:lnTo>
                      <a:lnTo>
                        <a:pt x="280" y="0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6" name="Rectangle 67">
                  <a:extLst>
                    <a:ext uri="{FF2B5EF4-FFF2-40B4-BE49-F238E27FC236}">
                      <a16:creationId xmlns:a16="http://schemas.microsoft.com/office/drawing/2014/main" id="{AB3F8129-377A-4C25-8920-44F1F53529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96603" y="5653126"/>
                  <a:ext cx="1682216" cy="30155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7" name="Rectangle 68">
                  <a:extLst>
                    <a:ext uri="{FF2B5EF4-FFF2-40B4-BE49-F238E27FC236}">
                      <a16:creationId xmlns:a16="http://schemas.microsoft.com/office/drawing/2014/main" id="{FC7E922E-31B7-4883-B4D7-C53A16AF9C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97322" y="5653873"/>
                  <a:ext cx="1681767" cy="3008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es-EC" altLang="es-EC"/>
                </a:p>
              </p:txBody>
            </p:sp>
            <p:sp>
              <p:nvSpPr>
                <p:cNvPr id="28" name="Freeform 69">
                  <a:extLst>
                    <a:ext uri="{FF2B5EF4-FFF2-40B4-BE49-F238E27FC236}">
                      <a16:creationId xmlns:a16="http://schemas.microsoft.com/office/drawing/2014/main" id="{54FDC27F-3C33-41BE-AC94-B017894536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82301" y="5970551"/>
                  <a:ext cx="752236" cy="864986"/>
                </a:xfrm>
                <a:custGeom>
                  <a:avLst/>
                  <a:gdLst>
                    <a:gd name="T0" fmla="*/ 140 w 140"/>
                    <a:gd name="T1" fmla="*/ 0 h 208"/>
                    <a:gd name="T2" fmla="*/ 0 w 140"/>
                    <a:gd name="T3" fmla="*/ 0 h 208"/>
                    <a:gd name="T4" fmla="*/ 50 w 140"/>
                    <a:gd name="T5" fmla="*/ 208 h 208"/>
                    <a:gd name="T6" fmla="*/ 140 w 140"/>
                    <a:gd name="T7" fmla="*/ 208 h 208"/>
                    <a:gd name="T8" fmla="*/ 140 w 140"/>
                    <a:gd name="T9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0" h="208">
                      <a:moveTo>
                        <a:pt x="140" y="0"/>
                      </a:moveTo>
                      <a:lnTo>
                        <a:pt x="0" y="0"/>
                      </a:lnTo>
                      <a:lnTo>
                        <a:pt x="50" y="208"/>
                      </a:lnTo>
                      <a:lnTo>
                        <a:pt x="140" y="208"/>
                      </a:lnTo>
                      <a:lnTo>
                        <a:pt x="140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9" name="Freeform 70">
                  <a:extLst>
                    <a:ext uri="{FF2B5EF4-FFF2-40B4-BE49-F238E27FC236}">
                      <a16:creationId xmlns:a16="http://schemas.microsoft.com/office/drawing/2014/main" id="{908DFEB2-AEE6-4A13-9F55-C9EFBC644E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83291" y="5740405"/>
                  <a:ext cx="752227" cy="1117595"/>
                </a:xfrm>
                <a:custGeom>
                  <a:avLst/>
                  <a:gdLst>
                    <a:gd name="T0" fmla="*/ 752227 w 140"/>
                    <a:gd name="T1" fmla="*/ 0 h 208"/>
                    <a:gd name="T2" fmla="*/ 0 w 140"/>
                    <a:gd name="T3" fmla="*/ 0 h 208"/>
                    <a:gd name="T4" fmla="*/ 268653 w 140"/>
                    <a:gd name="T5" fmla="*/ 1117595 h 208"/>
                    <a:gd name="T6" fmla="*/ 752227 w 140"/>
                    <a:gd name="T7" fmla="*/ 1117595 h 208"/>
                    <a:gd name="T8" fmla="*/ 752227 w 140"/>
                    <a:gd name="T9" fmla="*/ 0 h 2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0" h="208">
                      <a:moveTo>
                        <a:pt x="140" y="0"/>
                      </a:moveTo>
                      <a:lnTo>
                        <a:pt x="0" y="0"/>
                      </a:lnTo>
                      <a:lnTo>
                        <a:pt x="50" y="208"/>
                      </a:lnTo>
                      <a:lnTo>
                        <a:pt x="140" y="208"/>
                      </a:lnTo>
                      <a:lnTo>
                        <a:pt x="14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C"/>
                </a:p>
              </p:txBody>
            </p:sp>
            <p:sp>
              <p:nvSpPr>
                <p:cNvPr id="30" name="Rectangle 71">
                  <a:extLst>
                    <a:ext uri="{FF2B5EF4-FFF2-40B4-BE49-F238E27FC236}">
                      <a16:creationId xmlns:a16="http://schemas.microsoft.com/office/drawing/2014/main" id="{18C32136-8FF4-4AD5-9318-9FEE0258AD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2301" y="5954680"/>
                  <a:ext cx="752236" cy="15871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Rectangle 72">
                  <a:extLst>
                    <a:ext uri="{FF2B5EF4-FFF2-40B4-BE49-F238E27FC236}">
                      <a16:creationId xmlns:a16="http://schemas.microsoft.com/office/drawing/2014/main" id="{37AE16DA-025D-46F7-A192-E30ACA43EC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2301" y="5954680"/>
                  <a:ext cx="752236" cy="15871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73">
                  <a:extLst>
                    <a:ext uri="{FF2B5EF4-FFF2-40B4-BE49-F238E27FC236}">
                      <a16:creationId xmlns:a16="http://schemas.microsoft.com/office/drawing/2014/main" id="{F72C4991-BF0F-41CE-B1D3-37368689DB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96603" y="5653126"/>
                  <a:ext cx="837934" cy="301555"/>
                </a:xfrm>
                <a:custGeom>
                  <a:avLst/>
                  <a:gdLst>
                    <a:gd name="T0" fmla="*/ 156 w 156"/>
                    <a:gd name="T1" fmla="*/ 0 h 56"/>
                    <a:gd name="T2" fmla="*/ 0 w 156"/>
                    <a:gd name="T3" fmla="*/ 0 h 56"/>
                    <a:gd name="T4" fmla="*/ 0 w 156"/>
                    <a:gd name="T5" fmla="*/ 56 h 56"/>
                    <a:gd name="T6" fmla="*/ 16 w 156"/>
                    <a:gd name="T7" fmla="*/ 56 h 56"/>
                    <a:gd name="T8" fmla="*/ 156 w 156"/>
                    <a:gd name="T9" fmla="*/ 56 h 56"/>
                    <a:gd name="T10" fmla="*/ 156 w 156"/>
                    <a:gd name="T11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6" h="56">
                      <a:moveTo>
                        <a:pt x="156" y="0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16" y="56"/>
                      </a:lnTo>
                      <a:lnTo>
                        <a:pt x="156" y="56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Freeform 74">
                  <a:extLst>
                    <a:ext uri="{FF2B5EF4-FFF2-40B4-BE49-F238E27FC236}">
                      <a16:creationId xmlns:a16="http://schemas.microsoft.com/office/drawing/2014/main" id="{4A85D7E3-F63E-4B25-ADC6-050AD1A2FE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97322" y="5653873"/>
                  <a:ext cx="838196" cy="300891"/>
                </a:xfrm>
                <a:custGeom>
                  <a:avLst/>
                  <a:gdLst>
                    <a:gd name="T0" fmla="*/ 838196 w 156"/>
                    <a:gd name="T1" fmla="*/ 0 h 56"/>
                    <a:gd name="T2" fmla="*/ 0 w 156"/>
                    <a:gd name="T3" fmla="*/ 0 h 56"/>
                    <a:gd name="T4" fmla="*/ 0 w 156"/>
                    <a:gd name="T5" fmla="*/ 300891 h 56"/>
                    <a:gd name="T6" fmla="*/ 85969 w 156"/>
                    <a:gd name="T7" fmla="*/ 300891 h 56"/>
                    <a:gd name="T8" fmla="*/ 838196 w 156"/>
                    <a:gd name="T9" fmla="*/ 300891 h 56"/>
                    <a:gd name="T10" fmla="*/ 838196 w 156"/>
                    <a:gd name="T11" fmla="*/ 0 h 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6" h="56">
                      <a:moveTo>
                        <a:pt x="156" y="0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16" y="56"/>
                      </a:lnTo>
                      <a:lnTo>
                        <a:pt x="156" y="56"/>
                      </a:lnTo>
                      <a:lnTo>
                        <a:pt x="156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C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57850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/>
        </p:nvSpPr>
        <p:spPr>
          <a:xfrm>
            <a:off x="7167008" y="393818"/>
            <a:ext cx="490348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REGISTROS DE INSUMOS</a:t>
            </a:r>
            <a:endParaRPr dirty="0"/>
          </a:p>
        </p:txBody>
      </p:sp>
      <p:sp>
        <p:nvSpPr>
          <p:cNvPr id="11" name="Google Shape;90;p14">
            <a:extLst>
              <a:ext uri="{FF2B5EF4-FFF2-40B4-BE49-F238E27FC236}">
                <a16:creationId xmlns:a16="http://schemas.microsoft.com/office/drawing/2014/main" id="{18F65A23-6508-411A-ACD2-183F21A36358}"/>
              </a:ext>
            </a:extLst>
          </p:cNvPr>
          <p:cNvSpPr txBox="1"/>
          <p:nvPr/>
        </p:nvSpPr>
        <p:spPr>
          <a:xfrm>
            <a:off x="6744125" y="2095948"/>
            <a:ext cx="3202395" cy="1047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EC" dirty="0">
                <a:solidFill>
                  <a:srgbClr val="595959"/>
                </a:solidFill>
              </a:rPr>
              <a:t>DECOMISO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EC" dirty="0">
                <a:solidFill>
                  <a:srgbClr val="595959"/>
                </a:solidFill>
              </a:rPr>
              <a:t>Productos sin registro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EC" dirty="0">
                <a:solidFill>
                  <a:srgbClr val="595959"/>
                </a:solidFill>
              </a:rPr>
              <a:t>Productos caducados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EC" dirty="0">
                <a:solidFill>
                  <a:srgbClr val="595959"/>
                </a:solidFill>
              </a:rPr>
              <a:t>Presentaciones no autorizada por Agrocalidad.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270033"/>
              </p:ext>
            </p:extLst>
          </p:nvPr>
        </p:nvGraphicFramePr>
        <p:xfrm>
          <a:off x="633027" y="1103971"/>
          <a:ext cx="5105400" cy="2587084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2584939">
                  <a:extLst>
                    <a:ext uri="{9D8B030D-6E8A-4147-A177-3AD203B41FA5}">
                      <a16:colId xmlns:a16="http://schemas.microsoft.com/office/drawing/2014/main" val="729896617"/>
                    </a:ext>
                  </a:extLst>
                </a:gridCol>
                <a:gridCol w="1161561">
                  <a:extLst>
                    <a:ext uri="{9D8B030D-6E8A-4147-A177-3AD203B41FA5}">
                      <a16:colId xmlns:a16="http://schemas.microsoft.com/office/drawing/2014/main" val="1845012794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758520155"/>
                    </a:ext>
                  </a:extLst>
                </a:gridCol>
              </a:tblGrid>
              <a:tr h="4384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DECOMISADOS Y CUARENTENADOS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2019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2018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5710880"/>
                  </a:ext>
                </a:extLst>
              </a:tr>
              <a:tr h="43848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noProof="0" dirty="0">
                          <a:effectLst/>
                        </a:rPr>
                        <a:t>Cantidad de productos decomisados</a:t>
                      </a:r>
                      <a:endParaRPr lang="es-EC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0538244"/>
                  </a:ext>
                </a:extLst>
              </a:tr>
              <a:tr h="43848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noProof="0" dirty="0">
                          <a:effectLst/>
                        </a:rPr>
                        <a:t>Cantidad de productos cuarentenados</a:t>
                      </a:r>
                      <a:endParaRPr lang="es-EC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4827560"/>
                  </a:ext>
                </a:extLst>
              </a:tr>
              <a:tr h="8331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Control de la Calidad de la formulación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1375204"/>
                  </a:ext>
                </a:extLst>
              </a:tr>
              <a:tr h="43848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5356026"/>
                  </a:ext>
                </a:extLst>
              </a:tr>
            </a:tbl>
          </a:graphicData>
        </a:graphic>
      </p:graphicFrame>
      <p:sp>
        <p:nvSpPr>
          <p:cNvPr id="6" name="Freeform 5">
            <a:extLst>
              <a:ext uri="{FF2B5EF4-FFF2-40B4-BE49-F238E27FC236}">
                <a16:creationId xmlns:a16="http://schemas.microsoft.com/office/drawing/2014/main" id="{2A9260DE-1E69-4094-8193-884E6C4ED3D1}"/>
              </a:ext>
            </a:extLst>
          </p:cNvPr>
          <p:cNvSpPr>
            <a:spLocks/>
          </p:cNvSpPr>
          <p:nvPr/>
        </p:nvSpPr>
        <p:spPr bwMode="auto">
          <a:xfrm>
            <a:off x="9900472" y="1618131"/>
            <a:ext cx="2116092" cy="4153922"/>
          </a:xfrm>
          <a:custGeom>
            <a:avLst/>
            <a:gdLst>
              <a:gd name="T0" fmla="*/ 0 w 1594"/>
              <a:gd name="T1" fmla="*/ 3017 h 3017"/>
              <a:gd name="T2" fmla="*/ 1594 w 1594"/>
              <a:gd name="T3" fmla="*/ 1509 h 3017"/>
              <a:gd name="T4" fmla="*/ 0 w 1594"/>
              <a:gd name="T5" fmla="*/ 0 h 3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94" h="3017">
                <a:moveTo>
                  <a:pt x="0" y="3017"/>
                </a:moveTo>
                <a:cubicBezTo>
                  <a:pt x="880" y="3017"/>
                  <a:pt x="1594" y="2342"/>
                  <a:pt x="1594" y="1509"/>
                </a:cubicBezTo>
                <a:cubicBezTo>
                  <a:pt x="1594" y="676"/>
                  <a:pt x="880" y="0"/>
                  <a:pt x="0" y="0"/>
                </a:cubicBezTo>
              </a:path>
            </a:pathLst>
          </a:custGeom>
          <a:noFill/>
          <a:ln w="57150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A0C66510-91BA-4403-A5D5-C44232A73657}"/>
              </a:ext>
            </a:extLst>
          </p:cNvPr>
          <p:cNvGrpSpPr/>
          <p:nvPr/>
        </p:nvGrpSpPr>
        <p:grpSpPr>
          <a:xfrm>
            <a:off x="7107181" y="4952580"/>
            <a:ext cx="4002622" cy="295298"/>
            <a:chOff x="6038850" y="5485397"/>
            <a:chExt cx="1216539" cy="453439"/>
          </a:xfrm>
        </p:grpSpPr>
        <p:sp>
          <p:nvSpPr>
            <p:cNvPr id="8" name="Shape 2175">
              <a:extLst>
                <a:ext uri="{FF2B5EF4-FFF2-40B4-BE49-F238E27FC236}">
                  <a16:creationId xmlns:a16="http://schemas.microsoft.com/office/drawing/2014/main" id="{3847F423-598A-4583-9066-15C29ED99786}"/>
                </a:ext>
              </a:extLst>
            </p:cNvPr>
            <p:cNvSpPr/>
            <p:nvPr/>
          </p:nvSpPr>
          <p:spPr>
            <a:xfrm flipV="1">
              <a:off x="7250933" y="5485397"/>
              <a:ext cx="0" cy="453439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0" name="Shape 2176">
              <a:extLst>
                <a:ext uri="{FF2B5EF4-FFF2-40B4-BE49-F238E27FC236}">
                  <a16:creationId xmlns:a16="http://schemas.microsoft.com/office/drawing/2014/main" id="{22B2A08C-3883-4B1E-90BF-75409B8EE51C}"/>
                </a:ext>
              </a:extLst>
            </p:cNvPr>
            <p:cNvSpPr/>
            <p:nvPr/>
          </p:nvSpPr>
          <p:spPr>
            <a:xfrm flipH="1" flipV="1">
              <a:off x="6038850" y="5719205"/>
              <a:ext cx="1216539" cy="1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12" name="Group 9">
            <a:extLst>
              <a:ext uri="{FF2B5EF4-FFF2-40B4-BE49-F238E27FC236}">
                <a16:creationId xmlns:a16="http://schemas.microsoft.com/office/drawing/2014/main" id="{A83945BF-9965-4F31-8575-517ECFD5596F}"/>
              </a:ext>
            </a:extLst>
          </p:cNvPr>
          <p:cNvGrpSpPr/>
          <p:nvPr/>
        </p:nvGrpSpPr>
        <p:grpSpPr>
          <a:xfrm rot="10800000">
            <a:off x="6666512" y="1760984"/>
            <a:ext cx="4168332" cy="481314"/>
            <a:chOff x="6038850" y="5485397"/>
            <a:chExt cx="1216539" cy="453439"/>
          </a:xfrm>
        </p:grpSpPr>
        <p:sp>
          <p:nvSpPr>
            <p:cNvPr id="13" name="Shape 2175">
              <a:extLst>
                <a:ext uri="{FF2B5EF4-FFF2-40B4-BE49-F238E27FC236}">
                  <a16:creationId xmlns:a16="http://schemas.microsoft.com/office/drawing/2014/main" id="{250B1FCB-59BE-4DCD-878D-84E4BD47C6D1}"/>
                </a:ext>
              </a:extLst>
            </p:cNvPr>
            <p:cNvSpPr/>
            <p:nvPr/>
          </p:nvSpPr>
          <p:spPr>
            <a:xfrm flipV="1">
              <a:off x="7250933" y="5485397"/>
              <a:ext cx="0" cy="453439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4" name="Shape 2176">
              <a:extLst>
                <a:ext uri="{FF2B5EF4-FFF2-40B4-BE49-F238E27FC236}">
                  <a16:creationId xmlns:a16="http://schemas.microsoft.com/office/drawing/2014/main" id="{42CB8EBE-4D8F-455D-A534-0FAD5608873A}"/>
                </a:ext>
              </a:extLst>
            </p:cNvPr>
            <p:cNvSpPr/>
            <p:nvPr/>
          </p:nvSpPr>
          <p:spPr>
            <a:xfrm flipH="1" flipV="1">
              <a:off x="6038850" y="5719205"/>
              <a:ext cx="1216539" cy="1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12A92563-0F92-4580-BB3F-DAF39BCDC3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534" y="2711888"/>
            <a:ext cx="2051126" cy="207832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DFDAC2E-BEAF-4410-A9AC-D1E2999F94FF}"/>
              </a:ext>
            </a:extLst>
          </p:cNvPr>
          <p:cNvSpPr/>
          <p:nvPr/>
        </p:nvSpPr>
        <p:spPr>
          <a:xfrm>
            <a:off x="6666512" y="3290613"/>
            <a:ext cx="33744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dirty="0">
                <a:solidFill>
                  <a:srgbClr val="595959"/>
                </a:solidFill>
              </a:rPr>
              <a:t>CUARENTENA: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EC" dirty="0">
                <a:solidFill>
                  <a:srgbClr val="595959"/>
                </a:solidFill>
              </a:rPr>
              <a:t>Ausencia injustificada o alteración de algunos de los numerales del art. 77 de la decisión 483 de la CAN.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EC" dirty="0">
                <a:solidFill>
                  <a:srgbClr val="595959"/>
                </a:solidFill>
              </a:rPr>
              <a:t>Rotulado del producto la especie de destino no autorizado</a:t>
            </a:r>
            <a:endParaRPr lang="en-US" sz="1100" dirty="0"/>
          </a:p>
        </p:txBody>
      </p:sp>
      <p:sp>
        <p:nvSpPr>
          <p:cNvPr id="9" name="Google Shape;90;p14">
            <a:extLst>
              <a:ext uri="{FF2B5EF4-FFF2-40B4-BE49-F238E27FC236}">
                <a16:creationId xmlns:a16="http://schemas.microsoft.com/office/drawing/2014/main" id="{870B1B1C-56CD-4399-AD20-54C035CDAF26}"/>
              </a:ext>
            </a:extLst>
          </p:cNvPr>
          <p:cNvSpPr txBox="1"/>
          <p:nvPr/>
        </p:nvSpPr>
        <p:spPr>
          <a:xfrm>
            <a:off x="5807170" y="1297260"/>
            <a:ext cx="5974491" cy="65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s-EC" sz="1800" b="1" dirty="0">
                <a:solidFill>
                  <a:srgbClr val="595959"/>
                </a:solidFill>
              </a:rPr>
              <a:t>¿PRINCIPALES CAUSAS MOTIVOS DECOMISOS Y CUARENTENA? </a:t>
            </a:r>
            <a:endParaRPr sz="1800" b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AD68738-C97B-483E-A71C-D717A8F76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96" y="3887983"/>
            <a:ext cx="2658244" cy="160930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6C5186FC-70FA-4F22-AE12-B35469FCD8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226" y="3888902"/>
            <a:ext cx="3086988" cy="162769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E606A44D-1652-42CA-93D0-D3305E8F25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6243" y="3888902"/>
            <a:ext cx="2182696" cy="162769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5854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/>
        </p:nvSpPr>
        <p:spPr>
          <a:xfrm>
            <a:off x="455917" y="640953"/>
            <a:ext cx="656874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LABORATORIOS</a:t>
            </a:r>
            <a:endParaRPr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3562D8F-8B8A-4B81-AE07-CB2608BFA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951266"/>
              </p:ext>
            </p:extLst>
          </p:nvPr>
        </p:nvGraphicFramePr>
        <p:xfrm>
          <a:off x="455917" y="1421177"/>
          <a:ext cx="6503196" cy="3164751"/>
        </p:xfrm>
        <a:graphic>
          <a:graphicData uri="http://schemas.openxmlformats.org/drawingml/2006/table">
            <a:tbl>
              <a:tblPr firstRow="1" firstCol="1">
                <a:tableStyleId>{7DF18680-E054-41AD-8BC1-D1AEF772440D}</a:tableStyleId>
              </a:tblPr>
              <a:tblGrid>
                <a:gridCol w="2266608">
                  <a:extLst>
                    <a:ext uri="{9D8B030D-6E8A-4147-A177-3AD203B41FA5}">
                      <a16:colId xmlns:a16="http://schemas.microsoft.com/office/drawing/2014/main" val="1024866682"/>
                    </a:ext>
                  </a:extLst>
                </a:gridCol>
                <a:gridCol w="1771554">
                  <a:extLst>
                    <a:ext uri="{9D8B030D-6E8A-4147-A177-3AD203B41FA5}">
                      <a16:colId xmlns:a16="http://schemas.microsoft.com/office/drawing/2014/main" val="2197748317"/>
                    </a:ext>
                  </a:extLst>
                </a:gridCol>
                <a:gridCol w="1258026">
                  <a:extLst>
                    <a:ext uri="{9D8B030D-6E8A-4147-A177-3AD203B41FA5}">
                      <a16:colId xmlns:a16="http://schemas.microsoft.com/office/drawing/2014/main" val="1819498776"/>
                    </a:ext>
                  </a:extLst>
                </a:gridCol>
                <a:gridCol w="1207008">
                  <a:extLst>
                    <a:ext uri="{9D8B030D-6E8A-4147-A177-3AD203B41FA5}">
                      <a16:colId xmlns:a16="http://schemas.microsoft.com/office/drawing/2014/main" val="2749455224"/>
                    </a:ext>
                  </a:extLst>
                </a:gridCol>
              </a:tblGrid>
              <a:tr h="28121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C" sz="1400" u="none" strike="noStrike" dirty="0">
                          <a:effectLst/>
                        </a:rPr>
                        <a:t> </a:t>
                      </a:r>
                      <a:r>
                        <a:rPr lang="es-EC" sz="1400" u="none" strike="noStrike" cap="none" dirty="0">
                          <a:effectLst/>
                          <a:sym typeface="Arial"/>
                        </a:rPr>
                        <a:t>INGRESO DE MUESTRAS POR ÁREAS ANALÍTICAS DE LOS LABORATORIOS GUAYAS AÑO 2019</a:t>
                      </a:r>
                      <a:endParaRPr lang="es-EC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8555" marR="128555" marT="64277" marB="64277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106663"/>
                  </a:ext>
                </a:extLst>
              </a:tr>
              <a:tr h="281214">
                <a:tc gridSpan="2">
                  <a:txBody>
                    <a:bodyPr/>
                    <a:lstStyle/>
                    <a:p>
                      <a:r>
                        <a:rPr lang="es-EC" sz="1400" u="none" strike="noStrike" cap="none" dirty="0">
                          <a:effectLst/>
                          <a:sym typeface="Arial"/>
                        </a:rPr>
                        <a:t>ÁREA ANALÍTICA</a:t>
                      </a:r>
                      <a:endParaRPr lang="es-EC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8555" marR="128555" marT="64277" marB="64277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# MUESTRAS 2019</a:t>
                      </a:r>
                      <a:endParaRPr lang="es-EC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91" marR="13391" marT="13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# MUESTRAS 2018</a:t>
                      </a:r>
                      <a:endParaRPr lang="es-EC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91" marR="13391" marT="13391" marB="0" anchor="ctr"/>
                </a:tc>
                <a:extLst>
                  <a:ext uri="{0D108BD9-81ED-4DB2-BD59-A6C34878D82A}">
                    <a16:rowId xmlns:a16="http://schemas.microsoft.com/office/drawing/2014/main" val="614357278"/>
                  </a:ext>
                </a:extLst>
              </a:tr>
              <a:tr h="535646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</a:rPr>
                        <a:t>Laboratorio Referencia (LR)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8555" marR="128555" marT="64277" marB="6427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Control de calidad de Semillas</a:t>
                      </a:r>
                      <a:endParaRPr lang="es-EC" sz="14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91" marR="13391" marT="1339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1632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91" marR="13391" marT="13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1911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91" marR="13391" marT="13391" marB="0" anchor="ctr"/>
                </a:tc>
                <a:extLst>
                  <a:ext uri="{0D108BD9-81ED-4DB2-BD59-A6C34878D82A}">
                    <a16:rowId xmlns:a16="http://schemas.microsoft.com/office/drawing/2014/main" val="1818908795"/>
                  </a:ext>
                </a:extLst>
              </a:tr>
              <a:tr h="26782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Fitopatología</a:t>
                      </a:r>
                      <a:endParaRPr lang="es-EC" sz="14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91" marR="13391" marT="1339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744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91" marR="13391" marT="13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289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91" marR="13391" marT="13391" marB="0" anchor="ctr"/>
                </a:tc>
                <a:extLst>
                  <a:ext uri="{0D108BD9-81ED-4DB2-BD59-A6C34878D82A}">
                    <a16:rowId xmlns:a16="http://schemas.microsoft.com/office/drawing/2014/main" val="2136730093"/>
                  </a:ext>
                </a:extLst>
              </a:tr>
              <a:tr h="26782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Entomología</a:t>
                      </a:r>
                      <a:endParaRPr lang="es-EC" sz="14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91" marR="13391" marT="1339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7084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91" marR="13391" marT="13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9159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91" marR="13391" marT="13391" marB="0" anchor="ctr"/>
                </a:tc>
                <a:extLst>
                  <a:ext uri="{0D108BD9-81ED-4DB2-BD59-A6C34878D82A}">
                    <a16:rowId xmlns:a16="http://schemas.microsoft.com/office/drawing/2014/main" val="1052454255"/>
                  </a:ext>
                </a:extLst>
              </a:tr>
              <a:tr h="2812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Diagnóstico </a:t>
                      </a:r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Animal</a:t>
                      </a:r>
                      <a:endParaRPr lang="es-EC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91" marR="13391" marT="1339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1905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91" marR="13391" marT="13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1884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91" marR="13391" marT="13391" marB="0" anchor="ctr"/>
                </a:tc>
                <a:extLst>
                  <a:ext uri="{0D108BD9-81ED-4DB2-BD59-A6C34878D82A}">
                    <a16:rowId xmlns:a16="http://schemas.microsoft.com/office/drawing/2014/main" val="858189375"/>
                  </a:ext>
                </a:extLst>
              </a:tr>
              <a:tr h="81686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Laboratorio Diagnóstico Rápido (LDR)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91" marR="13391" marT="133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Entomología</a:t>
                      </a:r>
                      <a:endParaRPr lang="es-EC" sz="14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91" marR="13391" marT="13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638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91" marR="13391" marT="13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245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91" marR="13391" marT="13391" marB="0" anchor="ctr"/>
                </a:tc>
                <a:extLst>
                  <a:ext uri="{0D108BD9-81ED-4DB2-BD59-A6C34878D82A}">
                    <a16:rowId xmlns:a16="http://schemas.microsoft.com/office/drawing/2014/main" val="2520235275"/>
                  </a:ext>
                </a:extLst>
              </a:tr>
            </a:tbl>
          </a:graphicData>
        </a:graphic>
      </p:graphicFrame>
      <p:sp>
        <p:nvSpPr>
          <p:cNvPr id="7" name="Google Shape;90;p14">
            <a:extLst>
              <a:ext uri="{FF2B5EF4-FFF2-40B4-BE49-F238E27FC236}">
                <a16:creationId xmlns:a16="http://schemas.microsoft.com/office/drawing/2014/main" id="{C7A066BB-AC08-4585-A775-DCCC612768F7}"/>
              </a:ext>
            </a:extLst>
          </p:cNvPr>
          <p:cNvSpPr txBox="1"/>
          <p:nvPr/>
        </p:nvSpPr>
        <p:spPr>
          <a:xfrm>
            <a:off x="455916" y="4890706"/>
            <a:ext cx="8978015" cy="9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EC" sz="1800" dirty="0">
                <a:solidFill>
                  <a:srgbClr val="3F3F3F"/>
                </a:solidFill>
              </a:rPr>
              <a:t>* LDR ubicado en Puerto Marítimo</a:t>
            </a:r>
          </a:p>
          <a:p>
            <a:pPr lvl="0"/>
            <a:r>
              <a:rPr lang="es-EC" sz="1800" dirty="0">
                <a:solidFill>
                  <a:srgbClr val="3F3F3F"/>
                </a:solidFill>
              </a:rPr>
              <a:t>* En la zona 5 solamente </a:t>
            </a:r>
            <a:r>
              <a:rPr lang="es-EC" sz="1800" dirty="0" smtClean="0">
                <a:solidFill>
                  <a:srgbClr val="3F3F3F"/>
                </a:solidFill>
              </a:rPr>
              <a:t>existen </a:t>
            </a:r>
            <a:r>
              <a:rPr lang="es-EC" sz="1800" dirty="0">
                <a:solidFill>
                  <a:srgbClr val="3F3F3F"/>
                </a:solidFill>
              </a:rPr>
              <a:t>laboratorios en la provincia del </a:t>
            </a:r>
            <a:r>
              <a:rPr lang="es-EC" sz="1800" dirty="0" smtClean="0">
                <a:solidFill>
                  <a:srgbClr val="3F3F3F"/>
                </a:solidFill>
              </a:rPr>
              <a:t>Guayas (regional)</a:t>
            </a:r>
            <a:endParaRPr lang="es-EC" sz="1800" dirty="0">
              <a:solidFill>
                <a:srgbClr val="3F3F3F"/>
              </a:solidFill>
            </a:endParaRPr>
          </a:p>
          <a:p>
            <a:pPr lvl="0"/>
            <a:r>
              <a:rPr lang="es-EC" sz="1800" dirty="0">
                <a:solidFill>
                  <a:srgbClr val="3F3F3F"/>
                </a:solidFill>
              </a:rPr>
              <a:t>* Se reciben muestras de la zona 5 además de Manabí, El Oro, Azuay y Cañar</a:t>
            </a:r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04A035C-E16D-4539-90C8-39B4D7915D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196" y="733868"/>
            <a:ext cx="5249339" cy="385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60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/>
        </p:nvSpPr>
        <p:spPr>
          <a:xfrm>
            <a:off x="6100578" y="509069"/>
            <a:ext cx="656874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2800" b="1" dirty="0">
                <a:solidFill>
                  <a:srgbClr val="595959"/>
                </a:solidFill>
              </a:rPr>
              <a:t>PESTE PORCINA AFRICANA</a:t>
            </a:r>
          </a:p>
        </p:txBody>
      </p:sp>
      <p:sp>
        <p:nvSpPr>
          <p:cNvPr id="6" name="2 CuadroTexto"/>
          <p:cNvSpPr txBox="1">
            <a:spLocks noChangeArrowheads="1"/>
          </p:cNvSpPr>
          <p:nvPr/>
        </p:nvSpPr>
        <p:spPr bwMode="auto">
          <a:xfrm>
            <a:off x="903371" y="1113221"/>
            <a:ext cx="10587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n-US" sz="18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Peste Porcina Africana (PPA) es una enfermedad viral altamente contagiosa, considerada una enfermedad transfronteriza se puede propagar a través de cerdos vivos o muertos, domésticos o silvestres.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82647" y="1983449"/>
            <a:ext cx="5149957" cy="34254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ES" sz="1800" b="1" dirty="0">
                <a:solidFill>
                  <a:schemeClr val="tx2">
                    <a:lumMod val="25000"/>
                  </a:schemeClr>
                </a:solidFill>
              </a:rPr>
              <a:t>ACCIONES DE LA INSTITUCIÓN</a:t>
            </a:r>
            <a:endParaRPr lang="es-EC" sz="1800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es-EC" sz="1600" dirty="0">
                <a:solidFill>
                  <a:schemeClr val="tx2">
                    <a:lumMod val="25000"/>
                  </a:schemeClr>
                </a:solidFill>
                <a:cs typeface="Times New Roman" panose="02020603050405020304" pitchFamily="18" charset="0"/>
              </a:rPr>
              <a:t>Refuerzo de las medidas sanitarias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es-MX" sz="1600" dirty="0">
                <a:solidFill>
                  <a:schemeClr val="tx2">
                    <a:lumMod val="25000"/>
                  </a:schemeClr>
                </a:solidFill>
                <a:cs typeface="Times New Roman" panose="02020603050405020304" pitchFamily="18" charset="0"/>
              </a:rPr>
              <a:t>Inspección y control en puntos fronterizos de acceso al país.</a:t>
            </a:r>
            <a:endParaRPr lang="es-EC" sz="1600" dirty="0">
              <a:solidFill>
                <a:schemeClr val="tx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es-MX" sz="1600" dirty="0">
                <a:solidFill>
                  <a:schemeClr val="tx2">
                    <a:lumMod val="25000"/>
                  </a:schemeClr>
                </a:solidFill>
                <a:cs typeface="Times New Roman" panose="02020603050405020304" pitchFamily="18" charset="0"/>
              </a:rPr>
              <a:t>Inspección en maletas y equipaje de mano. </a:t>
            </a:r>
            <a:endParaRPr lang="es-EC" sz="1600" dirty="0">
              <a:solidFill>
                <a:schemeClr val="tx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es-MX" sz="1600" dirty="0">
                <a:solidFill>
                  <a:schemeClr val="tx2">
                    <a:lumMod val="25000"/>
                  </a:schemeClr>
                </a:solidFill>
                <a:cs typeface="Times New Roman" panose="02020603050405020304" pitchFamily="18" charset="0"/>
              </a:rPr>
              <a:t>Inspección de embarcaciones (aviones y barcos).</a:t>
            </a:r>
            <a:endParaRPr lang="es-EC" sz="1600" dirty="0">
              <a:solidFill>
                <a:schemeClr val="tx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es-MX" sz="1600" dirty="0">
                <a:solidFill>
                  <a:schemeClr val="tx2">
                    <a:lumMod val="25000"/>
                  </a:schemeClr>
                </a:solidFill>
                <a:cs typeface="Times New Roman" panose="02020603050405020304" pitchFamily="18" charset="0"/>
              </a:rPr>
              <a:t>Decomiso y destrucción de animales, productos y subproductos de cerdos cuyo ingreso está prohibido.</a:t>
            </a:r>
            <a:endParaRPr lang="es-EC" sz="1600" dirty="0">
              <a:solidFill>
                <a:schemeClr val="tx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es-MX" sz="1600" dirty="0">
                <a:solidFill>
                  <a:schemeClr val="tx2">
                    <a:lumMod val="25000"/>
                  </a:schemeClr>
                </a:solidFill>
                <a:cs typeface="Times New Roman" panose="02020603050405020304" pitchFamily="18" charset="0"/>
              </a:rPr>
              <a:t>Intensificar el uso de alfombras sanitarias en los aeropuertos internacionales.</a:t>
            </a:r>
            <a:endParaRPr lang="es-EC" sz="1600" dirty="0">
              <a:solidFill>
                <a:schemeClr val="tx2">
                  <a:lumMod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ángulo 5"/>
          <p:cNvSpPr/>
          <p:nvPr/>
        </p:nvSpPr>
        <p:spPr>
          <a:xfrm>
            <a:off x="6559396" y="1849637"/>
            <a:ext cx="535523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1800" dirty="0">
                <a:solidFill>
                  <a:schemeClr val="tx2">
                    <a:lumMod val="25000"/>
                  </a:schemeClr>
                </a:solidFill>
              </a:rPr>
              <a:t>  </a:t>
            </a:r>
            <a:r>
              <a:rPr lang="es-EC" sz="1800" b="1" dirty="0">
                <a:solidFill>
                  <a:schemeClr val="tx2">
                    <a:lumMod val="25000"/>
                  </a:schemeClr>
                </a:solidFill>
              </a:rPr>
              <a:t>ACCIONES QUE SE ESPERAN DE LA CIUDADANÍA</a:t>
            </a:r>
          </a:p>
          <a:p>
            <a:pPr algn="ctr">
              <a:defRPr/>
            </a:pPr>
            <a:endParaRPr lang="es-MX" sz="500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s-MX" sz="1600" dirty="0">
                <a:solidFill>
                  <a:schemeClr val="tx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rPr>
              <a:t>No traer productos de cerdo de países afectados por PPA.</a:t>
            </a:r>
            <a:endParaRPr lang="es-EC" sz="1600" dirty="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s-MX" sz="1600" dirty="0">
                <a:solidFill>
                  <a:schemeClr val="tx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rPr>
              <a:t>No haber visitado sitios de producción o sacrificio de porcinos en países afectados por PPA en los últimos 15 días.</a:t>
            </a:r>
            <a:endParaRPr lang="es-EC" sz="1600" dirty="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s-MX" sz="1600" dirty="0">
                <a:solidFill>
                  <a:schemeClr val="tx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rPr>
              <a:t>Si estuvo en un país afectado por PPA no deberá visitar predios, ferias de comercialización o centros de faenamiento de porcinos en Ecuador.</a:t>
            </a:r>
            <a:endParaRPr lang="es-EC" sz="1600" dirty="0">
              <a:solidFill>
                <a:schemeClr val="tx2">
                  <a:lumMod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CD10D1B-CF85-403F-A4FC-7CFA1666C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098" y="4668895"/>
            <a:ext cx="1599624" cy="1199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677EF6F-3701-408F-B593-693E982BC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888" y="4668895"/>
            <a:ext cx="1599622" cy="1199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6F219E3-D4AA-498B-B344-2AA47508C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6687" y="4657595"/>
            <a:ext cx="1848414" cy="1233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11799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/>
        </p:nvSpPr>
        <p:spPr>
          <a:xfrm>
            <a:off x="9879981" y="98409"/>
            <a:ext cx="204037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b="1" dirty="0">
                <a:solidFill>
                  <a:srgbClr val="595959"/>
                </a:solidFill>
              </a:rPr>
              <a:t>FOC R4T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248522"/>
              </p:ext>
            </p:extLst>
          </p:nvPr>
        </p:nvGraphicFramePr>
        <p:xfrm>
          <a:off x="606927" y="834263"/>
          <a:ext cx="4479757" cy="1520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7484">
                  <a:extLst>
                    <a:ext uri="{9D8B030D-6E8A-4147-A177-3AD203B41FA5}">
                      <a16:colId xmlns:a16="http://schemas.microsoft.com/office/drawing/2014/main" val="3951938623"/>
                    </a:ext>
                  </a:extLst>
                </a:gridCol>
                <a:gridCol w="1732547">
                  <a:extLst>
                    <a:ext uri="{9D8B030D-6E8A-4147-A177-3AD203B41FA5}">
                      <a16:colId xmlns:a16="http://schemas.microsoft.com/office/drawing/2014/main" val="3931726148"/>
                    </a:ext>
                  </a:extLst>
                </a:gridCol>
                <a:gridCol w="1419726">
                  <a:extLst>
                    <a:ext uri="{9D8B030D-6E8A-4147-A177-3AD203B41FA5}">
                      <a16:colId xmlns:a16="http://schemas.microsoft.com/office/drawing/2014/main" val="2461752875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CAPACITACIÓN EN TEMAS DE </a:t>
                      </a:r>
                      <a:r>
                        <a:rPr lang="es-ES" sz="1400" u="none" strike="noStrike" dirty="0" smtClean="0">
                          <a:effectLst/>
                        </a:rPr>
                        <a:t>FOC R4T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96651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PROVINCIAS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N° CAPACITACIONES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N° DE CAPACITADOS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55433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GUAYAS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99</a:t>
                      </a:r>
                      <a:endParaRPr lang="en-US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3696</a:t>
                      </a:r>
                      <a:endParaRPr lang="en-US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06619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BOLÍVAR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183</a:t>
                      </a:r>
                      <a:endParaRPr lang="en-US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94046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LOS RÍOS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106</a:t>
                      </a:r>
                      <a:endParaRPr lang="en-US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5166</a:t>
                      </a:r>
                      <a:endParaRPr lang="en-US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2083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SANTA ELENA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411</a:t>
                      </a:r>
                      <a:endParaRPr lang="en-US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8222453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240064"/>
              </p:ext>
            </p:extLst>
          </p:nvPr>
        </p:nvGraphicFramePr>
        <p:xfrm>
          <a:off x="255909" y="2676648"/>
          <a:ext cx="5468235" cy="17259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3435">
                  <a:extLst>
                    <a:ext uri="{9D8B030D-6E8A-4147-A177-3AD203B41FA5}">
                      <a16:colId xmlns:a16="http://schemas.microsoft.com/office/drawing/2014/main" val="2419882405"/>
                    </a:ext>
                  </a:extLst>
                </a:gridCol>
                <a:gridCol w="1254574">
                  <a:extLst>
                    <a:ext uri="{9D8B030D-6E8A-4147-A177-3AD203B41FA5}">
                      <a16:colId xmlns:a16="http://schemas.microsoft.com/office/drawing/2014/main" val="1362936611"/>
                    </a:ext>
                  </a:extLst>
                </a:gridCol>
                <a:gridCol w="1497418">
                  <a:extLst>
                    <a:ext uri="{9D8B030D-6E8A-4147-A177-3AD203B41FA5}">
                      <a16:colId xmlns:a16="http://schemas.microsoft.com/office/drawing/2014/main" val="298234561"/>
                    </a:ext>
                  </a:extLst>
                </a:gridCol>
                <a:gridCol w="1362808">
                  <a:extLst>
                    <a:ext uri="{9D8B030D-6E8A-4147-A177-3AD203B41FA5}">
                      <a16:colId xmlns:a16="http://schemas.microsoft.com/office/drawing/2014/main" val="182541884"/>
                    </a:ext>
                  </a:extLst>
                </a:gridCol>
              </a:tblGrid>
              <a:tr h="26288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MONITOREOS DE FOCR4T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85008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>
                          <a:effectLst/>
                        </a:rPr>
                        <a:t>PROVINCIAS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N° DE MONITOREOS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Ha. MONITOREADAS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MUESTRAS LABORATORIO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45456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GUAYAS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2332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87461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BOLÍVAR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55410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LOS RÍOS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30304,58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27832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SANTA ELENA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0521230"/>
                  </a:ext>
                </a:extLst>
              </a:tr>
            </a:tbl>
          </a:graphicData>
        </a:graphic>
      </p:graphicFrame>
      <p:sp>
        <p:nvSpPr>
          <p:cNvPr id="10" name="Google Shape;90;p14"/>
          <p:cNvSpPr txBox="1"/>
          <p:nvPr/>
        </p:nvSpPr>
        <p:spPr>
          <a:xfrm>
            <a:off x="6233714" y="2164101"/>
            <a:ext cx="5468235" cy="152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dirty="0">
                <a:solidFill>
                  <a:srgbClr val="595959"/>
                </a:solidFill>
              </a:rPr>
              <a:t>ACCIONES TOMADAS</a:t>
            </a:r>
            <a:endParaRPr sz="1800" b="1" dirty="0">
              <a:solidFill>
                <a:srgbClr val="595959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s-ES" sz="1600" dirty="0">
                <a:solidFill>
                  <a:srgbClr val="3F3F3F"/>
                </a:solidFill>
              </a:rPr>
              <a:t>Desinfección de contenedores</a:t>
            </a:r>
          </a:p>
          <a:p>
            <a:pPr lvl="0"/>
            <a:r>
              <a:rPr lang="es-ES" sz="1600" dirty="0">
                <a:solidFill>
                  <a:srgbClr val="3F3F3F"/>
                </a:solidFill>
              </a:rPr>
              <a:t>Desinfección de calzados en puntos de ingreso al país</a:t>
            </a:r>
          </a:p>
          <a:p>
            <a:pPr lvl="0"/>
            <a:r>
              <a:rPr lang="es-ES" sz="1600" dirty="0">
                <a:solidFill>
                  <a:srgbClr val="3F3F3F"/>
                </a:solidFill>
              </a:rPr>
              <a:t>Desinfección de maquinaria usada provenientes de lugares con presencia de la </a:t>
            </a:r>
            <a:r>
              <a:rPr lang="es-ES" sz="1600" dirty="0" smtClean="0">
                <a:solidFill>
                  <a:srgbClr val="3F3F3F"/>
                </a:solidFill>
              </a:rPr>
              <a:t>enfermedad</a:t>
            </a:r>
            <a:endParaRPr lang="en-US" sz="1600" dirty="0"/>
          </a:p>
        </p:txBody>
      </p:sp>
      <p:sp>
        <p:nvSpPr>
          <p:cNvPr id="11" name="Google Shape;90;p14"/>
          <p:cNvSpPr txBox="1"/>
          <p:nvPr/>
        </p:nvSpPr>
        <p:spPr>
          <a:xfrm>
            <a:off x="6233713" y="3705567"/>
            <a:ext cx="5319243" cy="100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EC" sz="1800" b="1" dirty="0">
                <a:solidFill>
                  <a:srgbClr val="595959"/>
                </a:solidFill>
              </a:rPr>
              <a:t>ACCIONES PRODUCTORES</a:t>
            </a:r>
          </a:p>
          <a:p>
            <a:pPr lvl="0"/>
            <a:endParaRPr sz="4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s-ES" sz="1600" dirty="0">
                <a:solidFill>
                  <a:srgbClr val="3F3F3F"/>
                </a:solidFill>
              </a:rPr>
              <a:t>Capacitaciones en prevención e implementación de medidas de </a:t>
            </a:r>
            <a:r>
              <a:rPr lang="es-ES" sz="1600" dirty="0" smtClean="0">
                <a:solidFill>
                  <a:srgbClr val="3F3F3F"/>
                </a:solidFill>
              </a:rPr>
              <a:t>bioseguridad</a:t>
            </a:r>
            <a:endParaRPr lang="en-US" sz="1200" dirty="0"/>
          </a:p>
        </p:txBody>
      </p:sp>
      <p:sp>
        <p:nvSpPr>
          <p:cNvPr id="12" name="Google Shape;90;p14"/>
          <p:cNvSpPr txBox="1"/>
          <p:nvPr/>
        </p:nvSpPr>
        <p:spPr>
          <a:xfrm>
            <a:off x="6233714" y="4725825"/>
            <a:ext cx="5993010" cy="114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EC" sz="1800" b="1" dirty="0">
                <a:solidFill>
                  <a:srgbClr val="595959"/>
                </a:solidFill>
              </a:rPr>
              <a:t>ACCIONES FUTURAS</a:t>
            </a:r>
          </a:p>
          <a:p>
            <a:pPr lvl="0"/>
            <a:endParaRPr sz="4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s-ES" sz="1600" dirty="0">
                <a:solidFill>
                  <a:srgbClr val="3F3F3F"/>
                </a:solidFill>
              </a:rPr>
              <a:t>Implementación de BPA con </a:t>
            </a:r>
            <a:r>
              <a:rPr lang="es-ES" sz="1600" dirty="0" err="1">
                <a:solidFill>
                  <a:srgbClr val="3F3F3F"/>
                </a:solidFill>
              </a:rPr>
              <a:t>add</a:t>
            </a:r>
            <a:r>
              <a:rPr lang="es-ES" sz="1600" dirty="0">
                <a:solidFill>
                  <a:srgbClr val="3F3F3F"/>
                </a:solidFill>
              </a:rPr>
              <a:t> </a:t>
            </a:r>
            <a:r>
              <a:rPr lang="es-ES" sz="1600" dirty="0" err="1">
                <a:solidFill>
                  <a:srgbClr val="3F3F3F"/>
                </a:solidFill>
              </a:rPr>
              <a:t>on</a:t>
            </a:r>
            <a:r>
              <a:rPr lang="es-ES" sz="1600" dirty="0">
                <a:solidFill>
                  <a:srgbClr val="3F3F3F"/>
                </a:solidFill>
              </a:rPr>
              <a:t> en </a:t>
            </a:r>
            <a:r>
              <a:rPr lang="es-ES" sz="1600" dirty="0" err="1">
                <a:solidFill>
                  <a:srgbClr val="3F3F3F"/>
                </a:solidFill>
              </a:rPr>
              <a:t>Foc</a:t>
            </a:r>
            <a:r>
              <a:rPr lang="es-ES" sz="1600" dirty="0">
                <a:solidFill>
                  <a:srgbClr val="3F3F3F"/>
                </a:solidFill>
              </a:rPr>
              <a:t> R4T</a:t>
            </a:r>
          </a:p>
          <a:p>
            <a:pPr lvl="0"/>
            <a:r>
              <a:rPr lang="es-ES" sz="1600" dirty="0">
                <a:solidFill>
                  <a:srgbClr val="3F3F3F"/>
                </a:solidFill>
              </a:rPr>
              <a:t>Permiso de Movilización Interno de </a:t>
            </a:r>
            <a:r>
              <a:rPr lang="es-ES" sz="1600" dirty="0" smtClean="0">
                <a:solidFill>
                  <a:srgbClr val="3F3F3F"/>
                </a:solidFill>
              </a:rPr>
              <a:t>Material </a:t>
            </a:r>
            <a:r>
              <a:rPr lang="es-ES" sz="1600" dirty="0">
                <a:solidFill>
                  <a:srgbClr val="3F3F3F"/>
                </a:solidFill>
              </a:rPr>
              <a:t>de Propagación</a:t>
            </a:r>
          </a:p>
          <a:p>
            <a:pPr lvl="0"/>
            <a:r>
              <a:rPr lang="es-ES" sz="1600" dirty="0">
                <a:solidFill>
                  <a:srgbClr val="3F3F3F"/>
                </a:solidFill>
              </a:rPr>
              <a:t>Incorporar Unidad Canina en Puntos de Control</a:t>
            </a:r>
            <a:endParaRPr lang="en-US" sz="1200" dirty="0"/>
          </a:p>
        </p:txBody>
      </p:sp>
      <p:sp>
        <p:nvSpPr>
          <p:cNvPr id="13" name="Google Shape;90;p14"/>
          <p:cNvSpPr txBox="1"/>
          <p:nvPr/>
        </p:nvSpPr>
        <p:spPr>
          <a:xfrm>
            <a:off x="6233713" y="756115"/>
            <a:ext cx="5920821" cy="1407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EC" sz="1800" b="1" dirty="0">
                <a:solidFill>
                  <a:srgbClr val="595959"/>
                </a:solidFill>
              </a:rPr>
              <a:t>RIESGO</a:t>
            </a:r>
            <a:endParaRPr sz="400" b="1" dirty="0">
              <a:solidFill>
                <a:srgbClr val="3F3F3F"/>
              </a:solidFill>
              <a:sym typeface="Arial"/>
            </a:endParaRPr>
          </a:p>
          <a:p>
            <a:pPr lvl="0" algn="just"/>
            <a:r>
              <a:rPr lang="es-ES" sz="1600" dirty="0">
                <a:solidFill>
                  <a:srgbClr val="3F3F3F"/>
                </a:solidFill>
              </a:rPr>
              <a:t>De ingresar la enfermedad se verían afectados productores, comercializadores, exportadores, agroquímicos, más de 2´500.000 personas involucradas directa e indirectamente con este rubro de exportación.</a:t>
            </a:r>
            <a:endParaRPr lang="en-US" sz="1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6E0119F-D55E-4C6E-9554-8AC8B9A6F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09" y="4725825"/>
            <a:ext cx="1804416" cy="1354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448E2F3-BC30-40AE-B11B-D9C12580A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910" y="4725825"/>
            <a:ext cx="1790232" cy="1343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9A227EE-CA10-4892-A098-8BB56CEA9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5152" y="4726887"/>
            <a:ext cx="1804416" cy="1353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47295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/>
        </p:nvSpPr>
        <p:spPr>
          <a:xfrm>
            <a:off x="3276625" y="2714664"/>
            <a:ext cx="568351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 sz="6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/>
        </p:nvSpPr>
        <p:spPr>
          <a:xfrm>
            <a:off x="7190350" y="406174"/>
            <a:ext cx="486984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595959"/>
                </a:solidFill>
              </a:rPr>
              <a:t>AGROCALIDAD</a:t>
            </a:r>
            <a:endParaRPr dirty="0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72B42731-CE44-4E98-B50C-C83D2CAE9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58" y="1120676"/>
            <a:ext cx="110728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es-EC" sz="18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La Agencia de Regulación y Control Fito y Zoosanitario -AGROCALIDAD-, es la Autoridad Nacional Sanitaria, Fitosanitaria y de Inocuidad de los Alimentos, encargada de la regulación y control sanitario agropecuario, con la finalidad de mantener y mejorar el estatus Fito y zoosanitario; procurar la inocuidad de la producción primaria; apoyar los flujos comerciales y contribuir a la soberanía alimentaria.</a:t>
            </a:r>
            <a:endParaRPr lang="es-ES_tradnl" sz="1400" dirty="0">
              <a:solidFill>
                <a:schemeClr val="tx2">
                  <a:lumMod val="2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E25AE6E-90DF-4E5D-8DD6-CEA3C5CE1019}"/>
              </a:ext>
            </a:extLst>
          </p:cNvPr>
          <p:cNvSpPr txBox="1"/>
          <p:nvPr/>
        </p:nvSpPr>
        <p:spPr>
          <a:xfrm>
            <a:off x="559558" y="2428903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rgbClr val="44546A"/>
                </a:solidFill>
                <a:latin typeface="Montserrat Bold"/>
              </a:rPr>
              <a:t>MISIÓN</a:t>
            </a:r>
            <a:endParaRPr lang="es-EC" sz="2400" b="1" dirty="0">
              <a:solidFill>
                <a:srgbClr val="44546A"/>
              </a:solidFill>
              <a:latin typeface="Montserrat Bold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0A1CEB9-5387-4202-B671-A80BCB8C3EDB}"/>
              </a:ext>
            </a:extLst>
          </p:cNvPr>
          <p:cNvSpPr txBox="1"/>
          <p:nvPr/>
        </p:nvSpPr>
        <p:spPr>
          <a:xfrm>
            <a:off x="6596396" y="2428902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rgbClr val="44546A"/>
                </a:solidFill>
                <a:latin typeface="Montserrat Bold"/>
              </a:rPr>
              <a:t>VISIÓN</a:t>
            </a:r>
            <a:endParaRPr lang="es-EC" sz="2400" b="1" dirty="0">
              <a:solidFill>
                <a:srgbClr val="44546A"/>
              </a:solidFill>
              <a:latin typeface="Montserrat Bold"/>
            </a:endParaRPr>
          </a:p>
        </p:txBody>
      </p:sp>
      <p:sp>
        <p:nvSpPr>
          <p:cNvPr id="9" name="2 CuadroTexto">
            <a:extLst>
              <a:ext uri="{FF2B5EF4-FFF2-40B4-BE49-F238E27FC236}">
                <a16:creationId xmlns:a16="http://schemas.microsoft.com/office/drawing/2014/main" id="{2FAD921E-2A9E-46A9-ABF0-FDFC9A4D8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58" y="2875356"/>
            <a:ext cx="553644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es-EC" sz="16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AGROCALIDAD es la encargada de la regulación y control de la sanidad del sector agropecuario y la inocuidad de los alimentos en la producción primaria, impulsando la productividad y competitividad para el desarrollo del sector y mejorar la calidad de vida de los productores agropecuarios mediante la implementación de planes, programas y proyectos de sanidad y bienestar animal, sanidad vegetal y la inocuidad de los alimentos con el fin de garantizar la calidad e inocuidad de la producción agropecuaria del país.</a:t>
            </a:r>
            <a:endParaRPr lang="es-ES_tradnl" sz="1600" dirty="0">
              <a:solidFill>
                <a:schemeClr val="tx2">
                  <a:lumMod val="2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0" name="2 CuadroTexto">
            <a:extLst>
              <a:ext uri="{FF2B5EF4-FFF2-40B4-BE49-F238E27FC236}">
                <a16:creationId xmlns:a16="http://schemas.microsoft.com/office/drawing/2014/main" id="{310FA35A-A189-490F-BFB4-4F54DB82C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396" y="2890567"/>
            <a:ext cx="515488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es-EC" sz="16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Al 2021 la Agencia de Regulación y Control Fito y Zoosanitario –AGROCALIDAD- será reconocida nacional e internacionalmente por su alto grado de eficiencia en su gestión y entrega de servicios ágiles, transparentes y oportunos, que garanticen la calidad e inocuidad de los productos primarios del país, contribuyendo al incremento sostenido de la productividad y competitividad del sector agropecuario</a:t>
            </a:r>
            <a:r>
              <a:rPr lang="es-EC" sz="1600" dirty="0">
                <a:latin typeface="+mn-lt"/>
              </a:rPr>
              <a:t>.</a:t>
            </a:r>
            <a:endParaRPr lang="es-ES_tradnl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01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0">
            <a:extLst>
              <a:ext uri="{FF2B5EF4-FFF2-40B4-BE49-F238E27FC236}">
                <a16:creationId xmlns:a16="http://schemas.microsoft.com/office/drawing/2014/main" id="{100704C7-B808-4FC2-A83C-08D44D6FC5E2}"/>
              </a:ext>
            </a:extLst>
          </p:cNvPr>
          <p:cNvSpPr txBox="1"/>
          <p:nvPr/>
        </p:nvSpPr>
        <p:spPr>
          <a:xfrm>
            <a:off x="454024" y="379343"/>
            <a:ext cx="1127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DISTRITAL TIPO A ZONA 5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8209274-7232-4030-9229-626FCB59107C}"/>
              </a:ext>
            </a:extLst>
          </p:cNvPr>
          <p:cNvSpPr txBox="1"/>
          <p:nvPr/>
        </p:nvSpPr>
        <p:spPr>
          <a:xfrm>
            <a:off x="8033407" y="2511702"/>
            <a:ext cx="3691868" cy="801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C" sz="1505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 Light"/>
                <a:ea typeface="DejaVu Sans" charset="0"/>
                <a:cs typeface="DejaVu Sans" charset="0"/>
              </a:rPr>
              <a:t>Dirección Distrital Tipo B </a:t>
            </a:r>
            <a:r>
              <a:rPr lang="es-EC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  <a:ea typeface="DejaVu Sans" charset="0"/>
                <a:cs typeface="DejaVu Sans" charset="0"/>
              </a:rPr>
              <a:t>Santa Elena</a:t>
            </a:r>
            <a:endParaRPr lang="es-EC" sz="1505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  <a:ea typeface="DejaVu Sans" charset="0"/>
              <a:cs typeface="DejaVu Sans" charset="0"/>
            </a:endParaRPr>
          </a:p>
          <a:p>
            <a:pPr>
              <a:defRPr/>
            </a:pPr>
            <a:r>
              <a:rPr lang="es-EC" sz="150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 Light"/>
                <a:ea typeface="DejaVu Sans" charset="0"/>
                <a:cs typeface="DejaVu Sans" charset="0"/>
              </a:rPr>
              <a:t>Ing. Joffre de la A Salinas joffre.delaa@agrocalidad.gob.ec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61D9E7C-19F7-4D32-AF9B-165B009F5DB7}"/>
              </a:ext>
            </a:extLst>
          </p:cNvPr>
          <p:cNvSpPr txBox="1"/>
          <p:nvPr/>
        </p:nvSpPr>
        <p:spPr>
          <a:xfrm>
            <a:off x="8033406" y="3657681"/>
            <a:ext cx="3582683" cy="801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C" sz="1505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 Light"/>
                <a:ea typeface="DejaVu Sans" charset="0"/>
                <a:cs typeface="DejaVu Sans" charset="0"/>
              </a:rPr>
              <a:t>Dirección Distrital Tipo B </a:t>
            </a:r>
            <a:r>
              <a:rPr lang="es-EC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  <a:ea typeface="DejaVu Sans" charset="0"/>
                <a:cs typeface="DejaVu Sans" charset="0"/>
              </a:rPr>
              <a:t>Los Ríos</a:t>
            </a:r>
            <a:r>
              <a:rPr lang="es-EC" sz="1505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 Light"/>
                <a:ea typeface="DejaVu Sans" charset="0"/>
                <a:cs typeface="DejaVu Sans" charset="0"/>
              </a:rPr>
              <a:t>                                                    </a:t>
            </a:r>
            <a:r>
              <a:rPr lang="es-EC" sz="150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 Light"/>
                <a:ea typeface="DejaVu Sans" charset="0"/>
                <a:cs typeface="DejaVu Sans" charset="0"/>
              </a:rPr>
              <a:t>Ing. Luis Ley Arregui</a:t>
            </a:r>
          </a:p>
          <a:p>
            <a:pPr>
              <a:defRPr/>
            </a:pPr>
            <a:r>
              <a:rPr lang="es-EC" sz="150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 Light"/>
                <a:ea typeface="DejaVu Sans" charset="0"/>
                <a:cs typeface="DejaVu Sans" charset="0"/>
              </a:rPr>
              <a:t>luis.ley@agrocalidad.gob.ec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0EA8E27-8DC6-487C-A8A2-1EE23D6B1C0B}"/>
              </a:ext>
            </a:extLst>
          </p:cNvPr>
          <p:cNvSpPr txBox="1"/>
          <p:nvPr/>
        </p:nvSpPr>
        <p:spPr>
          <a:xfrm>
            <a:off x="8033406" y="4910858"/>
            <a:ext cx="4049410" cy="801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C" sz="1505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 Light"/>
                <a:ea typeface="DejaVu Sans" charset="0"/>
                <a:cs typeface="DejaVu Sans" charset="0"/>
              </a:rPr>
              <a:t>Jefatura de Sanidad Agropecuaria </a:t>
            </a:r>
            <a:r>
              <a:rPr lang="es-EC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  <a:ea typeface="DejaVu Sans" charset="0"/>
                <a:cs typeface="DejaVu Sans" charset="0"/>
              </a:rPr>
              <a:t>Bolívar</a:t>
            </a:r>
            <a:endParaRPr lang="es-EC" sz="1505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  <a:ea typeface="DejaVu Sans" charset="0"/>
              <a:cs typeface="DejaVu Sans" charset="0"/>
            </a:endParaRPr>
          </a:p>
          <a:p>
            <a:pPr>
              <a:defRPr/>
            </a:pPr>
            <a:r>
              <a:rPr lang="es-EC" sz="150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 Light"/>
                <a:ea typeface="DejaVu Sans" charset="0"/>
                <a:cs typeface="DejaVu Sans" charset="0"/>
              </a:rPr>
              <a:t>Dr. Segundo </a:t>
            </a:r>
            <a:r>
              <a:rPr lang="es-EC" sz="150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LT Std Light"/>
                <a:ea typeface="DejaVu Sans" charset="0"/>
                <a:cs typeface="DejaVu Sans" charset="0"/>
              </a:rPr>
              <a:t>Mazabanda</a:t>
            </a:r>
            <a:r>
              <a:rPr lang="es-EC" sz="150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 Light"/>
                <a:ea typeface="DejaVu Sans" charset="0"/>
                <a:cs typeface="DejaVu Sans" charset="0"/>
              </a:rPr>
              <a:t> Bayas</a:t>
            </a:r>
          </a:p>
          <a:p>
            <a:pPr>
              <a:defRPr/>
            </a:pPr>
            <a:r>
              <a:rPr lang="es-EC" sz="150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 Light"/>
                <a:ea typeface="DejaVu Sans" charset="0"/>
                <a:cs typeface="DejaVu Sans" charset="0"/>
              </a:rPr>
              <a:t>segundo.mazabanda@agrocalidad.gob.ec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A35592F-4A53-44FF-B897-64A765FFF9CD}"/>
              </a:ext>
            </a:extLst>
          </p:cNvPr>
          <p:cNvSpPr txBox="1"/>
          <p:nvPr/>
        </p:nvSpPr>
        <p:spPr>
          <a:xfrm>
            <a:off x="7998165" y="1094105"/>
            <a:ext cx="3617926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C" sz="1505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 Light"/>
                <a:ea typeface="DejaVu Sans" charset="0"/>
                <a:cs typeface="DejaVu Sans" charset="0"/>
              </a:rPr>
              <a:t>Dirección Distrital y Articulación Territorial Tipo A Z5 </a:t>
            </a:r>
            <a:r>
              <a:rPr lang="es-EC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  <a:ea typeface="DejaVu Sans" charset="0"/>
                <a:cs typeface="DejaVu Sans" charset="0"/>
              </a:rPr>
              <a:t>Guayas</a:t>
            </a:r>
            <a:r>
              <a:rPr lang="es-EC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 Light"/>
                <a:ea typeface="DejaVu Sans" charset="0"/>
                <a:cs typeface="DejaVu Sans" charset="0"/>
              </a:rPr>
              <a:t> </a:t>
            </a:r>
            <a:r>
              <a:rPr lang="es-EC" sz="1505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 Light"/>
                <a:ea typeface="DejaVu Sans" charset="0"/>
                <a:cs typeface="DejaVu Sans" charset="0"/>
              </a:rPr>
              <a:t> </a:t>
            </a:r>
            <a:r>
              <a:rPr lang="es-EC" sz="150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 Light"/>
                <a:ea typeface="DejaVu Sans" charset="0"/>
                <a:cs typeface="DejaVu Sans" charset="0"/>
              </a:rPr>
              <a:t>           Mgs. Allan Sotomayor Marín</a:t>
            </a:r>
          </a:p>
          <a:p>
            <a:pPr>
              <a:defRPr/>
            </a:pPr>
            <a:r>
              <a:rPr lang="es-EC" sz="150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 Light"/>
                <a:ea typeface="DejaVu Sans" charset="0"/>
                <a:cs typeface="DejaVu Sans" charset="0"/>
              </a:rPr>
              <a:t>allan.sotomayor@agrocalidad.gob.ec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FCA80F2-74D7-4DBA-B260-FE045C56B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010" y="799531"/>
            <a:ext cx="4887639" cy="5258937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B13BA820-AC1B-47A3-938E-2D499061B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60097" y="2255868"/>
            <a:ext cx="1176047" cy="1099468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C5E8DEA1-8C59-40C7-9A07-F8307A7585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943324" y="3540173"/>
            <a:ext cx="1186987" cy="1099468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8B283100-17B7-464B-9DE7-45A4D94152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943324" y="968192"/>
            <a:ext cx="1280922" cy="1144653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EA6AA04A-39BC-41C5-B0B7-59DC32BD4E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943324" y="4726169"/>
            <a:ext cx="1278833" cy="1149828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314A71CB-9E16-4C03-B9A2-A5DCA25A83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319759" y="3428707"/>
            <a:ext cx="393546" cy="351680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6B916531-041F-4794-88F9-82918D8E11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39504" y="3619581"/>
            <a:ext cx="376174" cy="351680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BB26DA43-2BD1-4F72-9764-57261928D6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040904" y="2343133"/>
            <a:ext cx="363976" cy="337138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8BD7B0C6-893C-44DE-91ED-396639846E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957934" y="2248599"/>
            <a:ext cx="317394" cy="285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/>
        </p:nvSpPr>
        <p:spPr>
          <a:xfrm>
            <a:off x="7869972" y="259928"/>
            <a:ext cx="37330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INCLUSIÓN SOCIAL</a:t>
            </a:r>
            <a:endParaRPr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75CC4D0-AEAC-43FA-BFC6-A5D8C0960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487737"/>
              </p:ext>
            </p:extLst>
          </p:nvPr>
        </p:nvGraphicFramePr>
        <p:xfrm>
          <a:off x="885247" y="904681"/>
          <a:ext cx="9951947" cy="2906304"/>
        </p:xfrm>
        <a:graphic>
          <a:graphicData uri="http://schemas.openxmlformats.org/drawingml/2006/table">
            <a:tbl>
              <a:tblPr firstRow="1" firstCol="1" lastRow="1" bandRow="1">
                <a:tableStyleId>{7DF18680-E054-41AD-8BC1-D1AEF772440D}</a:tableStyleId>
              </a:tblPr>
              <a:tblGrid>
                <a:gridCol w="1117292">
                  <a:extLst>
                    <a:ext uri="{9D8B030D-6E8A-4147-A177-3AD203B41FA5}">
                      <a16:colId xmlns:a16="http://schemas.microsoft.com/office/drawing/2014/main" val="1682102514"/>
                    </a:ext>
                  </a:extLst>
                </a:gridCol>
                <a:gridCol w="1121067">
                  <a:extLst>
                    <a:ext uri="{9D8B030D-6E8A-4147-A177-3AD203B41FA5}">
                      <a16:colId xmlns:a16="http://schemas.microsoft.com/office/drawing/2014/main" val="1533089056"/>
                    </a:ext>
                  </a:extLst>
                </a:gridCol>
                <a:gridCol w="905912">
                  <a:extLst>
                    <a:ext uri="{9D8B030D-6E8A-4147-A177-3AD203B41FA5}">
                      <a16:colId xmlns:a16="http://schemas.microsoft.com/office/drawing/2014/main" val="4045380231"/>
                    </a:ext>
                  </a:extLst>
                </a:gridCol>
                <a:gridCol w="905912">
                  <a:extLst>
                    <a:ext uri="{9D8B030D-6E8A-4147-A177-3AD203B41FA5}">
                      <a16:colId xmlns:a16="http://schemas.microsoft.com/office/drawing/2014/main" val="2241278290"/>
                    </a:ext>
                  </a:extLst>
                </a:gridCol>
                <a:gridCol w="905912">
                  <a:extLst>
                    <a:ext uri="{9D8B030D-6E8A-4147-A177-3AD203B41FA5}">
                      <a16:colId xmlns:a16="http://schemas.microsoft.com/office/drawing/2014/main" val="1226024747"/>
                    </a:ext>
                  </a:extLst>
                </a:gridCol>
                <a:gridCol w="1479657">
                  <a:extLst>
                    <a:ext uri="{9D8B030D-6E8A-4147-A177-3AD203B41FA5}">
                      <a16:colId xmlns:a16="http://schemas.microsoft.com/office/drawing/2014/main" val="1751003393"/>
                    </a:ext>
                  </a:extLst>
                </a:gridCol>
                <a:gridCol w="3516195">
                  <a:extLst>
                    <a:ext uri="{9D8B030D-6E8A-4147-A177-3AD203B41FA5}">
                      <a16:colId xmlns:a16="http://schemas.microsoft.com/office/drawing/2014/main" val="1497372098"/>
                    </a:ext>
                  </a:extLst>
                </a:gridCol>
              </a:tblGrid>
              <a:tr h="6347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u="none" strike="noStrike">
                          <a:effectLst/>
                        </a:rPr>
                        <a:t>PROVINCIA</a:t>
                      </a:r>
                      <a:endParaRPr lang="es-EC" sz="13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u="none" strike="noStrike">
                          <a:effectLst/>
                        </a:rPr>
                        <a:t>HOMBRES</a:t>
                      </a:r>
                      <a:endParaRPr lang="es-EC" sz="13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u="none" strike="noStrike" dirty="0">
                          <a:effectLst/>
                        </a:rPr>
                        <a:t>%</a:t>
                      </a:r>
                      <a:endParaRPr lang="es-EC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u="none" strike="noStrike">
                          <a:effectLst/>
                        </a:rPr>
                        <a:t>MUJERES</a:t>
                      </a:r>
                      <a:endParaRPr lang="es-EC" sz="13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u="none" strike="noStrike">
                          <a:effectLst/>
                        </a:rPr>
                        <a:t>%</a:t>
                      </a:r>
                      <a:endParaRPr lang="es-EC" sz="13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u="none" strike="noStrike" dirty="0">
                          <a:effectLst/>
                        </a:rPr>
                        <a:t>USUARIOS ATENDIDOS</a:t>
                      </a:r>
                      <a:endParaRPr lang="es-EC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u="none" strike="noStrike">
                          <a:effectLst/>
                        </a:rPr>
                        <a:t>OFICINAS</a:t>
                      </a:r>
                      <a:endParaRPr lang="es-EC" sz="13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9079287"/>
                  </a:ext>
                </a:extLst>
              </a:tr>
              <a:tr h="5749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GUAYAS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48.139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76%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14.928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24%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63.067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Oficinas Aeropuerto, Puerto, Oficina Central y 1 oficina satelital: El Empalme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4280104"/>
                  </a:ext>
                </a:extLst>
              </a:tr>
              <a:tr h="4324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SANTA ELENA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3.892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75%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1.293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25%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5.185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Oficina en Ballenita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5304025"/>
                  </a:ext>
                </a:extLst>
              </a:tr>
              <a:tr h="494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LOS RÍOS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8.786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69%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4.021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31%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12.807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Oficina en Babahoyo y Quevedo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8412502"/>
                  </a:ext>
                </a:extLst>
              </a:tr>
              <a:tr h="364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BOLÍVAR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9.122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35%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16.941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65%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26.063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Oficina en Guaranda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057097"/>
                  </a:ext>
                </a:extLst>
              </a:tr>
              <a:tr h="405186"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TOTAL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</a:rPr>
                        <a:t>69.939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63,75%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37.183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36,25%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107.122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ZONA 5</a:t>
                      </a:r>
                      <a:endParaRPr lang="es-EC" sz="13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0282502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A32A8C99-5852-4131-B60F-C21FD6DC5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877" y="3899533"/>
            <a:ext cx="2753088" cy="20266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F96CAEB-66AE-4CC9-B2DB-9EFE62320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773" y="3981209"/>
            <a:ext cx="2413688" cy="189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46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/>
        </p:nvSpPr>
        <p:spPr>
          <a:xfrm>
            <a:off x="8295785" y="307321"/>
            <a:ext cx="341767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2800" b="1" dirty="0">
                <a:solidFill>
                  <a:srgbClr val="595959"/>
                </a:solidFill>
              </a:rPr>
              <a:t>ÁREAS TÉCNICAS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39800EC1-5D90-4486-8736-5DCA824602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2681274"/>
              </p:ext>
            </p:extLst>
          </p:nvPr>
        </p:nvGraphicFramePr>
        <p:xfrm>
          <a:off x="1120785" y="646292"/>
          <a:ext cx="1029685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9E02498-151A-41F2-A65F-529264E79FA4}"/>
              </a:ext>
            </a:extLst>
          </p:cNvPr>
          <p:cNvSpPr txBox="1"/>
          <p:nvPr/>
        </p:nvSpPr>
        <p:spPr>
          <a:xfrm>
            <a:off x="1388666" y="1112813"/>
            <a:ext cx="50526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44546A"/>
                </a:solidFill>
                <a:latin typeface="Montserrat Bold"/>
              </a:rPr>
              <a:t>SA</a:t>
            </a:r>
            <a:endParaRPr lang="es-EC" b="1" dirty="0">
              <a:solidFill>
                <a:srgbClr val="44546A"/>
              </a:solidFill>
              <a:latin typeface="Montserrat Bold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DE7162-EAE5-498F-857A-2C4115F8F1C3}"/>
              </a:ext>
            </a:extLst>
          </p:cNvPr>
          <p:cNvSpPr txBox="1"/>
          <p:nvPr/>
        </p:nvSpPr>
        <p:spPr>
          <a:xfrm>
            <a:off x="1885766" y="2144009"/>
            <a:ext cx="49244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44546A"/>
                </a:solidFill>
                <a:latin typeface="Montserrat Bold"/>
              </a:rPr>
              <a:t>SV</a:t>
            </a:r>
            <a:endParaRPr lang="es-EC" b="1" dirty="0">
              <a:solidFill>
                <a:srgbClr val="44546A"/>
              </a:solidFill>
              <a:latin typeface="Montserrat Bold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D978B3F-8F8A-4398-AF79-BBCBEC44012C}"/>
              </a:ext>
            </a:extLst>
          </p:cNvPr>
          <p:cNvSpPr txBox="1"/>
          <p:nvPr/>
        </p:nvSpPr>
        <p:spPr>
          <a:xfrm>
            <a:off x="1985445" y="3175205"/>
            <a:ext cx="59503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rgbClr val="44546A"/>
                </a:solidFill>
                <a:latin typeface="Montserrat Bold"/>
              </a:rPr>
              <a:t>INO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CF74512-E890-4026-9A1E-0CA2D38B956C}"/>
              </a:ext>
            </a:extLst>
          </p:cNvPr>
          <p:cNvSpPr txBox="1"/>
          <p:nvPr/>
        </p:nvSpPr>
        <p:spPr>
          <a:xfrm>
            <a:off x="1840881" y="4189799"/>
            <a:ext cx="58221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44546A"/>
                </a:solidFill>
                <a:latin typeface="Montserrat Bold"/>
              </a:rPr>
              <a:t>RIA</a:t>
            </a:r>
            <a:endParaRPr lang="es-EC" b="1" dirty="0">
              <a:solidFill>
                <a:srgbClr val="44546A"/>
              </a:solidFill>
              <a:latin typeface="Montserrat Bold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AC933FF-006D-482F-853F-F6C1F95EC40E}"/>
              </a:ext>
            </a:extLst>
          </p:cNvPr>
          <p:cNvSpPr txBox="1"/>
          <p:nvPr/>
        </p:nvSpPr>
        <p:spPr>
          <a:xfrm>
            <a:off x="1311721" y="5210081"/>
            <a:ext cx="65915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44546A"/>
                </a:solidFill>
                <a:latin typeface="Montserrat Bold"/>
              </a:rPr>
              <a:t>LAB</a:t>
            </a:r>
            <a:endParaRPr lang="es-EC" b="1" dirty="0">
              <a:solidFill>
                <a:srgbClr val="44546A"/>
              </a:solidFill>
              <a:latin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2648738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/>
        </p:nvSpPr>
        <p:spPr>
          <a:xfrm>
            <a:off x="8399221" y="260612"/>
            <a:ext cx="33252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SANIDAD ANIMAL</a:t>
            </a:r>
            <a:endParaRPr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62D1C69-3902-4DBE-B792-1F43CA5B38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468092"/>
              </p:ext>
            </p:extLst>
          </p:nvPr>
        </p:nvGraphicFramePr>
        <p:xfrm>
          <a:off x="479577" y="831733"/>
          <a:ext cx="4997371" cy="1668770"/>
        </p:xfrm>
        <a:graphic>
          <a:graphicData uri="http://schemas.openxmlformats.org/drawingml/2006/table">
            <a:tbl>
              <a:tblPr firstRow="1" firstCol="1" bandCol="1">
                <a:tableStyleId>{7DF18680-E054-41AD-8BC1-D1AEF772440D}</a:tableStyleId>
              </a:tblPr>
              <a:tblGrid>
                <a:gridCol w="1351583">
                  <a:extLst>
                    <a:ext uri="{9D8B030D-6E8A-4147-A177-3AD203B41FA5}">
                      <a16:colId xmlns:a16="http://schemas.microsoft.com/office/drawing/2014/main" val="496272166"/>
                    </a:ext>
                  </a:extLst>
                </a:gridCol>
                <a:gridCol w="914945">
                  <a:extLst>
                    <a:ext uri="{9D8B030D-6E8A-4147-A177-3AD203B41FA5}">
                      <a16:colId xmlns:a16="http://schemas.microsoft.com/office/drawing/2014/main" val="3883831206"/>
                    </a:ext>
                  </a:extLst>
                </a:gridCol>
                <a:gridCol w="1062681">
                  <a:extLst>
                    <a:ext uri="{9D8B030D-6E8A-4147-A177-3AD203B41FA5}">
                      <a16:colId xmlns:a16="http://schemas.microsoft.com/office/drawing/2014/main" val="3112901598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val="210896601"/>
                    </a:ext>
                  </a:extLst>
                </a:gridCol>
                <a:gridCol w="778475">
                  <a:extLst>
                    <a:ext uri="{9D8B030D-6E8A-4147-A177-3AD203B41FA5}">
                      <a16:colId xmlns:a16="http://schemas.microsoft.com/office/drawing/2014/main" val="1666713513"/>
                    </a:ext>
                  </a:extLst>
                </a:gridCol>
              </a:tblGrid>
              <a:tr h="26475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VACUNACIÓN CONTRA LA FIEBRE AFTOSA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029" marR="121029" marT="60515" marB="60515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104486"/>
                  </a:ext>
                </a:extLst>
              </a:tr>
              <a:tr h="3258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PROVINCIAS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2607" marR="12607" marT="12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META</a:t>
                      </a:r>
                      <a:endParaRPr lang="es-EC" sz="13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2607" marR="12607" marT="12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EJECUTADO</a:t>
                      </a:r>
                      <a:endParaRPr lang="es-EC" sz="13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2607" marR="12607" marT="12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 (%)</a:t>
                      </a:r>
                      <a:endParaRPr lang="es-EC" sz="13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2607" marR="12607" marT="12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 (%)</a:t>
                      </a:r>
                      <a:endParaRPr lang="es-EC" sz="13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2607" marR="12607" marT="12607" marB="0" anchor="ctr"/>
                </a:tc>
                <a:extLst>
                  <a:ext uri="{0D108BD9-81ED-4DB2-BD59-A6C34878D82A}">
                    <a16:rowId xmlns:a16="http://schemas.microsoft.com/office/drawing/2014/main" val="2254890576"/>
                  </a:ext>
                </a:extLst>
              </a:tr>
              <a:tr h="25214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 dirty="0">
                          <a:effectLst/>
                        </a:rPr>
                        <a:t>Guayas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07" marR="12607" marT="12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560.000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07" marR="12607" marT="12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553.666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07" marR="12607" marT="12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98,90%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07" marR="12607" marT="12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94,65%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07" marR="12607" marT="12607" marB="0" anchor="ctr"/>
                </a:tc>
                <a:extLst>
                  <a:ext uri="{0D108BD9-81ED-4DB2-BD59-A6C34878D82A}">
                    <a16:rowId xmlns:a16="http://schemas.microsoft.com/office/drawing/2014/main" val="1829978501"/>
                  </a:ext>
                </a:extLst>
              </a:tr>
              <a:tr h="25214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>
                          <a:effectLst/>
                        </a:rPr>
                        <a:t>Los Ríos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07" marR="12607" marT="12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176.000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07" marR="12607" marT="12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171.066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07" marR="12607" marT="12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97,90%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07" marR="12607" marT="12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95,00%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07" marR="12607" marT="12607" marB="0" anchor="ctr"/>
                </a:tc>
                <a:extLst>
                  <a:ext uri="{0D108BD9-81ED-4DB2-BD59-A6C34878D82A}">
                    <a16:rowId xmlns:a16="http://schemas.microsoft.com/office/drawing/2014/main" val="2997463399"/>
                  </a:ext>
                </a:extLst>
              </a:tr>
              <a:tr h="25214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 dirty="0">
                          <a:effectLst/>
                        </a:rPr>
                        <a:t>Bolívar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07" marR="12607" marT="12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149.000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07" marR="12607" marT="12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147.839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07" marR="12607" marT="12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92,20%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07" marR="12607" marT="12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101,60%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07" marR="12607" marT="12607" marB="0" anchor="ctr"/>
                </a:tc>
                <a:extLst>
                  <a:ext uri="{0D108BD9-81ED-4DB2-BD59-A6C34878D82A}">
                    <a16:rowId xmlns:a16="http://schemas.microsoft.com/office/drawing/2014/main" val="224304633"/>
                  </a:ext>
                </a:extLst>
              </a:tr>
              <a:tr h="25214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 dirty="0">
                          <a:effectLst/>
                        </a:rPr>
                        <a:t>S. Elena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07" marR="12607" marT="12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19.500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07" marR="12607" marT="12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18.963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07" marR="12607" marT="12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97,95%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07" marR="12607" marT="126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99,83%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07" marR="12607" marT="12607" marB="0" anchor="ctr"/>
                </a:tc>
                <a:extLst>
                  <a:ext uri="{0D108BD9-81ED-4DB2-BD59-A6C34878D82A}">
                    <a16:rowId xmlns:a16="http://schemas.microsoft.com/office/drawing/2014/main" val="3850975490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A22D5AA-E6EA-4233-890B-A69E2D430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194946"/>
              </p:ext>
            </p:extLst>
          </p:nvPr>
        </p:nvGraphicFramePr>
        <p:xfrm>
          <a:off x="6877470" y="994341"/>
          <a:ext cx="4997373" cy="1639181"/>
        </p:xfrm>
        <a:graphic>
          <a:graphicData uri="http://schemas.openxmlformats.org/drawingml/2006/table">
            <a:tbl>
              <a:tblPr firstRow="1" firstCol="1" bandCol="1">
                <a:tableStyleId>{7DF18680-E054-41AD-8BC1-D1AEF772440D}</a:tableStyleId>
              </a:tblPr>
              <a:tblGrid>
                <a:gridCol w="1179135">
                  <a:extLst>
                    <a:ext uri="{9D8B030D-6E8A-4147-A177-3AD203B41FA5}">
                      <a16:colId xmlns:a16="http://schemas.microsoft.com/office/drawing/2014/main" val="2589981198"/>
                    </a:ext>
                  </a:extLst>
                </a:gridCol>
                <a:gridCol w="810340">
                  <a:extLst>
                    <a:ext uri="{9D8B030D-6E8A-4147-A177-3AD203B41FA5}">
                      <a16:colId xmlns:a16="http://schemas.microsoft.com/office/drawing/2014/main" val="2912129396"/>
                    </a:ext>
                  </a:extLst>
                </a:gridCol>
                <a:gridCol w="1179098">
                  <a:extLst>
                    <a:ext uri="{9D8B030D-6E8A-4147-A177-3AD203B41FA5}">
                      <a16:colId xmlns:a16="http://schemas.microsoft.com/office/drawing/2014/main" val="1285182588"/>
                    </a:ext>
                  </a:extLst>
                </a:gridCol>
                <a:gridCol w="881430">
                  <a:extLst>
                    <a:ext uri="{9D8B030D-6E8A-4147-A177-3AD203B41FA5}">
                      <a16:colId xmlns:a16="http://schemas.microsoft.com/office/drawing/2014/main" val="4188285972"/>
                    </a:ext>
                  </a:extLst>
                </a:gridCol>
                <a:gridCol w="947370">
                  <a:extLst>
                    <a:ext uri="{9D8B030D-6E8A-4147-A177-3AD203B41FA5}">
                      <a16:colId xmlns:a16="http://schemas.microsoft.com/office/drawing/2014/main" val="1902287528"/>
                    </a:ext>
                  </a:extLst>
                </a:gridCol>
              </a:tblGrid>
              <a:tr h="31664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VACUNACIÓN CONTRA PESTE PORCINA CLÁSICA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4" marR="88804" marT="44402" marB="44402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766096"/>
                  </a:ext>
                </a:extLst>
              </a:tr>
              <a:tr h="36483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PROVINCIAS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1823" marR="11823" marT="11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META</a:t>
                      </a:r>
                      <a:endParaRPr lang="es-EC" sz="13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1823" marR="11823" marT="11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EJECUTADO</a:t>
                      </a:r>
                      <a:endParaRPr lang="es-EC" sz="13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1823" marR="11823" marT="11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 (%)</a:t>
                      </a:r>
                      <a:endParaRPr lang="es-EC" sz="13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1823" marR="11823" marT="11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 (%)</a:t>
                      </a:r>
                      <a:endParaRPr lang="es-EC" sz="13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1823" marR="11823" marT="11823" marB="0" anchor="ctr"/>
                </a:tc>
                <a:extLst>
                  <a:ext uri="{0D108BD9-81ED-4DB2-BD59-A6C34878D82A}">
                    <a16:rowId xmlns:a16="http://schemas.microsoft.com/office/drawing/2014/main" val="3166398062"/>
                  </a:ext>
                </a:extLst>
              </a:tr>
              <a:tr h="24829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Guayas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23" marR="11823" marT="11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89.000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23" marR="11823" marT="11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117.755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23" marR="11823" marT="11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132,30%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23" marR="11823" marT="11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125,00%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23" marR="11823" marT="11823" marB="0" anchor="ctr"/>
                </a:tc>
                <a:extLst>
                  <a:ext uri="{0D108BD9-81ED-4DB2-BD59-A6C34878D82A}">
                    <a16:rowId xmlns:a16="http://schemas.microsoft.com/office/drawing/2014/main" val="1410329865"/>
                  </a:ext>
                </a:extLst>
              </a:tr>
              <a:tr h="23646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Los Ríos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23" marR="11823" marT="11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25.000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23" marR="11823" marT="11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35.550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23" marR="11823" marT="11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142,20%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23" marR="11823" marT="11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112%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23" marR="11823" marT="11823" marB="0" anchor="ctr"/>
                </a:tc>
                <a:extLst>
                  <a:ext uri="{0D108BD9-81ED-4DB2-BD59-A6C34878D82A}">
                    <a16:rowId xmlns:a16="http://schemas.microsoft.com/office/drawing/2014/main" val="2081773425"/>
                  </a:ext>
                </a:extLst>
              </a:tr>
              <a:tr h="23646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</a:rPr>
                        <a:t>Bolívar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23" marR="11823" marT="11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66.000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23" marR="11823" marT="11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78.930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23" marR="11823" marT="11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119,60%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23" marR="11823" marT="11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106,86%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23" marR="11823" marT="11823" marB="0" anchor="ctr"/>
                </a:tc>
                <a:extLst>
                  <a:ext uri="{0D108BD9-81ED-4DB2-BD59-A6C34878D82A}">
                    <a16:rowId xmlns:a16="http://schemas.microsoft.com/office/drawing/2014/main" val="3778792975"/>
                  </a:ext>
                </a:extLst>
              </a:tr>
              <a:tr h="23646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</a:rPr>
                        <a:t>S. Elena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23" marR="11823" marT="11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10.000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23" marR="11823" marT="11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14.774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23" marR="11823" marT="11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147,74%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23" marR="11823" marT="118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147,45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23" marR="11823" marT="11823" marB="0" anchor="ctr"/>
                </a:tc>
                <a:extLst>
                  <a:ext uri="{0D108BD9-81ED-4DB2-BD59-A6C34878D82A}">
                    <a16:rowId xmlns:a16="http://schemas.microsoft.com/office/drawing/2014/main" val="2114543551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4DDB7F5-53B2-4916-BB04-6CA22E541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520751"/>
              </p:ext>
            </p:extLst>
          </p:nvPr>
        </p:nvGraphicFramePr>
        <p:xfrm>
          <a:off x="463567" y="3473960"/>
          <a:ext cx="5013381" cy="2497556"/>
        </p:xfrm>
        <a:graphic>
          <a:graphicData uri="http://schemas.openxmlformats.org/drawingml/2006/table">
            <a:tbl>
              <a:tblPr firstRow="1" firstCol="1" lastRow="1" bandRow="1">
                <a:tableStyleId>{7DF18680-E054-41AD-8BC1-D1AEF772440D}</a:tableStyleId>
              </a:tblPr>
              <a:tblGrid>
                <a:gridCol w="1182320">
                  <a:extLst>
                    <a:ext uri="{9D8B030D-6E8A-4147-A177-3AD203B41FA5}">
                      <a16:colId xmlns:a16="http://schemas.microsoft.com/office/drawing/2014/main" val="2622462639"/>
                    </a:ext>
                  </a:extLst>
                </a:gridCol>
                <a:gridCol w="939580">
                  <a:extLst>
                    <a:ext uri="{9D8B030D-6E8A-4147-A177-3AD203B41FA5}">
                      <a16:colId xmlns:a16="http://schemas.microsoft.com/office/drawing/2014/main" val="4170060407"/>
                    </a:ext>
                  </a:extLst>
                </a:gridCol>
                <a:gridCol w="1136822">
                  <a:extLst>
                    <a:ext uri="{9D8B030D-6E8A-4147-A177-3AD203B41FA5}">
                      <a16:colId xmlns:a16="http://schemas.microsoft.com/office/drawing/2014/main" val="1544513920"/>
                    </a:ext>
                  </a:extLst>
                </a:gridCol>
                <a:gridCol w="1754659">
                  <a:extLst>
                    <a:ext uri="{9D8B030D-6E8A-4147-A177-3AD203B41FA5}">
                      <a16:colId xmlns:a16="http://schemas.microsoft.com/office/drawing/2014/main" val="2008933816"/>
                    </a:ext>
                  </a:extLst>
                </a:gridCol>
              </a:tblGrid>
              <a:tr h="52660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PREDIOS LIBRES DE BRUCELOSIS Y TUBERCULOSIS BOVINA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576" marR="108576" marT="54288" marB="54288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572869"/>
                  </a:ext>
                </a:extLst>
              </a:tr>
              <a:tr h="4855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PROVINCIAS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67" marR="14767" marT="14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BB. </a:t>
                      </a:r>
                      <a:endParaRPr lang="es-EC" sz="13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4767" marR="14767" marT="14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TB.</a:t>
                      </a:r>
                      <a:endParaRPr lang="es-EC" sz="13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4767" marR="14767" marT="14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USUARIOS CAPACITADOS</a:t>
                      </a:r>
                      <a:endParaRPr lang="es-EC" sz="13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4767" marR="14767" marT="14767" marB="0" anchor="ctr"/>
                </a:tc>
                <a:extLst>
                  <a:ext uri="{0D108BD9-81ED-4DB2-BD59-A6C34878D82A}">
                    <a16:rowId xmlns:a16="http://schemas.microsoft.com/office/drawing/2014/main" val="2801404415"/>
                  </a:ext>
                </a:extLst>
              </a:tr>
              <a:tr h="29533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Guayas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67" marR="14767" marT="14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67" marR="14767" marT="14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67" marR="14767" marT="14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152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67" marR="14767" marT="14767" marB="0" anchor="ctr"/>
                </a:tc>
                <a:extLst>
                  <a:ext uri="{0D108BD9-81ED-4DB2-BD59-A6C34878D82A}">
                    <a16:rowId xmlns:a16="http://schemas.microsoft.com/office/drawing/2014/main" val="14207797"/>
                  </a:ext>
                </a:extLst>
              </a:tr>
              <a:tr h="29533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</a:rPr>
                        <a:t>Los Ríos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67" marR="14767" marT="14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67" marR="14767" marT="14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67" marR="14767" marT="14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139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67" marR="14767" marT="14767" marB="0" anchor="ctr"/>
                </a:tc>
                <a:extLst>
                  <a:ext uri="{0D108BD9-81ED-4DB2-BD59-A6C34878D82A}">
                    <a16:rowId xmlns:a16="http://schemas.microsoft.com/office/drawing/2014/main" val="4221451496"/>
                  </a:ext>
                </a:extLst>
              </a:tr>
              <a:tr h="29533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Bolívar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67" marR="14767" marT="14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67" marR="14767" marT="14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67" marR="14767" marT="14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266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67" marR="14767" marT="14767" marB="0" anchor="ctr"/>
                </a:tc>
                <a:extLst>
                  <a:ext uri="{0D108BD9-81ED-4DB2-BD59-A6C34878D82A}">
                    <a16:rowId xmlns:a16="http://schemas.microsoft.com/office/drawing/2014/main" val="2439281805"/>
                  </a:ext>
                </a:extLst>
              </a:tr>
              <a:tr h="29533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S. Elena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67" marR="14767" marT="14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67" marR="14767" marT="14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67" marR="14767" marT="14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213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67" marR="14767" marT="14767" marB="0" anchor="ctr"/>
                </a:tc>
                <a:extLst>
                  <a:ext uri="{0D108BD9-81ED-4DB2-BD59-A6C34878D82A}">
                    <a16:rowId xmlns:a16="http://schemas.microsoft.com/office/drawing/2014/main" val="830908877"/>
                  </a:ext>
                </a:extLst>
              </a:tr>
              <a:tr h="295337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C" sz="1400" u="none" strike="noStrike" dirty="0">
                          <a:effectLst/>
                        </a:rPr>
                        <a:t>TOTAL</a:t>
                      </a:r>
                    </a:p>
                  </a:txBody>
                  <a:tcPr marL="12198" marR="12198" marT="12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15</a:t>
                      </a:r>
                    </a:p>
                  </a:txBody>
                  <a:tcPr marL="12198" marR="12198" marT="12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12</a:t>
                      </a:r>
                    </a:p>
                  </a:txBody>
                  <a:tcPr marL="12198" marR="12198" marT="12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770</a:t>
                      </a:r>
                    </a:p>
                  </a:txBody>
                  <a:tcPr marL="12198" marR="12198" marT="12198" marB="0" anchor="ctr"/>
                </a:tc>
                <a:extLst>
                  <a:ext uri="{0D108BD9-81ED-4DB2-BD59-A6C34878D82A}">
                    <a16:rowId xmlns:a16="http://schemas.microsoft.com/office/drawing/2014/main" val="1670917568"/>
                  </a:ext>
                </a:extLst>
              </a:tr>
            </a:tbl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E3703F3-D5C1-4F1A-8AF7-BE156662B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575013"/>
              </p:ext>
            </p:extLst>
          </p:nvPr>
        </p:nvGraphicFramePr>
        <p:xfrm>
          <a:off x="6703188" y="3473960"/>
          <a:ext cx="5171655" cy="2109269"/>
        </p:xfrm>
        <a:graphic>
          <a:graphicData uri="http://schemas.openxmlformats.org/drawingml/2006/table">
            <a:tbl>
              <a:tblPr firstRow="1" firstCol="1" lastRow="1" bandRow="1">
                <a:tableStyleId>{7DF18680-E054-41AD-8BC1-D1AEF772440D}</a:tableStyleId>
              </a:tblPr>
              <a:tblGrid>
                <a:gridCol w="1195875">
                  <a:extLst>
                    <a:ext uri="{9D8B030D-6E8A-4147-A177-3AD203B41FA5}">
                      <a16:colId xmlns:a16="http://schemas.microsoft.com/office/drawing/2014/main" val="3786825305"/>
                    </a:ext>
                  </a:extLst>
                </a:gridCol>
                <a:gridCol w="1177756">
                  <a:extLst>
                    <a:ext uri="{9D8B030D-6E8A-4147-A177-3AD203B41FA5}">
                      <a16:colId xmlns:a16="http://schemas.microsoft.com/office/drawing/2014/main" val="413006400"/>
                    </a:ext>
                  </a:extLst>
                </a:gridCol>
                <a:gridCol w="1483574">
                  <a:extLst>
                    <a:ext uri="{9D8B030D-6E8A-4147-A177-3AD203B41FA5}">
                      <a16:colId xmlns:a16="http://schemas.microsoft.com/office/drawing/2014/main" val="194501593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075800881"/>
                    </a:ext>
                  </a:extLst>
                </a:gridCol>
              </a:tblGrid>
              <a:tr h="33792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CONTROL Y PREVENCIÓN DE RABIA BOVINA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84" marR="94284" marT="47142" marB="47142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019749"/>
                  </a:ext>
                </a:extLst>
              </a:tr>
              <a:tr h="52715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PROVINCIAS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8" marR="12198" marT="12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OPERATIVOS REALIZADOS</a:t>
                      </a:r>
                      <a:endParaRPr lang="es-EC" sz="13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2198" marR="12198" marT="12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MURCIÉLAGOS HEMATÓFAGOS</a:t>
                      </a:r>
                      <a:endParaRPr lang="es-EC" sz="13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2198" marR="12198" marT="12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OTROS MURCIÉLAGOS</a:t>
                      </a:r>
                      <a:endParaRPr lang="es-EC" sz="13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2198" marR="12198" marT="12198" marB="0" anchor="ctr"/>
                </a:tc>
                <a:extLst>
                  <a:ext uri="{0D108BD9-81ED-4DB2-BD59-A6C34878D82A}">
                    <a16:rowId xmlns:a16="http://schemas.microsoft.com/office/drawing/2014/main" val="2656898374"/>
                  </a:ext>
                </a:extLst>
              </a:tr>
              <a:tr h="25615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Guayas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8" marR="12198" marT="12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17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8" marR="12198" marT="12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178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8" marR="12198" marT="12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7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8" marR="12198" marT="12198" marB="0" anchor="ctr"/>
                </a:tc>
                <a:extLst>
                  <a:ext uri="{0D108BD9-81ED-4DB2-BD59-A6C34878D82A}">
                    <a16:rowId xmlns:a16="http://schemas.microsoft.com/office/drawing/2014/main" val="3630479913"/>
                  </a:ext>
                </a:extLst>
              </a:tr>
              <a:tr h="25615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</a:rPr>
                        <a:t>Los Ríos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8" marR="12198" marT="12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17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8" marR="12198" marT="12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110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8" marR="12198" marT="12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41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8" marR="12198" marT="12198" marB="0" anchor="ctr"/>
                </a:tc>
                <a:extLst>
                  <a:ext uri="{0D108BD9-81ED-4DB2-BD59-A6C34878D82A}">
                    <a16:rowId xmlns:a16="http://schemas.microsoft.com/office/drawing/2014/main" val="1932927125"/>
                  </a:ext>
                </a:extLst>
              </a:tr>
              <a:tr h="24395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</a:rPr>
                        <a:t>Bolívar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8" marR="12198" marT="12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17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8" marR="12198" marT="12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104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8" marR="12198" marT="12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38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8" marR="12198" marT="12198" marB="0" anchor="ctr"/>
                </a:tc>
                <a:extLst>
                  <a:ext uri="{0D108BD9-81ED-4DB2-BD59-A6C34878D82A}">
                    <a16:rowId xmlns:a16="http://schemas.microsoft.com/office/drawing/2014/main" val="3037211495"/>
                  </a:ext>
                </a:extLst>
              </a:tr>
              <a:tr h="24395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S. Elena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8" marR="12198" marT="12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17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8" marR="12198" marT="12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96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8" marR="12198" marT="12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8" marR="12198" marT="12198" marB="0" anchor="ctr"/>
                </a:tc>
                <a:extLst>
                  <a:ext uri="{0D108BD9-81ED-4DB2-BD59-A6C34878D82A}">
                    <a16:rowId xmlns:a16="http://schemas.microsoft.com/office/drawing/2014/main" val="1360840925"/>
                  </a:ext>
                </a:extLst>
              </a:tr>
              <a:tr h="243959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C" sz="1400" u="none" strike="noStrike" dirty="0">
                          <a:effectLst/>
                        </a:rPr>
                        <a:t>TOTAL</a:t>
                      </a:r>
                    </a:p>
                  </a:txBody>
                  <a:tcPr marL="12198" marR="12198" marT="12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68</a:t>
                      </a:r>
                    </a:p>
                  </a:txBody>
                  <a:tcPr marL="12198" marR="12198" marT="12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488</a:t>
                      </a:r>
                    </a:p>
                  </a:txBody>
                  <a:tcPr marL="12198" marR="12198" marT="12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87</a:t>
                      </a:r>
                    </a:p>
                  </a:txBody>
                  <a:tcPr marL="12198" marR="12198" marT="12198" marB="0" anchor="ctr"/>
                </a:tc>
                <a:extLst>
                  <a:ext uri="{0D108BD9-81ED-4DB2-BD59-A6C34878D82A}">
                    <a16:rowId xmlns:a16="http://schemas.microsoft.com/office/drawing/2014/main" val="1704272232"/>
                  </a:ext>
                </a:extLst>
              </a:tr>
            </a:tbl>
          </a:graphicData>
        </a:graphic>
      </p:graphicFrame>
      <p:sp>
        <p:nvSpPr>
          <p:cNvPr id="13" name="Rectangle 20">
            <a:extLst>
              <a:ext uri="{FF2B5EF4-FFF2-40B4-BE49-F238E27FC236}">
                <a16:creationId xmlns:a16="http://schemas.microsoft.com/office/drawing/2014/main" id="{D85B934A-AD60-49C1-B217-DDE068C2915F}"/>
              </a:ext>
            </a:extLst>
          </p:cNvPr>
          <p:cNvSpPr/>
          <p:nvPr/>
        </p:nvSpPr>
        <p:spPr>
          <a:xfrm>
            <a:off x="6457930" y="0"/>
            <a:ext cx="145276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4" name="Rectangle 31">
            <a:extLst>
              <a:ext uri="{FF2B5EF4-FFF2-40B4-BE49-F238E27FC236}">
                <a16:creationId xmlns:a16="http://schemas.microsoft.com/office/drawing/2014/main" id="{01823CE0-20E4-4D96-A531-A72F5F55DE4E}"/>
              </a:ext>
            </a:extLst>
          </p:cNvPr>
          <p:cNvSpPr/>
          <p:nvPr/>
        </p:nvSpPr>
        <p:spPr>
          <a:xfrm>
            <a:off x="5658243" y="-7102"/>
            <a:ext cx="145276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73BB6C-C7E1-4563-BE79-128128563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395" y="1503029"/>
            <a:ext cx="573180" cy="3109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9E46C51-C7CF-4599-B4A8-FAC08E2128B8}"/>
              </a:ext>
            </a:extLst>
          </p:cNvPr>
          <p:cNvSpPr/>
          <p:nvPr/>
        </p:nvSpPr>
        <p:spPr>
          <a:xfrm>
            <a:off x="1498119" y="2756398"/>
            <a:ext cx="4953432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0" name="TextBox 32">
            <a:extLst>
              <a:ext uri="{FF2B5EF4-FFF2-40B4-BE49-F238E27FC236}">
                <a16:creationId xmlns:a16="http://schemas.microsoft.com/office/drawing/2014/main" id="{48BEB586-33D0-4AA7-B992-41F7B295E87A}"/>
              </a:ext>
            </a:extLst>
          </p:cNvPr>
          <p:cNvSpPr txBox="1"/>
          <p:nvPr/>
        </p:nvSpPr>
        <p:spPr>
          <a:xfrm>
            <a:off x="1769137" y="2756397"/>
            <a:ext cx="2947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Ganado Vacuno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2CB81546-7977-4747-AA80-2C8294F1C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819682" y="3556390"/>
            <a:ext cx="590152" cy="4218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6CEF41B-7E33-44A5-B6F8-AB73BA8D42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9601" y="4258811"/>
            <a:ext cx="601950" cy="4218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129A316A-529F-43E0-8FF9-3CC5CC73E9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932462" y="2152258"/>
            <a:ext cx="390146" cy="3821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5BBD32CE-2F50-4129-B8B9-FB6C757BDB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860395" y="2776291"/>
            <a:ext cx="562502" cy="42187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59852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ACD213B9-8300-471C-85BE-367C0D3CA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948824"/>
              </p:ext>
            </p:extLst>
          </p:nvPr>
        </p:nvGraphicFramePr>
        <p:xfrm>
          <a:off x="315875" y="624704"/>
          <a:ext cx="4342622" cy="2380254"/>
        </p:xfrm>
        <a:graphic>
          <a:graphicData uri="http://schemas.openxmlformats.org/drawingml/2006/table">
            <a:tbl>
              <a:tblPr firstRow="1" firstCol="1" lastRow="1" bandRow="1">
                <a:tableStyleId>{7DF18680-E054-41AD-8BC1-D1AEF772440D}</a:tableStyleId>
              </a:tblPr>
              <a:tblGrid>
                <a:gridCol w="1352287">
                  <a:extLst>
                    <a:ext uri="{9D8B030D-6E8A-4147-A177-3AD203B41FA5}">
                      <a16:colId xmlns:a16="http://schemas.microsoft.com/office/drawing/2014/main" val="2046349721"/>
                    </a:ext>
                  </a:extLst>
                </a:gridCol>
                <a:gridCol w="1594022">
                  <a:extLst>
                    <a:ext uri="{9D8B030D-6E8A-4147-A177-3AD203B41FA5}">
                      <a16:colId xmlns:a16="http://schemas.microsoft.com/office/drawing/2014/main" val="895657829"/>
                    </a:ext>
                  </a:extLst>
                </a:gridCol>
                <a:gridCol w="1396313">
                  <a:extLst>
                    <a:ext uri="{9D8B030D-6E8A-4147-A177-3AD203B41FA5}">
                      <a16:colId xmlns:a16="http://schemas.microsoft.com/office/drawing/2014/main" val="3261651868"/>
                    </a:ext>
                  </a:extLst>
                </a:gridCol>
              </a:tblGrid>
              <a:tr h="30148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ANEMIA INFECCIOSA EQUINA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822" marR="137822" marT="68911" marB="68911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59618"/>
                  </a:ext>
                </a:extLst>
              </a:tr>
              <a:tr h="59342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PROVINCIAS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56" marR="14356" marT="14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NOTIFICACIONES ATENDIDAS </a:t>
                      </a:r>
                      <a:endParaRPr lang="es-EC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4356" marR="14356" marT="14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USUARIOS CAPACITADOS</a:t>
                      </a:r>
                      <a:endParaRPr lang="es-EC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4356" marR="14356" marT="14356" marB="0" anchor="ctr"/>
                </a:tc>
                <a:extLst>
                  <a:ext uri="{0D108BD9-81ED-4DB2-BD59-A6C34878D82A}">
                    <a16:rowId xmlns:a16="http://schemas.microsoft.com/office/drawing/2014/main" val="3016068191"/>
                  </a:ext>
                </a:extLst>
              </a:tr>
              <a:tr h="28713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</a:rPr>
                        <a:t>Guayas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56" marR="14356" marT="14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15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56" marR="14356" marT="14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148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56" marR="14356" marT="14356" marB="0" anchor="ctr"/>
                </a:tc>
                <a:extLst>
                  <a:ext uri="{0D108BD9-81ED-4DB2-BD59-A6C34878D82A}">
                    <a16:rowId xmlns:a16="http://schemas.microsoft.com/office/drawing/2014/main" val="3042260215"/>
                  </a:ext>
                </a:extLst>
              </a:tr>
              <a:tr h="28713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</a:rPr>
                        <a:t>Los Ríos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56" marR="14356" marT="14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56" marR="14356" marT="14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123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56" marR="14356" marT="14356" marB="0" anchor="ctr"/>
                </a:tc>
                <a:extLst>
                  <a:ext uri="{0D108BD9-81ED-4DB2-BD59-A6C34878D82A}">
                    <a16:rowId xmlns:a16="http://schemas.microsoft.com/office/drawing/2014/main" val="1965786163"/>
                  </a:ext>
                </a:extLst>
              </a:tr>
              <a:tr h="28713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</a:rPr>
                        <a:t>Bolívar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56" marR="14356" marT="14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56" marR="14356" marT="14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116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56" marR="14356" marT="14356" marB="0" anchor="ctr"/>
                </a:tc>
                <a:extLst>
                  <a:ext uri="{0D108BD9-81ED-4DB2-BD59-A6C34878D82A}">
                    <a16:rowId xmlns:a16="http://schemas.microsoft.com/office/drawing/2014/main" val="1315738791"/>
                  </a:ext>
                </a:extLst>
              </a:tr>
              <a:tr h="28713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</a:rPr>
                        <a:t>S. Elena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56" marR="14356" marT="14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56" marR="14356" marT="14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36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56" marR="14356" marT="14356" marB="0" anchor="ctr"/>
                </a:tc>
                <a:extLst>
                  <a:ext uri="{0D108BD9-81ED-4DB2-BD59-A6C34878D82A}">
                    <a16:rowId xmlns:a16="http://schemas.microsoft.com/office/drawing/2014/main" val="1249718172"/>
                  </a:ext>
                </a:extLst>
              </a:tr>
              <a:tr h="287130"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u="none" strike="noStrike" dirty="0">
                          <a:effectLst/>
                        </a:rPr>
                        <a:t>TOTAL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56" marR="14356" marT="14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EC" sz="14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4356" marR="14356" marT="14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423</a:t>
                      </a:r>
                      <a:endParaRPr lang="es-EC" sz="14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4356" marR="14356" marT="14356" marB="0" anchor="ctr"/>
                </a:tc>
                <a:extLst>
                  <a:ext uri="{0D108BD9-81ED-4DB2-BD59-A6C34878D82A}">
                    <a16:rowId xmlns:a16="http://schemas.microsoft.com/office/drawing/2014/main" val="4079607722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C1EBAE2C-EBF4-4820-8CCE-F861CB7EE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635884"/>
              </p:ext>
            </p:extLst>
          </p:nvPr>
        </p:nvGraphicFramePr>
        <p:xfrm>
          <a:off x="315875" y="3574653"/>
          <a:ext cx="4194341" cy="2648824"/>
        </p:xfrm>
        <a:graphic>
          <a:graphicData uri="http://schemas.openxmlformats.org/drawingml/2006/table">
            <a:tbl>
              <a:tblPr firstRow="1" firstCol="1" lastRow="1" bandRow="1">
                <a:tableStyleId>{7DF18680-E054-41AD-8BC1-D1AEF772440D}</a:tableStyleId>
              </a:tblPr>
              <a:tblGrid>
                <a:gridCol w="1414071">
                  <a:extLst>
                    <a:ext uri="{9D8B030D-6E8A-4147-A177-3AD203B41FA5}">
                      <a16:colId xmlns:a16="http://schemas.microsoft.com/office/drawing/2014/main" val="1206802030"/>
                    </a:ext>
                  </a:extLst>
                </a:gridCol>
                <a:gridCol w="1248032">
                  <a:extLst>
                    <a:ext uri="{9D8B030D-6E8A-4147-A177-3AD203B41FA5}">
                      <a16:colId xmlns:a16="http://schemas.microsoft.com/office/drawing/2014/main" val="3317895893"/>
                    </a:ext>
                  </a:extLst>
                </a:gridCol>
                <a:gridCol w="1532238">
                  <a:extLst>
                    <a:ext uri="{9D8B030D-6E8A-4147-A177-3AD203B41FA5}">
                      <a16:colId xmlns:a16="http://schemas.microsoft.com/office/drawing/2014/main" val="1950741273"/>
                    </a:ext>
                  </a:extLst>
                </a:gridCol>
              </a:tblGrid>
              <a:tr h="71402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PROGRAMA APÍCOLA - CONTROL DE VARROOSIS EN COLMENARES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05" marR="142805" marT="71402" marB="71402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151507"/>
                  </a:ext>
                </a:extLst>
              </a:tr>
              <a:tr h="44725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PROVINCIAS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75" marR="14875" marT="14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APIARIOS TRATADOS</a:t>
                      </a:r>
                      <a:endParaRPr lang="es-EC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4875" marR="14875" marT="14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USUARIOS CAPACITADOS</a:t>
                      </a:r>
                      <a:endParaRPr lang="es-EC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4875" marR="14875" marT="14875" marB="0" anchor="ctr"/>
                </a:tc>
                <a:extLst>
                  <a:ext uri="{0D108BD9-81ED-4DB2-BD59-A6C34878D82A}">
                    <a16:rowId xmlns:a16="http://schemas.microsoft.com/office/drawing/2014/main" val="409819519"/>
                  </a:ext>
                </a:extLst>
              </a:tr>
              <a:tr h="29751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</a:rPr>
                        <a:t>Guayas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75" marR="14875" marT="14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31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75" marR="14875" marT="14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62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75" marR="14875" marT="14875" marB="0" anchor="ctr"/>
                </a:tc>
                <a:extLst>
                  <a:ext uri="{0D108BD9-81ED-4DB2-BD59-A6C34878D82A}">
                    <a16:rowId xmlns:a16="http://schemas.microsoft.com/office/drawing/2014/main" val="124841696"/>
                  </a:ext>
                </a:extLst>
              </a:tr>
              <a:tr h="29751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</a:rPr>
                        <a:t>Los Ríos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75" marR="14875" marT="14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0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75" marR="14875" marT="14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69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75" marR="14875" marT="14875" marB="0" anchor="ctr"/>
                </a:tc>
                <a:extLst>
                  <a:ext uri="{0D108BD9-81ED-4DB2-BD59-A6C34878D82A}">
                    <a16:rowId xmlns:a16="http://schemas.microsoft.com/office/drawing/2014/main" val="3618839844"/>
                  </a:ext>
                </a:extLst>
              </a:tr>
              <a:tr h="29751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</a:rPr>
                        <a:t>Bolívar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75" marR="14875" marT="14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16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75" marR="14875" marT="14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75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75" marR="14875" marT="14875" marB="0" anchor="ctr"/>
                </a:tc>
                <a:extLst>
                  <a:ext uri="{0D108BD9-81ED-4DB2-BD59-A6C34878D82A}">
                    <a16:rowId xmlns:a16="http://schemas.microsoft.com/office/drawing/2014/main" val="1247700649"/>
                  </a:ext>
                </a:extLst>
              </a:tr>
              <a:tr h="29751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S. Elena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75" marR="14875" marT="14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5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75" marR="14875" marT="14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39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875" marR="14875" marT="14875" marB="0" anchor="ctr"/>
                </a:tc>
                <a:extLst>
                  <a:ext uri="{0D108BD9-81ED-4DB2-BD59-A6C34878D82A}">
                    <a16:rowId xmlns:a16="http://schemas.microsoft.com/office/drawing/2014/main" val="1472024939"/>
                  </a:ext>
                </a:extLst>
              </a:tr>
              <a:tr h="297510"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6543285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9F7ACD67-41CB-4CAF-A981-1088CFC82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073585"/>
              </p:ext>
            </p:extLst>
          </p:nvPr>
        </p:nvGraphicFramePr>
        <p:xfrm>
          <a:off x="5012818" y="3283246"/>
          <a:ext cx="3539086" cy="523646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1711206">
                  <a:extLst>
                    <a:ext uri="{9D8B030D-6E8A-4147-A177-3AD203B41FA5}">
                      <a16:colId xmlns:a16="http://schemas.microsoft.com/office/drawing/2014/main" val="2645175192"/>
                    </a:ext>
                  </a:extLst>
                </a:gridCol>
                <a:gridCol w="1827880">
                  <a:extLst>
                    <a:ext uri="{9D8B030D-6E8A-4147-A177-3AD203B41FA5}">
                      <a16:colId xmlns:a16="http://schemas.microsoft.com/office/drawing/2014/main" val="487006844"/>
                    </a:ext>
                  </a:extLst>
                </a:gridCol>
              </a:tblGrid>
              <a:tr h="30076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DECOMISOS EN PUNTO DE CONTROL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298679"/>
                  </a:ext>
                </a:extLst>
              </a:tr>
              <a:tr h="16616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ZONA 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</a:rPr>
                        <a:t>28448,35 KG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0596080"/>
                  </a:ext>
                </a:extLst>
              </a:tr>
            </a:tbl>
          </a:graphicData>
        </a:graphic>
      </p:graphicFrame>
      <p:sp>
        <p:nvSpPr>
          <p:cNvPr id="91" name="Google Shape;91;p14"/>
          <p:cNvSpPr txBox="1"/>
          <p:nvPr/>
        </p:nvSpPr>
        <p:spPr>
          <a:xfrm>
            <a:off x="8390077" y="233180"/>
            <a:ext cx="33252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SANIDAD ANIMAL</a:t>
            </a:r>
            <a:endParaRPr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F9EC16-2C6B-4042-8363-57E42F0C1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139" y="1115765"/>
            <a:ext cx="2642804" cy="1763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3F48DFD-13CE-4ECC-B98F-799674066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4506" y="2692973"/>
            <a:ext cx="2626938" cy="1763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A4D1A8E-E66B-4677-A677-CBE8F4F409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5607" y="4211013"/>
            <a:ext cx="2620336" cy="1727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91917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/>
        </p:nvSpPr>
        <p:spPr>
          <a:xfrm>
            <a:off x="8141820" y="495964"/>
            <a:ext cx="369595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SANIDAD VEGETAL</a:t>
            </a:r>
            <a:endParaRPr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1CB9572-0B67-4A90-B320-BDFB10DF32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26252"/>
              </p:ext>
            </p:extLst>
          </p:nvPr>
        </p:nvGraphicFramePr>
        <p:xfrm>
          <a:off x="6096000" y="3018942"/>
          <a:ext cx="1121972" cy="1136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1972">
                  <a:extLst>
                    <a:ext uri="{9D8B030D-6E8A-4147-A177-3AD203B41FA5}">
                      <a16:colId xmlns:a16="http://schemas.microsoft.com/office/drawing/2014/main" val="358754299"/>
                    </a:ext>
                  </a:extLst>
                </a:gridCol>
              </a:tblGrid>
              <a:tr h="113644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Productos Exportados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25" marR="14025" marT="14025" marB="0" anchor="ctr"/>
                </a:tc>
                <a:extLst>
                  <a:ext uri="{0D108BD9-81ED-4DB2-BD59-A6C34878D82A}">
                    <a16:rowId xmlns:a16="http://schemas.microsoft.com/office/drawing/2014/main" val="1999152372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6A14C18-3FB2-44FE-B78A-3FD8100B5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441143"/>
              </p:ext>
            </p:extLst>
          </p:nvPr>
        </p:nvGraphicFramePr>
        <p:xfrm>
          <a:off x="465223" y="698054"/>
          <a:ext cx="5630777" cy="4221646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3080951">
                  <a:extLst>
                    <a:ext uri="{9D8B030D-6E8A-4147-A177-3AD203B41FA5}">
                      <a16:colId xmlns:a16="http://schemas.microsoft.com/office/drawing/2014/main" val="198430871"/>
                    </a:ext>
                  </a:extLst>
                </a:gridCol>
                <a:gridCol w="2549826">
                  <a:extLst>
                    <a:ext uri="{9D8B030D-6E8A-4147-A177-3AD203B41FA5}">
                      <a16:colId xmlns:a16="http://schemas.microsoft.com/office/drawing/2014/main" val="2910043363"/>
                    </a:ext>
                  </a:extLst>
                </a:gridCol>
              </a:tblGrid>
              <a:tr h="27274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MOSCA DE LA FRUTA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30919" marR="130919" marT="65460" marB="6546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267092"/>
                  </a:ext>
                </a:extLst>
              </a:tr>
              <a:tr h="58749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CULTIVOS MONITOREADOS 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3637" marR="13637" marT="1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DE HECTÁREAS MONITOREADAS </a:t>
                      </a:r>
                      <a:endParaRPr lang="es-EC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3637" marR="13637" marT="13637" marB="0" anchor="ctr"/>
                </a:tc>
                <a:extLst>
                  <a:ext uri="{0D108BD9-81ED-4DB2-BD59-A6C34878D82A}">
                    <a16:rowId xmlns:a16="http://schemas.microsoft.com/office/drawing/2014/main" val="1418427966"/>
                  </a:ext>
                </a:extLst>
              </a:tr>
              <a:tr h="27274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TOMATE DE ARBOL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37" marR="13637" marT="136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300,00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37" marR="13637" marT="13637" marB="0" anchor="b"/>
                </a:tc>
                <a:extLst>
                  <a:ext uri="{0D108BD9-81ED-4DB2-BD59-A6C34878D82A}">
                    <a16:rowId xmlns:a16="http://schemas.microsoft.com/office/drawing/2014/main" val="3454299925"/>
                  </a:ext>
                </a:extLst>
              </a:tr>
              <a:tr h="27274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CAFÉ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37" marR="13637" marT="136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333,50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37" marR="13637" marT="13637" marB="0" anchor="b"/>
                </a:tc>
                <a:extLst>
                  <a:ext uri="{0D108BD9-81ED-4DB2-BD59-A6C34878D82A}">
                    <a16:rowId xmlns:a16="http://schemas.microsoft.com/office/drawing/2014/main" val="2856869055"/>
                  </a:ext>
                </a:extLst>
              </a:tr>
              <a:tr h="27274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</a:rPr>
                        <a:t>GUAYABA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37" marR="13637" marT="136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364,60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37" marR="13637" marT="13637" marB="0" anchor="b"/>
                </a:tc>
                <a:extLst>
                  <a:ext uri="{0D108BD9-81ED-4DB2-BD59-A6C34878D82A}">
                    <a16:rowId xmlns:a16="http://schemas.microsoft.com/office/drawing/2014/main" val="2360653499"/>
                  </a:ext>
                </a:extLst>
              </a:tr>
              <a:tr h="27274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CHIRIMOYA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37" marR="13637" marT="136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371,13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37" marR="13637" marT="13637" marB="0" anchor="b"/>
                </a:tc>
                <a:extLst>
                  <a:ext uri="{0D108BD9-81ED-4DB2-BD59-A6C34878D82A}">
                    <a16:rowId xmlns:a16="http://schemas.microsoft.com/office/drawing/2014/main" val="3916137719"/>
                  </a:ext>
                </a:extLst>
              </a:tr>
              <a:tr h="286386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</a:rPr>
                        <a:t>MORA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37" marR="13637" marT="136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1100,00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37" marR="13637" marT="13637" marB="0" anchor="b"/>
                </a:tc>
                <a:extLst>
                  <a:ext uri="{0D108BD9-81ED-4DB2-BD59-A6C34878D82A}">
                    <a16:rowId xmlns:a16="http://schemas.microsoft.com/office/drawing/2014/main" val="3593514572"/>
                  </a:ext>
                </a:extLst>
              </a:tr>
              <a:tr h="27274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PITHAYA ROJA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3637" marR="13637" marT="136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213,70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37" marR="13637" marT="13637" marB="0" anchor="b"/>
                </a:tc>
                <a:extLst>
                  <a:ext uri="{0D108BD9-81ED-4DB2-BD59-A6C34878D82A}">
                    <a16:rowId xmlns:a16="http://schemas.microsoft.com/office/drawing/2014/main" val="2097981066"/>
                  </a:ext>
                </a:extLst>
              </a:tr>
              <a:tr h="27274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PITAHAYA AMARILLA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3637" marR="13637" marT="136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41,89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37" marR="13637" marT="13637" marB="0" anchor="b"/>
                </a:tc>
                <a:extLst>
                  <a:ext uri="{0D108BD9-81ED-4DB2-BD59-A6C34878D82A}">
                    <a16:rowId xmlns:a16="http://schemas.microsoft.com/office/drawing/2014/main" val="43005056"/>
                  </a:ext>
                </a:extLst>
              </a:tr>
              <a:tr h="27274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MANGO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3637" marR="13637" marT="136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8037,94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37" marR="13637" marT="13637" marB="0" anchor="b"/>
                </a:tc>
                <a:extLst>
                  <a:ext uri="{0D108BD9-81ED-4DB2-BD59-A6C34878D82A}">
                    <a16:rowId xmlns:a16="http://schemas.microsoft.com/office/drawing/2014/main" val="3222105704"/>
                  </a:ext>
                </a:extLst>
              </a:tr>
              <a:tr h="286386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BANANO (DESTINO CHINA)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3637" marR="13637" marT="136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1850,00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37" marR="13637" marT="13637" marB="0" anchor="b"/>
                </a:tc>
                <a:extLst>
                  <a:ext uri="{0D108BD9-81ED-4DB2-BD59-A6C34878D82A}">
                    <a16:rowId xmlns:a16="http://schemas.microsoft.com/office/drawing/2014/main" val="738593413"/>
                  </a:ext>
                </a:extLst>
              </a:tr>
              <a:tr h="53511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SANDÍA, CIRUELOS, GUANÁBANA, </a:t>
                      </a:r>
                      <a:r>
                        <a:rPr lang="es-EC" sz="1400" u="none" strike="noStrike" dirty="0" smtClean="0">
                          <a:effectLst/>
                        </a:rPr>
                        <a:t>MARAÑÓN</a:t>
                      </a:r>
                      <a:r>
                        <a:rPr lang="es-EC" sz="1400" u="none" strike="noStrike" dirty="0">
                          <a:effectLst/>
                        </a:rPr>
                        <a:t>, AGUACATE, NARANJA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37" marR="13637" marT="1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750,00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637" marR="13637" marT="13637" marB="0" anchor="ctr"/>
                </a:tc>
                <a:extLst>
                  <a:ext uri="{0D108BD9-81ED-4DB2-BD59-A6C34878D82A}">
                    <a16:rowId xmlns:a16="http://schemas.microsoft.com/office/drawing/2014/main" val="711646608"/>
                  </a:ext>
                </a:extLst>
              </a:tr>
              <a:tr h="272749"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3637" marR="13637" marT="1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13362,76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3637" marR="13637" marT="13637" marB="0" anchor="ctr"/>
                </a:tc>
                <a:extLst>
                  <a:ext uri="{0D108BD9-81ED-4DB2-BD59-A6C34878D82A}">
                    <a16:rowId xmlns:a16="http://schemas.microsoft.com/office/drawing/2014/main" val="2524956454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F55954B1-F7D6-4944-9EB4-4401287AE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893425"/>
              </p:ext>
            </p:extLst>
          </p:nvPr>
        </p:nvGraphicFramePr>
        <p:xfrm>
          <a:off x="7736359" y="1165776"/>
          <a:ext cx="4101414" cy="1484093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2099620">
                  <a:extLst>
                    <a:ext uri="{9D8B030D-6E8A-4147-A177-3AD203B41FA5}">
                      <a16:colId xmlns:a16="http://schemas.microsoft.com/office/drawing/2014/main" val="363363611"/>
                    </a:ext>
                  </a:extLst>
                </a:gridCol>
                <a:gridCol w="951470">
                  <a:extLst>
                    <a:ext uri="{9D8B030D-6E8A-4147-A177-3AD203B41FA5}">
                      <a16:colId xmlns:a16="http://schemas.microsoft.com/office/drawing/2014/main" val="3297290685"/>
                    </a:ext>
                  </a:extLst>
                </a:gridCol>
                <a:gridCol w="1050324">
                  <a:extLst>
                    <a:ext uri="{9D8B030D-6E8A-4147-A177-3AD203B41FA5}">
                      <a16:colId xmlns:a16="http://schemas.microsoft.com/office/drawing/2014/main" val="4197692130"/>
                    </a:ext>
                  </a:extLst>
                </a:gridCol>
              </a:tblGrid>
              <a:tr h="25105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TIPOS DE TRAMPAS INSTALADAS GUAYAS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14767" marR="114767" marT="57383" marB="57383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43288"/>
                  </a:ext>
                </a:extLst>
              </a:tr>
              <a:tr h="23909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TRAMPAS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1955" marR="11955" marT="11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  <a:endParaRPr lang="es-EC" sz="14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1955" marR="11955" marT="11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endParaRPr lang="es-EC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1955" marR="11955" marT="11955" marB="0" anchor="ctr"/>
                </a:tc>
                <a:extLst>
                  <a:ext uri="{0D108BD9-81ED-4DB2-BD59-A6C34878D82A}">
                    <a16:rowId xmlns:a16="http://schemas.microsoft.com/office/drawing/2014/main" val="2516864881"/>
                  </a:ext>
                </a:extLst>
              </a:tr>
              <a:tr h="23909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JACKSON (para </a:t>
                      </a:r>
                      <a:r>
                        <a:rPr lang="es-EC" sz="1400" u="none" strike="noStrike" dirty="0" err="1">
                          <a:effectLst/>
                        </a:rPr>
                        <a:t>Ceratitis</a:t>
                      </a:r>
                      <a:r>
                        <a:rPr lang="es-EC" sz="1400" u="none" strike="noStrike" dirty="0">
                          <a:effectLst/>
                        </a:rPr>
                        <a:t> </a:t>
                      </a:r>
                      <a:r>
                        <a:rPr lang="es-EC" sz="1400" u="none" strike="noStrike" dirty="0" err="1">
                          <a:effectLst/>
                        </a:rPr>
                        <a:t>capitata</a:t>
                      </a:r>
                      <a:r>
                        <a:rPr lang="es-EC" sz="1400" u="none" strike="noStrike" dirty="0">
                          <a:effectLst/>
                        </a:rPr>
                        <a:t>)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55" marR="11955" marT="11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1731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55" marR="11955" marT="11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1898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55" marR="11955" marT="11955" marB="0" anchor="ctr"/>
                </a:tc>
                <a:extLst>
                  <a:ext uri="{0D108BD9-81ED-4DB2-BD59-A6C34878D82A}">
                    <a16:rowId xmlns:a16="http://schemas.microsoft.com/office/drawing/2014/main" val="2574048870"/>
                  </a:ext>
                </a:extLst>
              </a:tr>
              <a:tr h="47819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MC PHAIL  (todo tipo de mosca de la fruta)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55" marR="11955" marT="11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1931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55" marR="11955" marT="11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1989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55" marR="11955" marT="11955" marB="0" anchor="ctr"/>
                </a:tc>
                <a:extLst>
                  <a:ext uri="{0D108BD9-81ED-4DB2-BD59-A6C34878D82A}">
                    <a16:rowId xmlns:a16="http://schemas.microsoft.com/office/drawing/2014/main" val="649681245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671A512-20FF-4246-8AF6-29F34CEB5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83356"/>
              </p:ext>
            </p:extLst>
          </p:nvPr>
        </p:nvGraphicFramePr>
        <p:xfrm>
          <a:off x="7736359" y="4057249"/>
          <a:ext cx="4203700" cy="1769745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394864">
                  <a:extLst>
                    <a:ext uri="{9D8B030D-6E8A-4147-A177-3AD203B41FA5}">
                      <a16:colId xmlns:a16="http://schemas.microsoft.com/office/drawing/2014/main" val="1326394539"/>
                    </a:ext>
                  </a:extLst>
                </a:gridCol>
                <a:gridCol w="1452187">
                  <a:extLst>
                    <a:ext uri="{9D8B030D-6E8A-4147-A177-3AD203B41FA5}">
                      <a16:colId xmlns:a16="http://schemas.microsoft.com/office/drawing/2014/main" val="3442854959"/>
                    </a:ext>
                  </a:extLst>
                </a:gridCol>
                <a:gridCol w="1356649">
                  <a:extLst>
                    <a:ext uri="{9D8B030D-6E8A-4147-A177-3AD203B41FA5}">
                      <a16:colId xmlns:a16="http://schemas.microsoft.com/office/drawing/2014/main" val="1148465826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PREDIOS LIBRES DE MOSCA DE LA FRUTA </a:t>
                      </a:r>
                      <a:r>
                        <a:rPr lang="es-EC" sz="1400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Anastrepha</a:t>
                      </a:r>
                      <a:r>
                        <a:rPr lang="es-EC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C" sz="1400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fraterculus</a:t>
                      </a:r>
                      <a:r>
                        <a:rPr lang="es-EC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75904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effectLst/>
                        </a:rPr>
                        <a:t>PROVINCIAS 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2018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2019</a:t>
                      </a:r>
                      <a:endParaRPr lang="es-EC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42897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effectLst/>
                        </a:rPr>
                        <a:t>GUAYAS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28483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effectLst/>
                        </a:rPr>
                        <a:t>LOS RIOS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34089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effectLst/>
                        </a:rPr>
                        <a:t>SANTA ELENA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78943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effectLst/>
                        </a:rPr>
                        <a:t>BOLIVAR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00584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u="none" strike="noStrike" dirty="0">
                          <a:effectLst/>
                        </a:rPr>
                        <a:t>TOTAL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42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11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392480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B0570512-09A4-476E-BE97-6C935EB86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359" y="2740486"/>
            <a:ext cx="1225298" cy="122529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62D5B0D-4B11-4E66-8956-F1449FC68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394072" y="2808877"/>
            <a:ext cx="1191448" cy="106070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6DD58D2-A39D-4294-8AEA-515969913C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2386" y="2740486"/>
            <a:ext cx="1123100" cy="110932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0044013-57EA-4530-9A35-717C4473A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271" y="4989906"/>
            <a:ext cx="1580798" cy="1179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1073596-3B38-405E-9B44-71E96A5FC0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2985" y="4989906"/>
            <a:ext cx="1601990" cy="11934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35AB684-0099-495B-9AA2-5D31BE5A08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9835" y="5006949"/>
            <a:ext cx="1851746" cy="12170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BEE24CE-8B11-4E93-BAC3-865FA61E50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1020" y="5022815"/>
            <a:ext cx="1816070" cy="12011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5BF1EBA-EFF3-4640-809F-8EAFD762EE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8673" y="5000097"/>
            <a:ext cx="1904670" cy="12639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/>
        </p:nvSpPr>
        <p:spPr>
          <a:xfrm>
            <a:off x="8141820" y="495964"/>
            <a:ext cx="369595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SANIDAD VEGETAL</a:t>
            </a:r>
            <a:endParaRPr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1D9D43EF-0C67-4FEC-AB52-290E48160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546829"/>
              </p:ext>
            </p:extLst>
          </p:nvPr>
        </p:nvGraphicFramePr>
        <p:xfrm>
          <a:off x="319782" y="1122038"/>
          <a:ext cx="8156953" cy="1296252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1522220">
                  <a:extLst>
                    <a:ext uri="{9D8B030D-6E8A-4147-A177-3AD203B41FA5}">
                      <a16:colId xmlns:a16="http://schemas.microsoft.com/office/drawing/2014/main" val="2535582369"/>
                    </a:ext>
                  </a:extLst>
                </a:gridCol>
                <a:gridCol w="903823">
                  <a:extLst>
                    <a:ext uri="{9D8B030D-6E8A-4147-A177-3AD203B41FA5}">
                      <a16:colId xmlns:a16="http://schemas.microsoft.com/office/drawing/2014/main" val="1254020637"/>
                    </a:ext>
                  </a:extLst>
                </a:gridCol>
                <a:gridCol w="988541">
                  <a:extLst>
                    <a:ext uri="{9D8B030D-6E8A-4147-A177-3AD203B41FA5}">
                      <a16:colId xmlns:a16="http://schemas.microsoft.com/office/drawing/2014/main" val="2627612271"/>
                    </a:ext>
                  </a:extLst>
                </a:gridCol>
                <a:gridCol w="1025611">
                  <a:extLst>
                    <a:ext uri="{9D8B030D-6E8A-4147-A177-3AD203B41FA5}">
                      <a16:colId xmlns:a16="http://schemas.microsoft.com/office/drawing/2014/main" val="3139830094"/>
                    </a:ext>
                  </a:extLst>
                </a:gridCol>
                <a:gridCol w="803189">
                  <a:extLst>
                    <a:ext uri="{9D8B030D-6E8A-4147-A177-3AD203B41FA5}">
                      <a16:colId xmlns:a16="http://schemas.microsoft.com/office/drawing/2014/main" val="2236165330"/>
                    </a:ext>
                  </a:extLst>
                </a:gridCol>
                <a:gridCol w="1037967">
                  <a:extLst>
                    <a:ext uri="{9D8B030D-6E8A-4147-A177-3AD203B41FA5}">
                      <a16:colId xmlns:a16="http://schemas.microsoft.com/office/drawing/2014/main" val="1121480838"/>
                    </a:ext>
                  </a:extLst>
                </a:gridCol>
                <a:gridCol w="939114">
                  <a:extLst>
                    <a:ext uri="{9D8B030D-6E8A-4147-A177-3AD203B41FA5}">
                      <a16:colId xmlns:a16="http://schemas.microsoft.com/office/drawing/2014/main" val="2732141917"/>
                    </a:ext>
                  </a:extLst>
                </a:gridCol>
                <a:gridCol w="936488">
                  <a:extLst>
                    <a:ext uri="{9D8B030D-6E8A-4147-A177-3AD203B41FA5}">
                      <a16:colId xmlns:a16="http://schemas.microsoft.com/office/drawing/2014/main" val="1512943625"/>
                    </a:ext>
                  </a:extLst>
                </a:gridCol>
              </a:tblGrid>
              <a:tr h="21704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MONITOREOS POR CULTIVO REALIZADOS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9222" marR="99222" marT="49611" marB="49611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452522"/>
                  </a:ext>
                </a:extLst>
              </a:tr>
              <a:tr h="2067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ZONA 5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222" marR="99222" marT="49611" marB="49611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CULTIVOS</a:t>
                      </a:r>
                      <a:endParaRPr lang="es-EC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9222" marR="99222" marT="49611" marB="49611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2019</a:t>
                      </a:r>
                      <a:endParaRPr lang="es-EC" sz="14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9222" marR="99222" marT="49611" marB="49611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2018</a:t>
                      </a:r>
                      <a:endParaRPr lang="es-EC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9222" marR="99222" marT="49611" marB="49611" anchor="ctr"/>
                </a:tc>
                <a:extLst>
                  <a:ext uri="{0D108BD9-81ED-4DB2-BD59-A6C34878D82A}">
                    <a16:rowId xmlns:a16="http://schemas.microsoft.com/office/drawing/2014/main" val="1316627436"/>
                  </a:ext>
                </a:extLst>
              </a:tr>
              <a:tr h="20671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ARROZ</a:t>
                      </a:r>
                      <a:endParaRPr lang="es-EC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36" marR="10336" marT="10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MAÍZ</a:t>
                      </a:r>
                      <a:endParaRPr lang="es-EC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36" marR="10336" marT="10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BANANO</a:t>
                      </a:r>
                      <a:endParaRPr lang="es-EC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36" marR="10336" marT="10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PAPA</a:t>
                      </a:r>
                      <a:endParaRPr lang="es-EC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36" marR="10336" marT="10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CACAO</a:t>
                      </a:r>
                      <a:endParaRPr lang="es-EC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36" marR="10336" marT="10336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957144"/>
                  </a:ext>
                </a:extLst>
              </a:tr>
              <a:tr h="20671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M. Realizados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36" marR="10336" marT="10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480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36" marR="10336" marT="10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1250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36" marR="10336" marT="10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2921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36" marR="10336" marT="10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245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36" marR="10336" marT="10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306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36" marR="10336" marT="10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5202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36" marR="10336" marT="10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2636</a:t>
                      </a:r>
                      <a:endParaRPr lang="es-EC" sz="14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36" marR="10336" marT="10336" marB="0" anchor="ctr"/>
                </a:tc>
                <a:extLst>
                  <a:ext uri="{0D108BD9-81ED-4DB2-BD59-A6C34878D82A}">
                    <a16:rowId xmlns:a16="http://schemas.microsoft.com/office/drawing/2014/main" val="1609389579"/>
                  </a:ext>
                </a:extLst>
              </a:tr>
              <a:tr h="20671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</a:rPr>
                        <a:t>Ha. Monitoreadas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36" marR="10336" marT="10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7374,3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36" marR="10336" marT="10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3730,70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36" marR="10336" marT="10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9470,84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36" marR="10336" marT="10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295,10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36" marR="10336" marT="10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1382,28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36" marR="10336" marT="10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22253,22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36" marR="10336" marT="103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8164,17</a:t>
                      </a:r>
                      <a:endParaRPr lang="es-EC" sz="14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36" marR="10336" marT="10336" marB="0" anchor="ctr"/>
                </a:tc>
                <a:extLst>
                  <a:ext uri="{0D108BD9-81ED-4DB2-BD59-A6C34878D82A}">
                    <a16:rowId xmlns:a16="http://schemas.microsoft.com/office/drawing/2014/main" val="3694636809"/>
                  </a:ext>
                </a:extLst>
              </a:tr>
            </a:tbl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B05A2F1-6336-41A5-9005-3FF2B55B0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182023"/>
              </p:ext>
            </p:extLst>
          </p:nvPr>
        </p:nvGraphicFramePr>
        <p:xfrm>
          <a:off x="936886" y="2960936"/>
          <a:ext cx="5159114" cy="2692561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1637899">
                  <a:extLst>
                    <a:ext uri="{9D8B030D-6E8A-4147-A177-3AD203B41FA5}">
                      <a16:colId xmlns:a16="http://schemas.microsoft.com/office/drawing/2014/main" val="3170710094"/>
                    </a:ext>
                  </a:extLst>
                </a:gridCol>
                <a:gridCol w="1843236">
                  <a:extLst>
                    <a:ext uri="{9D8B030D-6E8A-4147-A177-3AD203B41FA5}">
                      <a16:colId xmlns:a16="http://schemas.microsoft.com/office/drawing/2014/main" val="1861119339"/>
                    </a:ext>
                  </a:extLst>
                </a:gridCol>
                <a:gridCol w="1677979">
                  <a:extLst>
                    <a:ext uri="{9D8B030D-6E8A-4147-A177-3AD203B41FA5}">
                      <a16:colId xmlns:a16="http://schemas.microsoft.com/office/drawing/2014/main" val="1183876162"/>
                    </a:ext>
                  </a:extLst>
                </a:gridCol>
              </a:tblGrid>
              <a:tr h="27459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CFE EMITIDOS DE PRODUCTOS EXPORTADOS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25529" marR="125529" marT="62765" marB="62765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135778"/>
                  </a:ext>
                </a:extLst>
              </a:tr>
              <a:tr h="261519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PRODUCTOS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3076" marR="13076" marT="13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3076" marR="13076" marT="13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3076" marR="13076" marT="13076" marB="0" anchor="b"/>
                </a:tc>
                <a:extLst>
                  <a:ext uri="{0D108BD9-81ED-4DB2-BD59-A6C34878D82A}">
                    <a16:rowId xmlns:a16="http://schemas.microsoft.com/office/drawing/2014/main" val="3186773034"/>
                  </a:ext>
                </a:extLst>
              </a:tr>
              <a:tr h="261519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Banano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6" marR="13076" marT="13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45426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6" marR="13076" marT="13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54364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6" marR="13076" marT="13076" marB="0" anchor="b"/>
                </a:tc>
                <a:extLst>
                  <a:ext uri="{0D108BD9-81ED-4DB2-BD59-A6C34878D82A}">
                    <a16:rowId xmlns:a16="http://schemas.microsoft.com/office/drawing/2014/main" val="1917717801"/>
                  </a:ext>
                </a:extLst>
              </a:tr>
              <a:tr h="261519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Cacao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6" marR="13076" marT="13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4488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6" marR="13076" marT="13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4674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6" marR="13076" marT="13076" marB="0" anchor="b"/>
                </a:tc>
                <a:extLst>
                  <a:ext uri="{0D108BD9-81ED-4DB2-BD59-A6C34878D82A}">
                    <a16:rowId xmlns:a16="http://schemas.microsoft.com/office/drawing/2014/main" val="4274372086"/>
                  </a:ext>
                </a:extLst>
              </a:tr>
              <a:tr h="261519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Pitahaya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6" marR="13076" marT="13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3521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6" marR="13076" marT="13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481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6" marR="13076" marT="13076" marB="0" anchor="b"/>
                </a:tc>
                <a:extLst>
                  <a:ext uri="{0D108BD9-81ED-4DB2-BD59-A6C34878D82A}">
                    <a16:rowId xmlns:a16="http://schemas.microsoft.com/office/drawing/2014/main" val="131603062"/>
                  </a:ext>
                </a:extLst>
              </a:tr>
              <a:tr h="261519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Balsa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6" marR="13076" marT="13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2939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6" marR="13076" marT="13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2152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6" marR="13076" marT="13076" marB="0" anchor="b"/>
                </a:tc>
                <a:extLst>
                  <a:ext uri="{0D108BD9-81ED-4DB2-BD59-A6C34878D82A}">
                    <a16:rowId xmlns:a16="http://schemas.microsoft.com/office/drawing/2014/main" val="2803958364"/>
                  </a:ext>
                </a:extLst>
              </a:tr>
              <a:tr h="261519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Piña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6" marR="13076" marT="13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2878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6" marR="13076" marT="13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2917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6" marR="13076" marT="13076" marB="0" anchor="b"/>
                </a:tc>
                <a:extLst>
                  <a:ext uri="{0D108BD9-81ED-4DB2-BD59-A6C34878D82A}">
                    <a16:rowId xmlns:a16="http://schemas.microsoft.com/office/drawing/2014/main" val="890319048"/>
                  </a:ext>
                </a:extLst>
              </a:tr>
              <a:tr h="261519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Teca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6" marR="13076" marT="13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2809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6" marR="13076" marT="13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2260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6" marR="13076" marT="13076" marB="0" anchor="b"/>
                </a:tc>
                <a:extLst>
                  <a:ext uri="{0D108BD9-81ED-4DB2-BD59-A6C34878D82A}">
                    <a16:rowId xmlns:a16="http://schemas.microsoft.com/office/drawing/2014/main" val="2379268337"/>
                  </a:ext>
                </a:extLst>
              </a:tr>
              <a:tr h="261519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Mango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6" marR="13076" marT="13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2776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6" marR="13076" marT="13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2675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6" marR="13076" marT="13076" marB="0" anchor="b"/>
                </a:tc>
                <a:extLst>
                  <a:ext uri="{0D108BD9-81ED-4DB2-BD59-A6C34878D82A}">
                    <a16:rowId xmlns:a16="http://schemas.microsoft.com/office/drawing/2014/main" val="1004475825"/>
                  </a:ext>
                </a:extLst>
              </a:tr>
              <a:tr h="261519"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TOTAL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6" marR="13076" marT="13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64837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6" marR="13076" marT="13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69523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6" marR="13076" marT="13076" marB="0" anchor="b"/>
                </a:tc>
                <a:extLst>
                  <a:ext uri="{0D108BD9-81ED-4DB2-BD59-A6C34878D82A}">
                    <a16:rowId xmlns:a16="http://schemas.microsoft.com/office/drawing/2014/main" val="2433033863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2955F275-B3FF-465E-805F-DEACE7599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624" y="2945645"/>
            <a:ext cx="4084320" cy="2698848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428879A-11EB-44BD-8459-4A326B12F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035" y="2960936"/>
            <a:ext cx="4030378" cy="266826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11234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1798</Words>
  <Application>Microsoft Office PowerPoint</Application>
  <PresentationFormat>Panorámica</PresentationFormat>
  <Paragraphs>677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9" baseType="lpstr">
      <vt:lpstr>MS PGothic</vt:lpstr>
      <vt:lpstr>Arial</vt:lpstr>
      <vt:lpstr>Calibri</vt:lpstr>
      <vt:lpstr>DejaVu Sans</vt:lpstr>
      <vt:lpstr>Helvetica Light</vt:lpstr>
      <vt:lpstr>Helvetica LT Std Light</vt:lpstr>
      <vt:lpstr>Lato</vt:lpstr>
      <vt:lpstr>Montserrat</vt:lpstr>
      <vt:lpstr>Montserrat Bold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Luis</dc:creator>
  <cp:lastModifiedBy>USUARIO</cp:lastModifiedBy>
  <cp:revision>74</cp:revision>
  <dcterms:modified xsi:type="dcterms:W3CDTF">2020-01-30T20:28:35Z</dcterms:modified>
</cp:coreProperties>
</file>