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.xml" ContentType="application/vnd.openxmlformats-officedocument.presentationml.notesSlide+xml"/>
  <Override PartName="/ppt/charts/chartEx3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46" r:id="rId3"/>
    <p:sldId id="361" r:id="rId4"/>
    <p:sldId id="349" r:id="rId5"/>
    <p:sldId id="350" r:id="rId6"/>
    <p:sldId id="275" r:id="rId7"/>
    <p:sldId id="366" r:id="rId8"/>
    <p:sldId id="367" r:id="rId9"/>
    <p:sldId id="362" r:id="rId10"/>
    <p:sldId id="364" r:id="rId11"/>
    <p:sldId id="365" r:id="rId12"/>
    <p:sldId id="290" r:id="rId13"/>
    <p:sldId id="291" r:id="rId14"/>
    <p:sldId id="292" r:id="rId15"/>
    <p:sldId id="293" r:id="rId16"/>
    <p:sldId id="294" r:id="rId17"/>
    <p:sldId id="295" r:id="rId18"/>
    <p:sldId id="299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Parra" initials="A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96747"/>
  </p:normalViewPr>
  <p:slideViewPr>
    <p:cSldViewPr snapToGrid="0" snapToObjects="1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RESPALDO%20ANDRES\RESPALDOS%20ANDRES%20SONNY%202018\AGROCALIDAD%202019\RENDICI&#211;N%20DE%20CUENTAS%202018\PRESENTACI&#211;N%20RENDICI&#211;N%20DE%20CUENTAS%202018\DATOS%20Y%20GR&#193;FICO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D:\RESPALDO%20ANDRES\RESPALDOS%20ANDRES%20SONNY%202018\AGROCALIDAD%202019\RENDICI&#211;N%20DE%20CUENTAS%202018\PRESENTACI&#211;N%20RENDICI&#211;N%20DE%20CUENTAS%202018\DATOS%20Y%20GR&#193;FICOS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VIGILANCIA FITOSANITARIA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18132528606009199"/>
          <c:y val="2.3869124525201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242779362012369E-2"/>
          <c:y val="0.14180974741537894"/>
          <c:w val="0.91631060069291304"/>
          <c:h val="0.65590416896079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TUNGURAHUA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1.391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5E-49F8-A372-049046E2B7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HECTÁREAS VIGILADAS</c:v>
                </c:pt>
                <c:pt idx="1">
                  <c:v>HECTÁREAS AFECTADAS</c:v>
                </c:pt>
              </c:strCache>
            </c:strRef>
          </c:cat>
          <c:val>
            <c:numRef>
              <c:f>Hoja1!$B$2:$C$2</c:f>
              <c:numCache>
                <c:formatCode>0</c:formatCode>
                <c:ptCount val="2"/>
                <c:pt idx="0">
                  <c:v>1391.48</c:v>
                </c:pt>
                <c:pt idx="1">
                  <c:v>57.18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2-44C8-9503-BB66422A341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COTOPAXI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8.686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5E-49F8-A372-049046E2B7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HECTÁREAS VIGILADAS</c:v>
                </c:pt>
                <c:pt idx="1">
                  <c:v>HECTÁREAS AFECTADAS</c:v>
                </c:pt>
              </c:strCache>
            </c:strRef>
          </c:cat>
          <c:val>
            <c:numRef>
              <c:f>Hoja1!$B$3:$C$3</c:f>
              <c:numCache>
                <c:formatCode>0</c:formatCode>
                <c:ptCount val="2"/>
                <c:pt idx="0">
                  <c:v>8686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2-44C8-9503-BB66422A341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CHIMBORAZO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12.361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5E-49F8-A372-049046E2B7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HECTÁREAS VIGILADAS</c:v>
                </c:pt>
                <c:pt idx="1">
                  <c:v>HECTÁREAS AFECTADAS</c:v>
                </c:pt>
              </c:strCache>
            </c:strRef>
          </c:cat>
          <c:val>
            <c:numRef>
              <c:f>Hoja1!$B$4:$C$4</c:f>
              <c:numCache>
                <c:formatCode>0</c:formatCode>
                <c:ptCount val="2"/>
                <c:pt idx="0">
                  <c:v>12361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C2-44C8-9503-BB66422A3419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PASTAZA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1.268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5E-49F8-A372-049046E2B7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HECTÁREAS VIGILADAS</c:v>
                </c:pt>
                <c:pt idx="1">
                  <c:v>HECTÁREAS AFECTADAS</c:v>
                </c:pt>
              </c:strCache>
            </c:strRef>
          </c:cat>
          <c:val>
            <c:numRef>
              <c:f>Hoja1!$B$5:$C$5</c:f>
              <c:numCache>
                <c:formatCode>0</c:formatCode>
                <c:ptCount val="2"/>
                <c:pt idx="0">
                  <c:v>1268.22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C2-44C8-9503-BB66422A3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32385504"/>
        <c:axId val="-2137230528"/>
      </c:barChart>
      <c:catAx>
        <c:axId val="-213238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-2137230528"/>
        <c:crosses val="autoZero"/>
        <c:auto val="1"/>
        <c:lblAlgn val="ctr"/>
        <c:lblOffset val="100"/>
        <c:noMultiLvlLbl val="0"/>
      </c:catAx>
      <c:valAx>
        <c:axId val="-2137230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-21323855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543433145567803"/>
          <c:w val="0.99418530101878899"/>
          <c:h val="0.164565668544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 sz="1800" b="1" dirty="0">
                <a:latin typeface="Arial" charset="0"/>
                <a:ea typeface="Arial" charset="0"/>
                <a:cs typeface="Arial" charset="0"/>
              </a:rPr>
              <a:t>MATADEROS</a:t>
            </a:r>
            <a:r>
              <a:rPr lang="es-EC" sz="1800" b="1" baseline="0" dirty="0">
                <a:latin typeface="Arial" charset="0"/>
                <a:ea typeface="Arial" charset="0"/>
                <a:cs typeface="Arial" charset="0"/>
              </a:rPr>
              <a:t> ARTESANALES</a:t>
            </a:r>
            <a:endParaRPr lang="es-ES" sz="1800" b="1" dirty="0"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244275007828104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6.3645954018605705E-2"/>
          <c:y val="9.4821013867926199E-2"/>
          <c:w val="0.86983347129021105"/>
          <c:h val="0.664767604276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REGISTRADOS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24</c:v>
                </c:pt>
                <c:pt idx="1">
                  <c:v>16</c:v>
                </c:pt>
                <c:pt idx="2">
                  <c:v>80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B-44C7-A71A-578B0B77817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21</c:v>
                </c:pt>
                <c:pt idx="1">
                  <c:v>16</c:v>
                </c:pt>
                <c:pt idx="2">
                  <c:v>59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1B-44C7-A71A-578B0B778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5895312"/>
        <c:axId val="-2125891744"/>
      </c:barChart>
      <c:catAx>
        <c:axId val="-212589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-2125891744"/>
        <c:crosses val="autoZero"/>
        <c:auto val="1"/>
        <c:lblAlgn val="ctr"/>
        <c:lblOffset val="100"/>
        <c:noMultiLvlLbl val="0"/>
      </c:catAx>
      <c:valAx>
        <c:axId val="-2125891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589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14657976883799"/>
          <c:y val="0.87964872327586296"/>
          <c:w val="0.50291919153396003"/>
          <c:h val="0.11588539656826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dirty="0">
                <a:latin typeface="Arial" charset="0"/>
                <a:ea typeface="Arial" charset="0"/>
                <a:cs typeface="Arial" charset="0"/>
              </a:rPr>
              <a:t>CENTROS DE ACOPIO DE LECHE CRUDA REGISTRADOS </a:t>
            </a:r>
            <a:endParaRPr lang="es-ES" sz="1600" dirty="0"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174727779184604"/>
          <c:y val="4.75439270657946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09816491768178"/>
          <c:w val="0.96562499999999996"/>
          <c:h val="0.72135139481082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REGISTRADOS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20-4B03-A14D-1A19DD2C9F35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20-4B03-A14D-1A19DD2C9F35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E20-4B03-A14D-1A19DD2C9F35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E20-4B03-A14D-1A19DD2C9F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31</c:v>
                </c:pt>
                <c:pt idx="1">
                  <c:v>4</c:v>
                </c:pt>
                <c:pt idx="2">
                  <c:v>23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20-4B03-A14D-1A19DD2C9F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131285712"/>
        <c:axId val="2091416496"/>
      </c:barChart>
      <c:catAx>
        <c:axId val="-213128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2091416496"/>
        <c:crosses val="autoZero"/>
        <c:auto val="1"/>
        <c:lblAlgn val="ctr"/>
        <c:lblOffset val="100"/>
        <c:noMultiLvlLbl val="0"/>
      </c:catAx>
      <c:valAx>
        <c:axId val="20914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3128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dirty="0">
                <a:latin typeface="Arial" charset="0"/>
                <a:ea typeface="Arial" charset="0"/>
                <a:cs typeface="Arial" charset="0"/>
              </a:rPr>
              <a:t>TRANSPORTISTAS</a:t>
            </a:r>
          </a:p>
          <a:p>
            <a:pPr>
              <a:defRPr sz="1600"/>
            </a:pPr>
            <a:r>
              <a:rPr lang="es-EC" sz="1600" dirty="0">
                <a:latin typeface="Arial" charset="0"/>
                <a:ea typeface="Arial" charset="0"/>
                <a:cs typeface="Arial" charset="0"/>
              </a:rPr>
              <a:t>REGISTRADOS</a:t>
            </a:r>
            <a:r>
              <a:rPr lang="es-EC" sz="1600" baseline="0" dirty="0">
                <a:latin typeface="Arial" charset="0"/>
                <a:ea typeface="Arial" charset="0"/>
                <a:cs typeface="Arial" charset="0"/>
              </a:rPr>
              <a:t> </a:t>
            </a:r>
            <a:endParaRPr lang="es-ES" sz="1600" dirty="0"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14669998382277799"/>
          <c:y val="7.24846600235623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5575447570332501E-2"/>
          <c:y val="0.21082648759814099"/>
          <c:w val="0.96562499999999996"/>
          <c:h val="0.6203412073490820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REGISTRADOS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ED8-4D74-824C-E506BF824A3F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ED8-4D74-824C-E506BF824A3F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ED8-4D74-824C-E506BF824A3F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ED8-4D74-824C-E506BF824A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251</c:v>
                </c:pt>
                <c:pt idx="1">
                  <c:v>17</c:v>
                </c:pt>
                <c:pt idx="2">
                  <c:v>297</c:v>
                </c:pt>
                <c:pt idx="3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D8-4D74-824C-E506BF824A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131036688"/>
        <c:axId val="-2131716096"/>
      </c:barChart>
      <c:catAx>
        <c:axId val="-213103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31716096"/>
        <c:crosses val="autoZero"/>
        <c:auto val="1"/>
        <c:lblAlgn val="ctr"/>
        <c:lblOffset val="100"/>
        <c:noMultiLvlLbl val="0"/>
      </c:catAx>
      <c:valAx>
        <c:axId val="-213171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3103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dirty="0">
                <a:latin typeface="Arial" charset="0"/>
                <a:ea typeface="Arial" charset="0"/>
                <a:cs typeface="Arial" charset="0"/>
              </a:rPr>
              <a:t>CERTIFICACIÓN</a:t>
            </a:r>
            <a:r>
              <a:rPr lang="es-EC" sz="1800" b="1" baseline="0" dirty="0">
                <a:latin typeface="Arial" charset="0"/>
                <a:ea typeface="Arial" charset="0"/>
                <a:cs typeface="Arial" charset="0"/>
              </a:rPr>
              <a:t> UPAS EN BUENAS PRÁCTICAS AGROPECUARIAS</a:t>
            </a:r>
            <a:endParaRPr lang="es-ES" sz="1800" b="1" dirty="0">
              <a:latin typeface="Arial" charset="0"/>
              <a:ea typeface="Arial" charset="0"/>
              <a:cs typeface="Arial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5.78492249108142E-2"/>
          <c:y val="0.175736711588376"/>
          <c:w val="0.91680256420153305"/>
          <c:h val="0.6488594690552299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BPA Y BPP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E-4ABB-87BD-F8BA86229E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E-4ABB-87BD-F8BA86229E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5E-4ABB-87BD-F8BA86229E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5E-4ABB-87BD-F8BA86229E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</c:v>
                </c:pt>
                <c:pt idx="1">
                  <c:v>8</c:v>
                </c:pt>
                <c:pt idx="2">
                  <c:v>15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B-4556-8C2B-BE8137ADE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1405216"/>
        <c:axId val="-2131046496"/>
      </c:barChart>
      <c:catAx>
        <c:axId val="-21314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ES"/>
          </a:p>
        </c:txPr>
        <c:crossAx val="-2131046496"/>
        <c:crosses val="autoZero"/>
        <c:auto val="1"/>
        <c:lblAlgn val="ctr"/>
        <c:lblOffset val="100"/>
        <c:noMultiLvlLbl val="0"/>
      </c:catAx>
      <c:valAx>
        <c:axId val="-2131046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140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921400185881"/>
          <c:y val="0.92442686712495503"/>
          <c:w val="0.61815719962823701"/>
          <c:h val="6.1814520471190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dirty="0">
                <a:latin typeface="Arial" charset="0"/>
                <a:ea typeface="Arial" charset="0"/>
                <a:cs typeface="Arial" charset="0"/>
              </a:rPr>
              <a:t>OPERATIVOS</a:t>
            </a:r>
            <a:r>
              <a:rPr lang="es-EC" sz="1800" b="1" baseline="0" dirty="0">
                <a:latin typeface="Arial" charset="0"/>
                <a:ea typeface="Arial" charset="0"/>
                <a:cs typeface="Arial" charset="0"/>
              </a:rPr>
              <a:t> DE CONTROL DE LECHE CRUDA</a:t>
            </a:r>
            <a:endParaRPr lang="es-ES" sz="1800" b="1" dirty="0"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14841331025291299"/>
          <c:y val="1.9002867188512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PLANIFICADA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48</c:v>
                </c:pt>
                <c:pt idx="1">
                  <c:v>38</c:v>
                </c:pt>
                <c:pt idx="2">
                  <c:v>33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6-46A8-814D-394FB5BF612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EJECUTADA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6-46A8-814D-394FB5BF612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6-46A8-814D-394FB5BF612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6-46A8-814D-394FB5BF612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6-46A8-814D-394FB5BF6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66</c:v>
                </c:pt>
                <c:pt idx="1">
                  <c:v>38</c:v>
                </c:pt>
                <c:pt idx="2">
                  <c:v>42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56-46A8-814D-394FB5BF6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3537248"/>
        <c:axId val="2123578768"/>
      </c:barChart>
      <c:catAx>
        <c:axId val="21235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2123578768"/>
        <c:crosses val="autoZero"/>
        <c:auto val="1"/>
        <c:lblAlgn val="ctr"/>
        <c:lblOffset val="100"/>
        <c:noMultiLvlLbl val="0"/>
      </c:catAx>
      <c:valAx>
        <c:axId val="2123578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353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 sz="1800" b="1" dirty="0">
                <a:latin typeface="Arial" charset="0"/>
                <a:ea typeface="Arial" charset="0"/>
                <a:cs typeface="Arial" charset="0"/>
              </a:rPr>
              <a:t>ALMACENES</a:t>
            </a:r>
            <a:r>
              <a:rPr lang="es-EC" sz="1800" b="1" baseline="0" dirty="0">
                <a:latin typeface="Arial" charset="0"/>
                <a:ea typeface="Arial" charset="0"/>
                <a:cs typeface="Arial" charset="0"/>
              </a:rPr>
              <a:t> REGISTRADOS</a:t>
            </a:r>
            <a:endParaRPr lang="es-ES" sz="1800" b="1" dirty="0">
              <a:latin typeface="Arial" charset="0"/>
              <a:ea typeface="Arial" charset="0"/>
              <a:cs typeface="Arial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4.5150019215980802E-2"/>
          <c:y val="0.20574421566867701"/>
          <c:w val="0.95444158658071598"/>
          <c:h val="0.680705587522166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REGISTRADOS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59-40D5-A76E-DEB8BB325E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59-40D5-A76E-DEB8BB325E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59-40D5-A76E-DEB8BB325E1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59-40D5-A76E-DEB8BB325E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COTOPAXI</c:v>
                </c:pt>
                <c:pt idx="2">
                  <c:v>CHIMBORAZO</c:v>
                </c:pt>
                <c:pt idx="3">
                  <c:v>PASTAZA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463</c:v>
                </c:pt>
                <c:pt idx="1">
                  <c:v>355</c:v>
                </c:pt>
                <c:pt idx="2">
                  <c:v>290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E-4C56-9CA4-F068B36EE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1120960"/>
        <c:axId val="-2130975792"/>
      </c:barChart>
      <c:catAx>
        <c:axId val="-213112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-2130975792"/>
        <c:crosses val="autoZero"/>
        <c:auto val="1"/>
        <c:lblAlgn val="ctr"/>
        <c:lblOffset val="100"/>
        <c:noMultiLvlLbl val="0"/>
      </c:catAx>
      <c:valAx>
        <c:axId val="-2130975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112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>
                <a:latin typeface="Arial" charset="0"/>
                <a:ea typeface="Arial" charset="0"/>
                <a:cs typeface="Arial" charset="0"/>
              </a:rPr>
              <a:t>PROCENTAJE</a:t>
            </a:r>
            <a:r>
              <a:rPr lang="es-ES" sz="2000" b="1" baseline="0" dirty="0">
                <a:latin typeface="Arial" charset="0"/>
                <a:ea typeface="Arial" charset="0"/>
                <a:cs typeface="Arial" charset="0"/>
              </a:rPr>
              <a:t> PRODUCTOS DECOMISADOS </a:t>
            </a:r>
            <a:endParaRPr lang="es-ES" sz="2000" b="1" dirty="0">
              <a:latin typeface="Arial" charset="0"/>
              <a:ea typeface="Arial" charset="0"/>
              <a:cs typeface="Arial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Planificado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7346849567564484E-2"/>
                  <c:y val="-3.6810026596414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5D-4592-B8DB-C491B0DDEF12}"/>
                </c:ext>
              </c:extLst>
            </c:dLbl>
            <c:dLbl>
              <c:idx val="2"/>
              <c:layout>
                <c:manualLayout>
                  <c:x val="-0.11921737048916058"/>
                  <c:y val="-2.5626556371846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92-4ECA-A756-DA0A75C91827}"/>
                </c:ext>
              </c:extLst>
            </c:dLbl>
            <c:dLbl>
              <c:idx val="3"/>
              <c:layout>
                <c:manualLayout>
                  <c:x val="2.9625753698194857E-2"/>
                  <c:y val="-5.379926964091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5D-4592-B8DB-C491B0DDEF12}"/>
                </c:ext>
              </c:extLst>
            </c:dLbl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Hoja1!$C$4:$C$7</c:f>
              <c:strCache>
                <c:ptCount val="4"/>
                <c:pt idx="0">
                  <c:v>CHIMBORAZO</c:v>
                </c:pt>
                <c:pt idx="1">
                  <c:v>COTOPAXI</c:v>
                </c:pt>
                <c:pt idx="2">
                  <c:v>PASTAZA</c:v>
                </c:pt>
                <c:pt idx="3">
                  <c:v>TUNGURAHUA</c:v>
                </c:pt>
              </c:strCache>
            </c:strRef>
          </c:cat>
          <c:val>
            <c:numRef>
              <c:f>Hoja1!$D$4:$D$7</c:f>
              <c:numCache>
                <c:formatCode>0.00</c:formatCode>
                <c:ptCount val="4"/>
                <c:pt idx="0">
                  <c:v>0.1021</c:v>
                </c:pt>
                <c:pt idx="1">
                  <c:v>2.01E-2</c:v>
                </c:pt>
                <c:pt idx="2">
                  <c:v>0.13</c:v>
                </c:pt>
                <c:pt idx="3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2-4ECA-A756-DA0A75C91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0740384"/>
        <c:axId val="-2131417888"/>
      </c:barChart>
      <c:lineChart>
        <c:grouping val="standard"/>
        <c:varyColors val="0"/>
        <c:ser>
          <c:idx val="1"/>
          <c:order val="1"/>
          <c:tx>
            <c:strRef>
              <c:f>Hoja1!$E$3</c:f>
              <c:strCache>
                <c:ptCount val="1"/>
                <c:pt idx="0">
                  <c:v>Ejecutado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135980594503284E-2"/>
                  <c:y val="-5.9462350655746982E-2"/>
                </c:manualLayout>
              </c:layout>
              <c:spPr>
                <a:gradFill rotWithShape="1"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3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8975996859057"/>
                      <c:h val="7.5120769661760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E5D-4592-B8DB-C491B0DDEF12}"/>
                </c:ext>
              </c:extLst>
            </c:dLbl>
            <c:dLbl>
              <c:idx val="1"/>
              <c:layout>
                <c:manualLayout>
                  <c:x val="2.2789041306303735E-2"/>
                  <c:y val="-1.2603699597185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92-4ECA-A756-DA0A75C91827}"/>
                </c:ext>
              </c:extLst>
            </c:dLbl>
            <c:dLbl>
              <c:idx val="2"/>
              <c:layout>
                <c:manualLayout>
                  <c:x val="1.2607723080489734E-2"/>
                  <c:y val="-5.6630810148330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92-4ECA-A756-DA0A75C91827}"/>
                </c:ext>
              </c:extLst>
            </c:dLbl>
            <c:dLbl>
              <c:idx val="3"/>
              <c:layout>
                <c:manualLayout>
                  <c:x val="1.5952328914412617E-2"/>
                  <c:y val="2.8315405074165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5D-4592-B8DB-C491B0DDEF12}"/>
                </c:ext>
              </c:extLst>
            </c:dLbl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Hoja1!$C$4:$C$7</c:f>
              <c:strCache>
                <c:ptCount val="4"/>
                <c:pt idx="0">
                  <c:v>CHIMBORAZO</c:v>
                </c:pt>
                <c:pt idx="1">
                  <c:v>COTOPAXI</c:v>
                </c:pt>
                <c:pt idx="2">
                  <c:v>PASTAZA</c:v>
                </c:pt>
                <c:pt idx="3">
                  <c:v>TUNGURAHUA</c:v>
                </c:pt>
              </c:strCache>
            </c:strRef>
          </c:cat>
          <c:val>
            <c:numRef>
              <c:f>Hoja1!$E$4:$E$7</c:f>
              <c:numCache>
                <c:formatCode>0.00</c:formatCode>
                <c:ptCount val="4"/>
                <c:pt idx="0">
                  <c:v>2.69E-2</c:v>
                </c:pt>
                <c:pt idx="1">
                  <c:v>8.9999999999999993E-3</c:v>
                </c:pt>
                <c:pt idx="2">
                  <c:v>0.1384</c:v>
                </c:pt>
                <c:pt idx="3">
                  <c:v>0.11409999999999999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92-4ECA-A756-DA0A75C91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740384"/>
        <c:axId val="-2131417888"/>
      </c:lineChart>
      <c:catAx>
        <c:axId val="-21307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-2131417888"/>
        <c:crosses val="autoZero"/>
        <c:auto val="1"/>
        <c:lblAlgn val="ctr"/>
        <c:lblOffset val="100"/>
        <c:noMultiLvlLbl val="0"/>
      </c:catAx>
      <c:valAx>
        <c:axId val="-2131417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-21307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x-none"/>
              <a:t>EMPRESAS REGISTRADAS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D6-4243-AB4C-C2836326C32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D6-4243-AB4C-C2836326C32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6-4243-AB4C-C2836326C327}"/>
              </c:ext>
            </c:extLst>
          </c:dPt>
          <c:dLbls>
            <c:dLbl>
              <c:idx val="0"/>
              <c:layout>
                <c:manualLayout>
                  <c:x val="-0.19140087495540115"/>
                  <c:y val="0.1206664325108470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fld id="{B16E4F7F-1E4F-3B4A-85A7-DBCC24660A26}" type="CATEGORYNAME">
                      <a:rPr lang="en-US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fld id="{20F3E3FA-6BEC-1644-9C24-F0EA28A60B46}" type="VALUE">
                      <a:rPr lang="en-US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[VALOR]</a:t>
                    </a:fld>
                    <a:endParaRPr lang="en-US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1518890891337"/>
                      <c:h val="0.127013965881561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7D6-4243-AB4C-C2836326C327}"/>
                </c:ext>
              </c:extLst>
            </c:dLbl>
            <c:dLbl>
              <c:idx val="1"/>
              <c:layout>
                <c:manualLayout>
                  <c:x val="0.10859993116438042"/>
                  <c:y val="-0.19408206608140699"/>
                </c:manualLayout>
              </c:layout>
              <c:tx>
                <c:rich>
                  <a:bodyPr/>
                  <a:lstStyle/>
                  <a:p>
                    <a:fld id="{D4D04502-2B75-F945-A3B2-86CB4C9F0EAB}" type="CATEGORYNAME">
                      <a:rPr lang="en-US" smtClean="0"/>
                      <a:pPr/>
                      <a:t>[NOMBRE DE CATEGORÍA]</a:t>
                    </a:fld>
                    <a:endParaRPr lang="en-US" dirty="0"/>
                  </a:p>
                  <a:p>
                    <a:fld id="{D4EFEC09-384D-4B47-8029-65165AF9429C}" type="VALUE">
                      <a:rPr lang="en-US" baseline="0" smtClean="0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79087360252128"/>
                      <c:h val="0.169489232363789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7D6-4243-AB4C-C2836326C327}"/>
                </c:ext>
              </c:extLst>
            </c:dLbl>
            <c:dLbl>
              <c:idx val="2"/>
              <c:layout>
                <c:manualLayout>
                  <c:x val="0.20364162858626919"/>
                  <c:y val="0.13822719154642216"/>
                </c:manualLayout>
              </c:layout>
              <c:tx>
                <c:rich>
                  <a:bodyPr/>
                  <a:lstStyle/>
                  <a:p>
                    <a:fld id="{B67EC60B-2182-A945-83C0-FCFA89181116}" type="CATEGORYNAME">
                      <a:rPr lang="en-US" smtClean="0"/>
                      <a:pPr/>
                      <a:t>[NOMBRE DE CATEGORÍA]</a:t>
                    </a:fld>
                    <a:endParaRPr lang="en-US" dirty="0"/>
                  </a:p>
                  <a:p>
                    <a:fld id="{FE4BC0A0-25D7-9140-9035-5D2DF96A6773}" type="VALUE">
                      <a:rPr lang="en-US" baseline="0" smtClean="0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45486184859388"/>
                      <c:h val="0.17418794148569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7D6-4243-AB4C-C2836326C3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VETERINARIAS</c:v>
                </c:pt>
                <c:pt idx="1">
                  <c:v>AGRÍCOLAS</c:v>
                </c:pt>
                <c:pt idx="2">
                  <c:v>FERTILIZANTES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28</c:v>
                </c:pt>
                <c:pt idx="1">
                  <c:v>22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1-4C76-B030-B5C8AD4C434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724082074134E-2"/>
          <c:y val="0.26155907266781597"/>
          <c:w val="0.93965518358517297"/>
          <c:h val="0.6644362301807209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Capacitados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2B-4FA3-B088-DF0C6171563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2B-4FA3-B088-DF0C617156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2B-4FA3-B088-DF0C617156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2B-4FA3-B088-DF0C617156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COTOPAXI</c:v>
                </c:pt>
                <c:pt idx="2">
                  <c:v>PASTAZA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600</c:v>
                </c:pt>
                <c:pt idx="1">
                  <c:v>1111</c:v>
                </c:pt>
                <c:pt idx="2">
                  <c:v>240</c:v>
                </c:pt>
                <c:pt idx="3">
                  <c:v>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3-4399-BE41-CF405C8B6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7107264"/>
        <c:axId val="-2132462496"/>
      </c:barChart>
      <c:catAx>
        <c:axId val="-21371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-2132462496"/>
        <c:crosses val="autoZero"/>
        <c:auto val="1"/>
        <c:lblAlgn val="ctr"/>
        <c:lblOffset val="100"/>
        <c:noMultiLvlLbl val="0"/>
      </c:catAx>
      <c:valAx>
        <c:axId val="-2132462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71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x-none" sz="2000" b="1" dirty="0">
                <a:latin typeface="Arial" charset="0"/>
                <a:ea typeface="Arial" charset="0"/>
                <a:cs typeface="Arial" charset="0"/>
              </a:rPr>
              <a:t>MONITOREOS</a:t>
            </a:r>
            <a:r>
              <a:rPr lang="x-none" sz="2000" b="1" baseline="0" dirty="0">
                <a:latin typeface="Arial" charset="0"/>
                <a:ea typeface="Arial" charset="0"/>
                <a:cs typeface="Arial" charset="0"/>
              </a:rPr>
              <a:t> DE PLAGAS CUARENTENARIAS</a:t>
            </a:r>
            <a:endParaRPr lang="es-ES" sz="2000" b="1" dirty="0"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22034464552161301"/>
          <c:y val="4.9119244249503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Monitoreos FUSARIUN RT4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Chimborazo</c:v>
                </c:pt>
                <c:pt idx="2">
                  <c:v>Pastaza</c:v>
                </c:pt>
                <c:pt idx="3">
                  <c:v>Cotopaxi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1-43C8-AA71-D2351D3AE35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Monitoreos HLB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Chimborazo</c:v>
                </c:pt>
                <c:pt idx="2">
                  <c:v>Pastaza</c:v>
                </c:pt>
                <c:pt idx="3">
                  <c:v>Cotopaxi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10</c:v>
                </c:pt>
                <c:pt idx="1">
                  <c:v>68</c:v>
                </c:pt>
                <c:pt idx="2">
                  <c:v>23</c:v>
                </c:pt>
                <c:pt idx="3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1-43C8-AA71-D2351D3AE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7"/>
        <c:axId val="2143582992"/>
        <c:axId val="-2120775232"/>
      </c:barChart>
      <c:catAx>
        <c:axId val="21435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-2120775232"/>
        <c:crosses val="autoZero"/>
        <c:auto val="1"/>
        <c:lblAlgn val="ctr"/>
        <c:lblOffset val="100"/>
        <c:noMultiLvlLbl val="0"/>
      </c:catAx>
      <c:valAx>
        <c:axId val="-2120775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5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MONITOREOS</a:t>
            </a:r>
            <a:r>
              <a:rPr lang="en-US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 MOSCA DE LA FRUTA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MONITOREOS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58592071815276E-2"/>
                  <c:y val="4.89585702555483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5.448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411441515963884"/>
                      <c:h val="0.144917367956423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273-4089-8C33-BFB7044D59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73-4089-8C33-BFB7044D5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COTOPAXI</c:v>
                </c:pt>
                <c:pt idx="1">
                  <c:v>TUNGURAHUA</c:v>
                </c:pt>
              </c:strCache>
            </c:strRef>
          </c:cat>
          <c:val>
            <c:numRef>
              <c:f>Hoja1!$B$2:$B$3</c:f>
              <c:numCache>
                <c:formatCode>#.##000;[Red]#.##000</c:formatCode>
                <c:ptCount val="2"/>
                <c:pt idx="0">
                  <c:v>5448</c:v>
                </c:pt>
                <c:pt idx="1">
                  <c:v>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F1-4CB2-8B17-DFA641F81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7979584"/>
        <c:axId val="2144034896"/>
      </c:barChart>
      <c:catAx>
        <c:axId val="21279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2144034896"/>
        <c:crosses val="autoZero"/>
        <c:auto val="1"/>
        <c:lblAlgn val="ctr"/>
        <c:lblOffset val="100"/>
        <c:noMultiLvlLbl val="0"/>
      </c:catAx>
      <c:valAx>
        <c:axId val="2144034896"/>
        <c:scaling>
          <c:orientation val="minMax"/>
        </c:scaling>
        <c:delete val="1"/>
        <c:axPos val="l"/>
        <c:numFmt formatCode="#.##000;[Red]#.##000" sourceLinked="1"/>
        <c:majorTickMark val="none"/>
        <c:minorTickMark val="none"/>
        <c:tickLblPos val="nextTo"/>
        <c:crossAx val="212797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626360255001E-2"/>
          <c:y val="8.9336182606848197E-2"/>
          <c:w val="0.95467033457316597"/>
          <c:h val="0.7526024634627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PLANIFICADO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26</c:v>
                </c:pt>
                <c:pt idx="1">
                  <c:v>4</c:v>
                </c:pt>
                <c:pt idx="2">
                  <c:v>43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B-41AC-9F18-3D202D51C73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26</c:v>
                </c:pt>
                <c:pt idx="1">
                  <c:v>7</c:v>
                </c:pt>
                <c:pt idx="2">
                  <c:v>45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B-41AC-9F18-3D202D51C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132965200"/>
        <c:axId val="2146258208"/>
      </c:barChart>
      <c:catAx>
        <c:axId val="-213296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2146258208"/>
        <c:crosses val="autoZero"/>
        <c:auto val="1"/>
        <c:lblAlgn val="ctr"/>
        <c:lblOffset val="100"/>
        <c:noMultiLvlLbl val="0"/>
      </c:catAx>
      <c:valAx>
        <c:axId val="2146258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296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C" sz="1800" b="1" dirty="0">
                <a:latin typeface="Arial" charset="0"/>
                <a:ea typeface="Arial" charset="0"/>
                <a:cs typeface="Arial" charset="0"/>
              </a:rPr>
              <a:t>GRANJAS</a:t>
            </a:r>
            <a:r>
              <a:rPr lang="es-EC" sz="1800" b="1" baseline="0" dirty="0">
                <a:latin typeface="Arial" charset="0"/>
                <a:ea typeface="Arial" charset="0"/>
                <a:cs typeface="Arial" charset="0"/>
              </a:rPr>
              <a:t> AVÍCOLAS REGISTRADAS</a:t>
            </a:r>
            <a:endParaRPr lang="es-ES" sz="1800" b="1" dirty="0"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0345707803771399"/>
          <c:y val="1.6580987352101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6.5084090553633497E-2"/>
          <c:y val="0.14948793991818399"/>
          <c:w val="0.93491590944636604"/>
          <c:h val="0.71106395875280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PLANIFICADO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190</c:v>
                </c:pt>
                <c:pt idx="1">
                  <c:v>35</c:v>
                </c:pt>
                <c:pt idx="2">
                  <c:v>94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3-4BA6-A853-44620D446DB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03-4BA6-A853-44620D446DBD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903-4BA6-A853-44620D446DB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903-4BA6-A853-44620D446DB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903-4BA6-A853-44620D446D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191</c:v>
                </c:pt>
                <c:pt idx="1">
                  <c:v>37</c:v>
                </c:pt>
                <c:pt idx="2">
                  <c:v>88</c:v>
                </c:pt>
                <c:pt idx="3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03-4BA6-A853-44620D446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5652896"/>
        <c:axId val="2126258784"/>
      </c:barChart>
      <c:catAx>
        <c:axId val="212565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2126258784"/>
        <c:crosses val="autoZero"/>
        <c:auto val="1"/>
        <c:lblAlgn val="ctr"/>
        <c:lblOffset val="100"/>
        <c:noMultiLvlLbl val="0"/>
      </c:catAx>
      <c:valAx>
        <c:axId val="2126258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565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858619764350001"/>
          <c:y val="0.90898539371685005"/>
          <c:w val="0.55305936287720503"/>
          <c:h val="9.1014607110145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83519691094003E-2"/>
          <c:y val="4.1178669250301397E-3"/>
          <c:w val="0.96391648030890598"/>
          <c:h val="0.72762078076765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PLANIFICADO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6722547464220205E-17"/>
                  <c:y val="0.19950531359624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31-4984-9B07-672343A4DD28}"/>
                </c:ext>
              </c:extLst>
            </c:dLbl>
            <c:dLbl>
              <c:idx val="3"/>
              <c:layout>
                <c:manualLayout>
                  <c:x val="-4.1849145692529899E-3"/>
                  <c:y val="0.19950531359624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31-4984-9B07-672343A4DD28}"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#.##0;[Red]#.##0</c:formatCode>
                <c:ptCount val="4"/>
                <c:pt idx="0">
                  <c:v>123000</c:v>
                </c:pt>
                <c:pt idx="1">
                  <c:v>70000</c:v>
                </c:pt>
                <c:pt idx="2">
                  <c:v>232000</c:v>
                </c:pt>
                <c:pt idx="3">
                  <c:v>218000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1-4984-9B07-672343A4DD2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0924572846264199E-3"/>
                  <c:y val="0.19950531359624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1-4984-9B07-672343A4DD28}"/>
                </c:ext>
              </c:extLst>
            </c:dLbl>
            <c:dLbl>
              <c:idx val="3"/>
              <c:layout>
                <c:manualLayout>
                  <c:x val="4.1849145692528398E-3"/>
                  <c:y val="0.19950531359624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31-4984-9B07-672343A4DD28}"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Hoja1!$C$2:$C$5</c:f>
              <c:numCache>
                <c:formatCode>#.##0;[Red]#.##0</c:formatCode>
                <c:ptCount val="4"/>
                <c:pt idx="0">
                  <c:v>113196</c:v>
                </c:pt>
                <c:pt idx="1">
                  <c:v>66909</c:v>
                </c:pt>
                <c:pt idx="2">
                  <c:v>223730</c:v>
                </c:pt>
                <c:pt idx="3">
                  <c:v>207697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31-4984-9B07-672343A4D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5472432"/>
        <c:axId val="2125475520"/>
      </c:barChart>
      <c:catAx>
        <c:axId val="212547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2125475520"/>
        <c:crosses val="autoZero"/>
        <c:auto val="1"/>
        <c:lblAlgn val="ctr"/>
        <c:lblOffset val="100"/>
        <c:noMultiLvlLbl val="0"/>
      </c:catAx>
      <c:valAx>
        <c:axId val="2125475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#0;[Red]#.##0" sourceLinked="1"/>
        <c:majorTickMark val="none"/>
        <c:minorTickMark val="none"/>
        <c:tickLblPos val="nextTo"/>
        <c:crossAx val="212547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814601632806"/>
          <c:y val="0.86795734461046103"/>
          <c:w val="0.37237063373735402"/>
          <c:h val="0.11208452816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PLANIFICADO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52000</c:v>
                </c:pt>
                <c:pt idx="1">
                  <c:v>10000</c:v>
                </c:pt>
                <c:pt idx="2">
                  <c:v>110000</c:v>
                </c:pt>
                <c:pt idx="3">
                  <c:v>63000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E-4BED-8E57-65A69DA5F1A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66585</c:v>
                </c:pt>
                <c:pt idx="1">
                  <c:v>11624</c:v>
                </c:pt>
                <c:pt idx="2">
                  <c:v>130860</c:v>
                </c:pt>
                <c:pt idx="3">
                  <c:v>71800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E-4BED-8E57-65A69DA5F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6120368"/>
        <c:axId val="-2126116960"/>
      </c:barChart>
      <c:catAx>
        <c:axId val="-212612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-2126116960"/>
        <c:crosses val="autoZero"/>
        <c:auto val="1"/>
        <c:lblAlgn val="ctr"/>
        <c:lblOffset val="100"/>
        <c:noMultiLvlLbl val="0"/>
      </c:catAx>
      <c:valAx>
        <c:axId val="-2126116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612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OPERATIVOS DE CONTROL DE MURCIELAGOS HEMATÓFAGOS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184320227150859"/>
          <c:y val="2.76168386286475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6.5084090553633497E-2"/>
          <c:y val="0.14948793991818399"/>
          <c:w val="0.93491590944636604"/>
          <c:h val="0.71106395875280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PLANIFICADO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17</c:v>
                </c:pt>
                <c:pt idx="1">
                  <c:v>84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7-4504-8737-ABD98254359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5E7-4504-8737-ABD98254359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E7-4504-8737-ABD98254359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5E7-4504-8737-ABD98254359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5E7-4504-8737-ABD9825435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17</c:v>
                </c:pt>
                <c:pt idx="1">
                  <c:v>87</c:v>
                </c:pt>
                <c:pt idx="2">
                  <c:v>17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5E7-4504-8737-ABD982543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9537840"/>
        <c:axId val="-2121060000"/>
      </c:barChart>
      <c:catAx>
        <c:axId val="-211953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-2121060000"/>
        <c:crosses val="autoZero"/>
        <c:auto val="1"/>
        <c:lblAlgn val="ctr"/>
        <c:lblOffset val="100"/>
        <c:noMultiLvlLbl val="0"/>
      </c:catAx>
      <c:valAx>
        <c:axId val="-2121060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1953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602161344619801"/>
          <c:y val="0.928274391404869"/>
          <c:w val="0.58032249408435599"/>
          <c:h val="7.1670121039031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s-E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EC" sz="1800" b="1" dirty="0">
                <a:latin typeface="Arial" charset="0"/>
                <a:ea typeface="Arial" charset="0"/>
                <a:cs typeface="Arial" charset="0"/>
              </a:rPr>
              <a:t>MATADEROS</a:t>
            </a:r>
            <a:r>
              <a:rPr lang="es-EC" sz="1800" b="1" baseline="0" dirty="0">
                <a:latin typeface="Arial" charset="0"/>
                <a:ea typeface="Arial" charset="0"/>
                <a:cs typeface="Arial" charset="0"/>
              </a:rPr>
              <a:t> INDUSTRIALES</a:t>
            </a:r>
            <a:endParaRPr lang="es-ES" sz="1800" b="1" dirty="0"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22627259229760599"/>
          <c:y val="6.384237798632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9.0608137070114503E-2"/>
          <c:y val="0.15132349755284499"/>
          <c:w val="0.84392442808554302"/>
          <c:h val="0.47979652200165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REGISTRADOS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5-4F00-AC04-4D0D8BC7260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5-4F00-AC04-4D0D8BC7260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TUNGURAHUA</c:v>
                </c:pt>
                <c:pt idx="1">
                  <c:v>PASTAZA</c:v>
                </c:pt>
                <c:pt idx="2">
                  <c:v>COTOPAXI</c:v>
                </c:pt>
                <c:pt idx="3">
                  <c:v>CHIMBORAZO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B45-4F00-AC04-4D0D8BC72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120729040"/>
        <c:axId val="-2120725536"/>
      </c:barChart>
      <c:catAx>
        <c:axId val="-212072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ES"/>
          </a:p>
        </c:txPr>
        <c:crossAx val="-2120725536"/>
        <c:crosses val="autoZero"/>
        <c:auto val="1"/>
        <c:lblAlgn val="ctr"/>
        <c:lblOffset val="100"/>
        <c:noMultiLvlLbl val="0"/>
      </c:catAx>
      <c:valAx>
        <c:axId val="-212072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072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5345706218980601"/>
          <c:y val="0.76292481120581801"/>
          <c:w val="0.44707675224028998"/>
          <c:h val="0.164149192776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USUARIOS!$D$4:$D$7</cx:f>
        <cx:lvl ptCount="4">
          <cx:pt idx="0">Tungurahua</cx:pt>
          <cx:pt idx="1">Pastaza</cx:pt>
          <cx:pt idx="2">Chimborazo</cx:pt>
          <cx:pt idx="3">Cotopaxi</cx:pt>
        </cx:lvl>
      </cx:strDim>
      <cx:numDim type="colorVal">
        <cx:f>USUARIOS!$E$4:$E$7</cx:f>
        <cx:lvl ptCount="4" formatCode="#.##0;[Rojo]#.##0">
          <cx:pt idx="0">6451</cx:pt>
          <cx:pt idx="1">6775</cx:pt>
          <cx:pt idx="2">6329</cx:pt>
          <cx:pt idx="3">6743</cx:pt>
        </cx:lvl>
      </cx:numDim>
    </cx:data>
  </cx:chartData>
  <cx:chart>
    <cx:plotArea>
      <cx:plotAreaRegion>
        <cx:series layoutId="regionMap" uniqueId="{CBD5AB53-689B-4268-AEF2-6E6DCAA08579}">
          <cx:spPr>
            <a:solidFill>
              <a:srgbClr val="FFFF00"/>
            </a:solidFill>
          </cx:spPr>
          <cx:dataPt idx="0">
            <cx:spPr>
              <a:solidFill>
                <a:srgbClr val="70AD47">
                  <a:lumMod val="60000"/>
                  <a:lumOff val="40000"/>
                </a:srgbClr>
              </a:solidFill>
            </cx:spPr>
          </cx:dataPt>
          <cx:dataPt idx="1">
            <cx:spPr>
              <a:solidFill>
                <a:srgbClr val="44546A">
                  <a:lumMod val="60000"/>
                  <a:lumOff val="40000"/>
                </a:srgbClr>
              </a:solidFill>
            </cx:spPr>
          </cx:dataPt>
          <cx:dataPt idx="3">
            <cx:spPr>
              <a:solidFill>
                <a:srgbClr val="ED7D31">
                  <a:lumMod val="60000"/>
                  <a:lumOff val="40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 b="1"/>
                </a:pPr>
                <a:endParaRPr lang="es-ES" sz="20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endParaRPr>
              </a:p>
            </cx:txPr>
          </cx:dataLabels>
          <cx:dataId val="0"/>
          <cx:layoutPr>
            <cx:regionLabelLayout val="showAll"/>
            <cx:geography viewedRegionType="dataOnly" cultureLanguage="es-ES" cultureRegion="EC" attribution="Con tecnología de Bing">
              <cx:geoCache provider="{E9337A44-BEBE-4D9F-B70C-5C5E7DAFC167}">
                <cx:binary>1HrZbuU4lu2vJOL5KpOkSIksVPYDJZ3Rw3E45hfB4XCK1ESJpCZ+fW87KrMjoqqy6gJ1gduAIUOH
Gkjuaa219dfH9S+P7dOD/Wnt2t795XH99ZXyfvjLL7+4R/XUPbifO/1ojTO/+Z8fTfeL+e03/fj0
yxf7sOi++oUgTH95VA/WP62v/uuv8LTqyVyZxwevTX83Pdnt9ZObWu/+ZOwfDv308KXTfa6dt/rR
419fvZn6arIPanp49dNT77Xf3mzD06+vvrvu1U+//Pi0v3vzTy1Mzk9f4N4I/0wETSgWKWac4xjh
Vz+1pq9+H0/5zwwlgiMumBAJEvT3l988dPCAf29SL1N6+PLFPjkH63r5//293y3i+6FHM/X+eRsr
2NFfXxWP08MXY1/9pJ3Jvg5l5nktRfay+F++N8F//fWHH2A7fvjlGyv9uHf/aujvjHR5cP4h/Gct
lOI0iZngAsMfFeIHCyU/85QngiQkESxGIv3eQv/GjP6xef648Qfb/PH7/yrDZEp3n419COb37fmP
RI8gXMSxSCFAUMp+sAz/OSUCQ3SRmMUMP1vua+B+jZ1/b0r/2Djf3vuDfb4d+t9lIuPN8LDq33fp
P2Ag9DNnKSOQpME+MSHk76KHwxUJmJCJ+Nl+39nn35jPP7HOH3f+aJs/Bv6/tsw/m9y3Zee7a/7v
yw4lmD3HDqMxoTH9+7LDU4woiiklMSccxr81zR9F4J/P6B9b5o8bv5v+//Oq8s8rzh/VOX/wD8VL
Wf+m6Pz56MsSAW78cOvfdupr+Hy3zt838fjl11dJ8o3Rnp/wZxv8+w1PUN4ANaTsZ8wp44ylGIyI
kvjVT8vTy5AgP6Mk5YTFOH0xHAz1xnr16yv8M/zCUyGwQIxgAlDCmel5JKI/CwHwQ4ClUQw2T+M/
sNTFtFtl+j924m/nP/VTdzG69+7XVyl4x/D1sueJMgwvwShJ+DNowVhQBOOPD68Br8HV+P+UFfID
j5woqHL3tuuTM6yCfT2sJe+t/J/z/xkeRGIPONBOblqbd21Pkgy5Znq9lWEuViOim1JNy17oujwn
wyCORChzZHYmV3W7lbuontJbF+OqCNXk7iur5ixW8/C+5eMgdRJtDyRKL4ttzG/WjFmqklFLgT5v
bf+xU2zNrR2o9DXvLvPzQRC2C8ncSRfWD8psyQHNxN6kjTI0N8u0L1Vqzn/7zdmbeSUTlqHKquDV
387SBga6GCVnP5ji661TmR7K0i8SpdbcWL4pLNsNJdfW51/PXgbUpsyNSEx63Zl8e7505vzwjVv9
A1sR/qOtXrAlfU7Cz/5En8e/sRUjVk0h3uICtQvPm7J5m9JoypJRTbu+TGc5LXV8WOhWpG3vCzVX
6w6urw9VtW1X1eDfdIjGsmtWek5KtRZNN1HZoKD3KnI3xHS0iDBmssJ9K8u2JfuVjc0hDPVUmKkR
chwStivFdPvnK4shoL73QsDT4IoJoDZGGCZQXr5dmUpWjAeT4EItrMoT2xSO9Qw8R5g9n9GWU5Kq
neuC2PVuaHetSSsJ8RG9n+t0nxhzrvDavAl4fHLc63x0bbXzzRjkUtXb3jetOSyoE3ueVLFcRP1h
4di/gSDc84VX19vkqOzd2u8F0le87j5Vds3H1bL7OOpQLgaHd66Kf7MJn+W/WPwPIQhVN04wAFIO
wDRmCSPfL55W/czSJUK5W9tkR1U4rVZ1mVXtFUnS5ZCMiBXIqU9+RHq/fBIvMzZ+75JmPE4+bU90
KfcoTej94DpzXMmSZsqyO2669R5PK5W1zhCO0H0kbvpqHvIxnXEWbOOOa0e2LI2CPc50u58mnRR/
vr7nbPmtcQVLEkhmCUGALfjz8fv1pW4JE/dVUqx1f0n4Ynddi+NrEpubup/4WatQjLEbihYpkaeq
f29Do2+WmfurNvhPjSnZOS35azbosI+EoHk5bSKLUID0VHVtttZTLHmfwEZQPbxvwGqWqDy4AWU1
01uexlN3g2L+hS1fuELklA7jYdJrd+lSs0iRlFm9tPFuUmi9LGucFrphbe5DxIqRzj7ns+uLJKmY
2zVh5Hk/vI42tN7Sdu6sbAJdXoe6hTTVrZdQ6/RKdbaSkyhHOcy1fwP+eBsrC8Hnh0fajOMxmOmD
GjE7c1Rtealvu4BFTpdh/DjVy5OPzOnP7ZACu/nBDmmS4gTKEOAICLgf/MwHYefUb6Roy8QgGXus
C2HqpvA1OsX0ydSGSd7Ny2OyBfCYh1WlebWy+qNHyQ4CcsvnKEZFlVTuji8oyokYm7zkTHZT/460
vZGzNc25Xld6103bNW8Jlj22YD490AMbO3tLw3AwIS6lYibeaeWGHWVQIHzFMzwP1+vqm9PQrtsx
dBGE59YlBWda0qk0x2TtorztRniqEOvFNJXYh+dk+BLcoVxk28fLtafbez4s7Nwu0SbT+mbFyp8x
V3bHqgpn5cZv4qrVOffWZi7M82Ej5BS5aTlPqcSxNpDcEdjaNujkpuRDRYO9Er6edyyoWpZbQFdl
guosjdf38Zas2RZNuJgiUuUxjtrjn9sOP9vmmzINMZSmKSIEgCBm4u9S/6KrNnKG4SLit6Hpeyh6
bMsr1aLdDLBRrpNQtyYgvqu7ZMnaNpTndLBz7tLO/MuEBfDjx9k8k2gANkAFOMT09xFtmmV1oWRJ
MdBtvdTRqI9utO6WbuOalXbE2RTS31gXxZdW62anUoI+q7UTsp1t83qb2gXidpyPahjkoGp753U5
wmXoY9Dcntk40BscJVmTdu2Zomoolrptj2PUnkdBHSy3Fud05Fh2oh5k28zV9er3IebmPPEb1w+l
jEyJPjea2lyApJNbyDeZnTPCrLh9OcTJpDLx7CbKlKWkwbdFT3i9X5ZEHIVYxowOFB7EFr9fLLLH
haFDNUx2V61xdaXm5rHm3ECMwFm13iUlTfMoing+xRrtNSnjnY0hYliz3hvW+L1XmSPlBZUIihtW
921jdGGi5ZhsM0aZ11V8qDd2TCec5CEW1ZDZjR6X2IVii0R0X9UxlemY9hnxLL2dw2MVrVvuWNfd
ahffl4T6d/EcJzJtIWg21K2HdmH+Q6gXGfWskjQey7dGV59cjPaRH7tjqeKd4UHchxFuUaI3n8x2
iofESU9Xd2sHv2bTmBo5xnN/aVPxUSc6TLmokJb1FtsrnC7gmrZ8Tzu9e6lPZttOWvHmboPTAx2b
nRtdVNQkZccJ8sdcT9EOiiwqlo7MUoRpPQxRLA4htvuR2XI3lWP8vr/vU/2at1ycNmaawmxkOlZs
+mAqJfu+99eAvFpZDWBrXG+R9E1PLsKLNVOLzqIunQ9NqNxtgiXANX7bsaoHrEvXjG6XqsSiwGoM
126Yd1McWL51ttkn4DZ3yzoUYavyOqjoplPJ+y6m/TnGXV+YzmO5+FLIapr9eQoeckppmmM0zmkB
+USd+wpSY1QLgGOMZaXD8cHnYrLDbcK304pXdt8PcZ3VDuBWz0VRoTrK6miLclF7kinVoKJs5jem
2uabcmDVjtOgc9unWY9WgLKuvttajq6IZl1ungNxM91dYrG9Kylhp+YlyzvUTScb+o/0ufrUdRld
dYM9RLRymbZJf1xbr19D5T0kNqESYlYdwzCSfeWEKhJah4yj8amyND3MY1hO7dvBL/FuFnF9r3p8
jtJenc1ujMxYfJ3F7AsW0/kYWD1mqtKAaepkfN1Xfl/xspNRpOK3PdmGrF94XZSDoed83tLh4+jW
vCeTLqLZkLwuwbPbaUO5WgK9wjVD2Zisyd8Kg55m6RYSSTRo8ICy5gVKW7/v25MvKkH1fdXW467b
6rWot7S/LXNOl/bdIGOiwNkhmUN81DQLYelKmQht71IsoDxiJ67Hsm4Pg7/q4gZfmCCdNLyNZGIj
c106C6XD3Koxrm+REOOuH3GBooQCaBF95k2nCzIHsR+aDmUL1NHjZJI5iyL/2DRquYqI+mQSX107
0j80ne8PaTpusm4RsJiGbPtxJOvX3LRiWmV87uasNSSzgUExXebm3obotxClS65IvWU1ZMo3KtDb
AQrJGbE53eueJzyvqmTdvbCTue+2vG5QCwtu6v2fFygOXPWHksAJ4YQiBhySEvEDuAC80QYSurjw
7TJnpkmaE+f1lVufWUMF/h00A8hFh15uUCEuao5KSMekzx2yZdHrjYzSx/2+q5k91rbW97OP2qI6
LHYU+7Jnd0hhdgi1obuv2XL2/Kidc8U8MpFvIAjnfdxWBVj9LWOMHnnrTT4ATc0CQP6blU+Zi2d9
pTcRct4YdsXbpigd+Vgqo/Z8IjpL0u0y07p9x+e+lvoZoL0cNo3yZk7P88tsEqpgSgJdLbEEQCGu
K+OGUzp2V7qfbnpSDxBzLL5JeXOoRsXzziECpbn3mavWRtq6hR15xjdrOS/lbgibOhFdaQBEfs5x
42XLSrvvE7qdVQ+ci6f22HiNc+w93JqM4dTqRo40UfclfvBYvBYh0ve2DuO/AB/0mX19Dz5AwSCg
mIOBRSKSH9iZ2ahv+3VkRfsMffmUggu2fpYvQCQRomDa7KZhWt7gGNy/sZ2WmMVuP1dYyyQ140lz
KhVqmzdVVX2q8XKaBUSkGKzeBRd9LsmqTmOlboFIsNuygnLMIyXrRNmsxmE+l4q2uwQUktM4UpXb
WYwSoYrLJqndrUNTJNdyq89k+NiCA55pXeOi6nBeYv6GRKzJSTxWZ0EWOSGiP9SWz/mfhwBG34O0
BKQ5YK8pp4RgmqL0RxYLEt6ypEgAQqbC7iJoUV2T+lACuXjZqQboa7Z2bi36iY1S4cUfZ7d8prhd
zw5/bHCqbnqbrFed3z7aUb9zpE5OuIbMEcwssvAMG/C2S7ulvzOhOr7AL4PUdum38biG1mS06dYz
nevtIlqyASnSh1mnPmNsTM+23YhsPZN2KYdTpdb2plrb3DrPc7Vtb0yst9updoVOY3ptmpuA3Lgv
dQi7cWsy203q3HH2tkym634DENegUR2wG5uiSsW497QEjsBon60OwtlsHhVujDpJRfvo1mHZmdC/
AeTI7vp62ZesW7/Cdx52wFyGs9/o57SaditL4n2jk5utpiHrytLtQuugECDVX/r1CvOg8ijE1XWa
yAA492Zc7JLF7dIV3pHn6SRWMlSGI2DBSpK2w9IPFX4dG/vBB6A369jKHpJlETWtLeK+6/Laj20x
6qjcjQqjayFYDrWgvyBhlq8dta8NtcvX4PlWdyPfk7EXXwFXIED845gI9KL1fKPlQD+Tcr0SUlgS
1lPoUcZZL64XsVTSRlXRxN3yxjlb77DoZUQWYGwNhTHTfRJNNWXtsJSnl5RVIX4zjw3Pw6ivoK7j
GyviRnrRLRAoAR1I4pyMUTTuktTFp57g+BQr3v4LXsC/J/qwJuh/IgjxGFqgFASd5/Fv1qTNTKI4
qsu8XCF5FQki9eemVftJj9NxaxJ/NKHQmLYfX7A5afCcsWX5jHkVDnYAAWvtG1P4LnzC1m+XLa7J
sVbTvTF8h+zmX2u3aYma7oy7sb+wyu9spbpdO4KDbKsIMtINvXEkUbu4m9dM81ZLS594Yvj90m6v
F9Reu3WClBG1pKCNIkU9WHyzscxtH7pna7cqngDAl+xEVVMMk4luXvD6KlT5VXDskbl+IZxbj/Eb
zdI2S3zsTyOsDDfVdinJO9VFzX5qaF/Mwpx7q9BZvePMp1dDqIfcHUPas/tk6w7JMql8EVrsfd2m
p1S/HyCN5MjT5LwMopGsmZsrAt3Og57E3BxKkd4GXF6RpYMrMKayDLTfm0a8UUt6wqKK35Ydf/vn
6Y2AwvxdHXi2L6PQXE0Q9LYTyl9UvG/sGxEIHBamqqCESjdBsar68Tj4U4+jOsPJJi1I2nLZoMj3
DTbAYNBJTeQLrxGSAzJObsINGUHLTYy1P+K6BWKVshsKAI7QfJ5EcqiiZMq2pknyVTzDdIiGHHio
lpMqrUQBVztYKpEJRTlibVqArZ7CthA54IFkZdvdrgLYgdfkCiWkl9PGlmuSuiKUzR7XbrlhdCM7
voW1WK29jOvD0JmT9suSuU5XRcf6w2Zjli1q+hyhYV9X1pziXr+lXbGUF1ZTkWFSod20FaAF93fz
xA6DAYlo0PwJ5A+WUUeXrKtLWfO3HHJKMSMogVirjw0r3d6SHK0VLrZ4nEBBSWH70OClCuD/S2S6
HIN/+9KkEvDbdJlI3ctZ12bXAc7NFjE8xCWvIeWzQbo5WnLI1NXRgbgI5ZfOEgJizixK8xHVXyj4
Up7o6qAaDgCiJVzyuO732NhB4jrKUevHzKhkj/sAKvLmd5SzcmdISyR4riy9Bqqp+wx36yRbvTfW
1dkU4xkozthmve7cToAcJ4E1jFI/H2yAmGIgPoQJADITS7bFDCofYHVDpknG7RzytpQTjj41yfB+
KV2TYbN+idf2tDgSDjS5T9PQXAHhzIDaTTuzkOsaVBwZ+i7Okqo8xps5kYWnxxgSaLKAPkIj2IIK
10etY5dv1u4JpAoZVoUO3tRekvUtVIj4rR9ntGMghspxWz4FmvYgDhOXV4c24uKwmaAzNUT3pvT8
yiJmZBoALfKWUalDX2YQZ7XcAuiamCxDtrCp3kFCuBvZbGREkwSeZ13e9AXQei4Xp6mMMNiXktZn
Ke2PZTwWCRnUNa7WKO/RTUx/W6IFX6zvPi9lrE9W7a1euOyq8T0FTnRqA3vX2no6xkklk2ZNr2v1
GVL+ltst1lkbfe5554B8kESOiEZnPqZXs4qhFUNinA0p2Ahk2tM2zteGk3Jfbj2I5CO+JM4T2Fgb
pGuCgg3nx2bAtohWfdLDcm8i7a9fDm6zU97EImQLhP2sOolwOWfN5Jaj6Zb9FqIpdzwbotXtPDSN
ZFtOFWDpuICmC5Xx9iyvmavZgkg/8BDlI+gidtxc5t105KNfc9zpc+8pOXSN7g8uqq9jPz9wH5YC
RHA5De0oKVsmCdrTZ7JED20ET9ZxlwGvq4DXAdSqZtMfZpbcI2hmBMhJC1suEDUlKAHqHAOzaLEF
a2sPYrnKqWNFHAcMnZ4SehA02qdpNEmqVTbNYG8K+oBsSQch09kbPm5Jts6QcBqYM0F8y0dV+gyo
zpjpuMLXED11EbP9trXhgOraSd1Gb3hanirUvOnTNcg+hvc6gFYyAn06KvtPPF0+9RokMsj2WC9r
NsQd+GRNBpm0kGBBWS306DhUETdflQ1QTFC6s2Sb2Gttq50wEZdDA94JoC8XkU2zMg4NZNdRZRFv
V0k2m4HEOp67g25qkG+je9B+HqFHCdqP7VQugjpAZ67oyHpBk0tlDJF5pMOTn05oKkFj1xXOWd2M
u9GIvVJE583Gc4qGcI2562U88QMHIRRo2pYBcwMYPLprwOxAY5roIwuVycvmVAEgvJoJUKLINVfd
AtOka/PWmed+BeXoxg8OPvraGZrOX9LZ1TLl/hzztbxLhk32DOAumPjSxrPLoho4PGL6tjXa35Tx
8AacJWS+7MecsbV7rWyOTATUCzDBUUATbxL1ndCBXA00ujbOLRKEMHTgbV5bgIxxSG2uWkjKxpL5
rndb5sctE4SuV7MASunr5KYcU31nekjvE3Qb83noDrRPb9q0Xo/wJYy+Yglgc9X5u2qrTqWI3PXL
2dbq9ZZ3myR3SusTZ6S+7tN5kau26gjy43acK0jtQ9LurIYFhYQud1GiljthBoCDUTY1AwV6QVle
QtoqHC1DnvZmKZR4aOYxuuUDNkXdsXdrB5VnAq3ihuJmV4N8OnUE1OJeo0uLfNYJPNyOlIEnR2Uu
1Nzmkx/CHR9oW5i4rwufj9Ew5bhfLdB1lI+s7u+WjLTDswathiK2H8q2HjK/VGEPchu6U2oL12YT
x5ezYLtZzm4ajzTWo+yh1ZeXYVJyKJMmbwIBaIomfJeu0MgKWwk8/Pl0bhpw3W2Yc9LEVvpySPMg
WikWes0EW+XcJfhuUDY6kCFZ5JKBjHjdE/DBOaQPfZ2gYm05v2DBoEqpFlAiHUJOVT3KDh2Ntehz
ZUI2gKODAOxu4nq219hW6IASUR+iaaSvGYbJY7+ZGzrqJh/hekELpLryLh1m8JQGwipyarfUdL7t
gPPukK7eYrGSXRonIwhm64PCq/3SDe5cK/vI6jm9YKCCuUnZrgbadVblyrOpBrloaLAvSDJt72M9
X5YNoy+08ncTL6fCCkX3TQc1J3HhC2GT2n0g5QQ8KTI3qx4A7KZhhILQyG3U8MIlwnKdQX8Kq7cS
yM+X2vZNnmDaHeCNPF8TIgret0ga5tbrbdA2r1kimQoX1NXDuwr7NmswgJDOimWHyvka8IzZR1V5
iqCvsotU8Fnra1CbnQbI3SNbYOjG5mSJiy5p+k84bkK+qHK4blsg6p1I1DMtXHLvjlukaE7GdjgN
XTajvmCVgx5d60A46LrxjWG+3U+pJkfo/hbENTDbOolkaKGmaoonqac+fj3Y61DS+hE3aMua2sWy
TN0AxXPoYZYuAbcv1/vV3q0OJgqq+3KODaagSklmnklqWX2aUv9Yp8sXunp3HZPEXqEyfeaTQVy4
6z7EMzp7n95t0DJ4R6fhKeoVuSpBTZOOozKv6VMLbKUwM300PrnW5Xps5hDLNKll342iiCZ0WiKg
JKvt34yuexZ9oe9s/P1KUiyZeFsTezVD+kznsspoWw67dkjdZfNEnaCH0QyfqsV+UDWfThqMdhlU
Ei5m7Y7MN/wKz1WTbYlW+1H1zYVUUOtKMz/osl8ypvQE2qYFSYzU4eKrRV+SUCAQtI9NU7Xy5U2T
6/ylqmQpLNR248WudRhuZijslO/5ZQHnlc2qqww4KZPgp+UZdOEb307Tja67fFur7UbRMau1iHOo
U7oohUMldA/wpxX0aOCxpoY01VxViUS6O8ZplE+JB/U1PYd1v4HRHqFWX1f4M++XsFsp3jIA/kVg
UKZbBLm/qT+tY/duIQBajA91logqSKEujYBUNNRVxkJzS9LlZsjt0A9ynDiFrpS588OYzz2Agq09
hMgnGY8/lKu9j+btqhHTvYbkASz5dTNBMye0G93FQ/+hg88g1n6+DR23WUiHBeaTDpCIeAY9US77
TfGTpe/U0OYNfYaImkO7aVMfZzOUByhwWWLi9NiJqM6j9q7dvswMBPaZ97fcgbCdVjdp7PtiQiAm
Wt1k3g77CbkOqo4TAPVIXm31bxsa90MwpzLl70fffXI16J/AfCFwGQJp55xU5u2yjN1pFF2QyLtL
2wJkIM1lgyItiS8fWRpl3aAk5DWcmbRJ4ZsZAUGRouEZImRTBawlVAuc0LhQG3EgYd91tc5jlbTS
lcm1X8wJ83aHUwBbJe0BwHRcbjY6x6z+hJV7t0LzXQbe3/SCfIbvfD4uIIOpLc1NAFLRU3tVr1CE
o0ZkTNvzmMC+VKrsMiMyMa+HKNDrAafXzoJcKrb0yQjo7qwDNMRQ+tQPkNiX/uhY2uceR++5J5O0
W1RJBSob5EkMBDB6ixQCrtNhtmO0PWz1ckmS6QqSfJ7+NzvnsSQ5jqXrV5kXYBuoAGIzZpfCtXto
kbGhhUqCAgBBBZJPf3+Pqu6p6bZezO5es6lFVIiMjAwncMT/f+f0uBKUzyIuovG29pt9mOe/G+Ge
VlqciGpC9JUVapPSS9oQnBOdX9a52/TB9Rr2PbwEOPrrmkHd53FQb5fQpKJu58yvWGohE2+sIreQ
yovYVPx94XPMZPBLTqaPp0rtF3RFuXU/bcC81CFd4plpGyl2B/pkF8mcZE75qwrqr0qXryp64OVS
JqNFEdZwJmKqmzcW1kkf+L8MIR0uNftcxmnn29pPqWqmDYLBTTO6DyYPLEJ8mIXks9ClPBWkf+6W
PEZ+T9yFvko65InnREPchd65pCuoihF6uerPA0EhP7iwxvEKBTzfNixP12C8151oU+nC+xd6+prh
d16o572o3pQHBLVm41gFFTiP0iGqlosf1X4yQDNNQrUvK/QcMErelEHzaJh3T2m3AlApnigPzKbv
C1wkuh5YD/mjaQqJrNCtmS7d794fh23tVqdQPo2u3g6j+2uU6z2qsd+dNQ/+ShyYTlAPneVjqQTq
hxb3h09yjImh77zeoOPYMpFfiEtVymbfxszpY6mbp7VjHbrXdsyqCbnQnyyQhAmG2BhPnrCxbH30
z2549gbyuQwj5KtaP/nhXCWerg9hq7aswcnMy3LbDfXFKXEpZbjke6o+BRIUKIHirZ5FCSriCEst
2q2C4IoPwJkKv3ibI7z0et3VXfPhZ6BR4InYYbMKfWwIKzbj1H46UqGp7F7NqLfSz2G4M/I6a2c/
OcghM1e33sjRBEzuIdfXqzpvBW58Hgy/2qZASkwnxOQ9nRpY5L63DSKNXB2pLKqLIMbzjsPWbxE6
3Geup2wZmIyNa5zENP4WWBpa9tKWuPAKJj6bQVN98SY0G4xEvEXR2ZgI2iN+idis9HOuEWCLaVd2
g91CsIX74+N74Ac/roIee+KGaTGNAuXWhIRX0Cefh0hoVZJHq9z6pgPkRxFKe2ScLRe/xEQ+dASx
vG+7dPTqV9vPm3xE8VRUbp7gaW4gqH6BOepTqOdVzNFVmRx1byHUrmsQ/SHk7KGrrfC0J5Vabznz
cETPPAZHW4OI6pYllp5fpsQFbVZCfJjIlFDPJho1R3uND3WD0k2jHUCOhzEf9bG7dDCIgOjGUs2H
vusY+mBebLpqQIkh9/O4QTFGT13zCvdJP9Wu78R9P3xb7nlJGUKNrWtPXGoBb66CfL+swZrlBZ/Q
sRmCBq5d7zvfvMAvKhPAKXXMEDp2lQtfxvFWmB0hfhnbP4kCGk5RIHILxWJB8QpCgS5uazB90zLo
zCnqYRd245Rpyh6cASKWLbsNCQZycHyxLXvWJpO7oK9HhRNXrjPuaUP2azPejVB5blxt8JhqNF1j
vl96nsPxqj9IFxyWzmvipVLIf0EFLIhPKS+HHVH9NQx0m4qLx7r0vzzVyhhcHEwb62/LoVriZQ5y
aAh40SEIVC4H0ojEqUv/gctCbPWQ54lxpjqWMAkBXLUbW7sHv3P3tMcrGIh5LyR5GSxDbh5nniyR
hsV9FWc7DuPUISyrKzIcc1QzbNgVJXJrAccSudBRsXhfwiaAEmL9hMn1q/IgYujeCxI2nMoadRUU
MT9u265IhaI6MYCZ4oY1CPgsd+NAqIvsRJmO47p31DzFbQNNql2G24WP43aaC7Epu+57rgpyHEfo
F2ptWDLVV+qs6hKBfi0ZVpSDbbvGV7cr8nRSNcMOrgs6BiTnqAruBzj+kPLrxA8iG4dKpqLrkFFw
clH5iTjQwb1q7bgTH7XXVxcd5GXa+qWb6S7q7tUy7edeIyoKd81G9uFN2n+Qa5sRXpfH1qPfYZ6M
3UQ3pmH4N/rtsR7rnWdHFffhWKYSnexGzvkT7l2w0mNjmnMuMJ7luNGmG9lZq+pA+/lmLk0q1+LW
KIQVGo0DGp2qT4VgFx6FkDKaaOMa+tr7uJ1Gz4/qCHx3RRcKdRXUkt6ACk39BVrhQGEklDJKhDk1
SpxnHr4KunyW3UpTTzg6nheYoWXAXyF1HYK6/PZZ8+JW+iG/2j+DcKuYQn+b+5xlecB/zwUTmW1A
JrCPJigeA74iAjgslpFbx6szfXcVeIn8Ie+CGtJo75900I5wKXqcuxW5caFpX+q7bgijK2aybWDn
JnoMfzcebTOEq5co7A69irYAHF5G0ZaJdNo3R7P70VnuGoK/vkC6AwwHsjEvH1gLrixYlq1YyGtV
rLitsRnCecvWHBWYFicvLCVQ1PCzsE3Kc1h10LHmZX6bNXu1c36uHfRDYV2gGPe+9WCrPZmny0yn
IHW9Gl2H1Nt+Ll5lSyz6pfx8HzF26/h70Tcx0YOMK1W5CRW3I8T4hnyaXqkNAqvYFvkSE/TjyJP9
DIyrDTfK1XeOLSsYZXTaNat9KCzAaHchIkU4zFOBLiRhLY1AhOc7j6xvkefsyyVHWIQE6BQhfIDV
yLTjiP0zRFS/HFDFrrg9KnjktXkMcdrinOgKtGczJXMMxq1LF/ipWTT7IsMzXciwbHofZeJgdLdd
nia0OzdgyZfNvEZOzBtkbipbb1Pqagvf2d81/VptZok4uYRLuJ3cgkCBM3eCSgzSBVCvx8hvLr3f
piHhzSl3ZcJN8RFohirTowA+EPTTSBzAZUxodHA0vUqEO9rGS2GGQxU5z7z51iurMyt0v1GjQaW5
CLUduBNrkh/aIeih2oN2N+Go0tkg3uZV8djNaBecfNhWOb4mhohmRaFdWCC8T+XZn/FZ31tZVngK
rRJocDeYTbwy3PCA7MJRM5wNNN1AvpdSQizpqlvDpx0ZInGuLWIErJDGmfKsBjq84W2DVC2j5zyY
4NGH83yu8f8rCpZXt0BrxGYNibsNAoWgJ+tNzjoaw7pDLqAbS7ydTwLYQaJX6VqwizYd2eKDG+EX
eADL5zpVIhupc0Jk31SA9uKVjN8hEHtkWQAdsj2STn50bl8DdcZt5RP/VM48Zq4xh0WHC+RVdaYl
JOOBl80JLoJp56Man0GYDHslBrDE+eMo3KPf+rA9jHtVVV2DQpXAjpLwD4IiBC8WKX/fQEYHCdfd
rMaZY78HaKpWU2Wjlc5mEfmGFGXsMz/fTXYYUnguHFC4PXRq7FOXoTZsMV64LW14z43VBSJGFhUH
MVP/y3HZvaEyE92azlK1qabtunEdD2WIJOcZeTrNW1VugTRWiZYUPo9FrdUx99UJGEvCMQjjvgEB
CGXlLhfNdCH1dEHrxmLPkbt+VWPqs7uZs3VHCwFkVruJG5UjWmKGGxAUeTqq8E0CBc2Q+9EGe+QM
qGuDCZQOmLX7PIajiSd0/1u0+lvUolBaSsB988rOQoAzUqhXqxbsvEvQaoeOLrZl6bUZUz3k+qBO
JcqcE+Jz3dkqI159WrhD4uiR1bOKwxkVk7eWV7mbvTTQtmJJixsToZSndYuzCQTMt06f6IXgVhmY
ZlEPk3/uYYvBJwDpLTKiFe4rfveNDR6YO8K3WZCB2lwH+3Cd9o2l3q4cepM4nrzPGyJPdAItxmrn
zjbIxPZuXVq2Wyb/Ab3Qp+O4fdL05sBGDR9M4XTTrpjjQYHlXYJdE+QCfEl/GkjxexbuEPt07XcL
G9/w1yhc4hxVB8L7kwNUJctdO22HToRPtqmidGlCb9tE7ra40rb5EkDagDS8XWz9IPJFo6M3zV62
5lJNw5BJqSAKoTwDOV6GFxqoeTsUhUL6aJe3oakeuuKXQbORKOo/T0GRennXH9ew2yjJ2cUrbJgt
Lo4Wrlc79ubDH3uemKqs4q7Ad1jfbKvBX7c/LrVEEUN87WWMjR50Sxak5boMqXIbJ5Ml4qkLNcFt
XqqmNr8kazFREX7ZEWqpGAr3pXbJYew81P39Ku9HtzqvomxvBCwXUDVOUmp3vauIqzcwsHXaq9I7
T8IDFX/lLnW+/aEz85UexnXlUJp5dIML8PEH1IDOr4eEPV8bb+EgEg32qemHeIrK6UXhmJ4VFNfY
86cnVVbhXWfgmJaiHQ9OEDWvyMUSv+DBlM0ypgVTMCnAQewDNj8srRttibReikp/3YIgkMk4BOSk
ag6hAP+iRLeOu0PI0oc6mqKjQn+w1QRU2tqNBkl35veAQQ+1KdB3FQg0nMhHhYMTDPOG90LcVLOW
j422m4b0uKjBetsS+I15zg9+46xQQScf6oG+AhE9me8ljl6tlUGfLdfNhKiPqaPyw2lv5y6nx9Ez
wRGWG1gycYbyw5LiB56+vpHwVe+WGVguDYKkQb1+yevufa4rk5m5fjBzbw9oCuCEtKO4H72p24eV
DyWizEMovQq/1pU6WGD15Eipf0AH4sFRH147z7cDr9mdWQU7MwRKBhcDFpHCj8uZOv28QVmuT4Vv
Fxzt5cHvnfEoO8XbOMpjS9fwZmKezjp/+AVk+b27ghbD9Y3jBepG3vpIbonvkmIv+BQCUXb4sYhK
ip7XNCdHTtDBIxS6BSTZdqRzGVsYRXKEkEABEPeh8+WT+qmhcKSr8rUkUJmnoXFvZtKEu443ZEtz
iykvAoORsPEM7RQ2aQeAihsUfJVdI3Q+sNdHiZGmpci71LhOmebW1kltDbufKHKipJg1Kfxzx2Cn
BGANJHPUxVq9gl2O3tumqw9+UcPinEfv7Ot8jaPSRa3jS/9SSQhVGIMpE07h8qzV+FLBRSNy6C+r
qfs/RhfWHILEz+yRCkAkBoGJm46ajLm62SkvhFRXzfKRivoGBdWEpk2AEQbSs11QM4aTBA/UardK
I563CRSZ8pFy/eau7tVxd6Ae0ZrvpsV9s2PQ38z4fS9AYt5tkx/cPhIX10b9fdhgyGjQzUtEIIsr
B4iOG4KPB4vANwBLATgHGr3voNyMsjq/hMDRk2WGFsvbsbwpGU7HVO7y0ol+kQZGdVgjCuM676xS
5y6wgGCA2mU/BI3Pkf+4K/VxCovntV/PmQjb4A/esqZeeOSj2fWMzZ/XiTsalDDf2CR3s/CHI+vB
fPijePCGdEC/olGsWDgepIAL3PULoIFo2trReyhm6z6S5SEwukKPYs2lKMUNoz3fgvjx0Q7sS+HQ
PciAYxA69syKFnVaMKD7dCrx6NryV+N78syIXzyWy3dfWoqf5ro3tAHSQoMQxZPJZE2c+9kYnK66
CV4WuONxNGPEUZqVpXUDuFq2zUM7UFTH3nCrfdita7XcAa+Dk8xd2EMRDqkK0sbM4qFOYf+1d9UI
gONnfGXyrwNhzP0sm9BufY/4YFqROJuxynoXc3B4yRHNkHyFsxbbQFnUUnOVZ0DFV8jsoNRXqzRG
IRuO0t6dNz31wfuxaaoTPqL/9oXIdz+fVEuZnxz97uhG/h65jIvZXWIbQQSByShc2KDyTnu92UNz
Z2cbKpGpJstVof7418MOcP6EzkXlhfvCDVzMlJX2UE0LfYhKnq4eitJ5QkmRAEsPM0ZgMhCvKE4g
44EF5fquxYiHM7QbWgzLfWCC+bZUNQA+WfsvhUIbDghkO6GxeKT9UmQVCVniO/lF8MXe/owahYBc
7lVQbH74WtIW6bpWRyfKl7dJmMtoqrNgiMZ1B5sxB90TuNMLYml0vxSYSRghyBzaq4E/Az7Vuddt
G8rmjJTjSUEtv8MvPENU3I1MtTcr4csDXuiD1xiVchg0Z0jRNYRaWZxddqKFnIDp068cesk7HDY/
xo+L9pBhL3lQL7fElv6xb7qbKBumAAfIa7tYzxg89FzgZw2wyCxahgMm6Nb3loswgVi5oEYDBexU
rIcPp2F5gvD78z3vWIfVuCmbFvYOkTS1LSkfZ0brxBsHzAdNgdiILhAJ5n7tY96DuecA1W4XZscN
heuZIEri26KiPPKJ9NmMaZJplNGWeWMTjz69gcu2b3zTfHgzRAhXWyRGjCvHrnulF5tpeetcsP9L
UPxeZ0xOWrvqFzIHSXslsrFbpt+69TydxIKjX6+Sxv71SXe9FXHXzu1rVKrPeSSY1xuBdVlWf5lo
3i9l9xYh/R8rXsgb29G3aGGPSLnTY4/h1dR0+RfMQHdnp4BfXENoqoEfNnogd/MKYLmFCftRTtV+
8p874a3vtvZ0HAQETlK7QumRzmmK7OeEE7jrevfR6ariJsekzsFrh10/AUDTcJoeTSPyGxMW+5+P
HLK8/mRpL+dL8sP1Q+oszujrotSvBYd4GOclg/tIij6zEVhejFB1ewP/+pxHRO6BFOsM3FDRp0jW
Q1xXkX4x4Ge3uWMuNr/6atDiHyaWQ1bTqDKZbMEfuY7tsnVm/Ezt0CcYgEZeMHTk28Kz/c3SvoSI
TYfetv6TsWVaRUuFYNGLPSlJcyo95MdJw9sbKqt2pm33auGnnxmMP0YbFcfAiWeiDmMjRZsQJOpn
CjokdKFN08b2B1CD6GgbuSQuJEHmKf6MZLMZ+89CBsupg/h4Ey1lgO6wDdNh0PO2MA4mDdfMHRvU
KmAQZPITh3/e9EV1iZCqdj91tGt8oNIIFFtTAYutomLEcx74LsothBpZLrca+PdZh2HqhBRntHF2
5jrHnq8lAZTI240hkQcIL9y2ODxboKkQgboCDlH387JEaNYgQPxMDo5L8FRDFj1HmO7aBLi8P4G4
bqiK/wi2bsfjdnHAd+syP0dBtdPBlWkLrX9BEEAtI9V70XL2FQFf8ZSoRIxRoFp2+VPF7TkfgjJx
BYarOu3MaWiFu/erpYlhccj4Jytzt2GpGHz/miyzTlr9wPPbADr6pqRudAqs/+baOXyvo8XEYWkw
vdKV/os0Bi0gwOCzjxnXJxZGmwjIOOqsYb51RjxqjBbdkglMw0Dg+Lfd8kRhiKUykn46ewt5XhaR
gSV6Llp5Hpgck9zBzILBeVlgyTkYl7fAvlp5LT7gWg8CGigcB7E6t9xA0V5l/6Rp/sE4NI2RBFuo
RTruhn5ABaa+4LNBpQCc6Ss4Z/V024ZwrMrhF/F6Z4eXBpCWcftdgSngxDFO3EEVjouhTS0ld3ZV
b1chER7wTeR3eLoVKnGt6KcJkXDHPqTQeS/KEZd5EWwD/a+NlS2jGI7Uc6g1yhm5blVgGEbl6wdf
fo7j4O+5XU9tgVmZln3zYkKX5UICyk13twoXL0wRPQdXs1Iu6lAXpQRV/4b9KXmiuLiP/P4VMN6F
534BRyHyEij7E7x8DEGY0bnjeXgeGvZIAWPmkhTQd72EMxCZC8kxJYv2P+ivPbwElwUd2EEBjPkQ
tasE3qlH80RIfYg4mOfFjRI9FJfGdvOhrZc8wVgtsK6Aw043QYcxIfsulUgHVQ8Y25If5RjCdj85
cLKNe+3W2A0GTsodkzgMfmt/U5Kjjw6dcz11JxuBpcYwVANpAoe0XoYHFjoH2VQUs3ZXXsNf0Yij
ocAMBRCzNQi2xa0V4DzWcrhbozVP1QoruRLm4M9DWpChOAw6v+GkANyKk5wVE3vpNAWxJm5ADX8p
FLwniI7i2uOqrFeGbjn3nwNnI8GAoakdikSp9UNchKbbpjS/vYVHWd7c9BiRSEfsrYCNnDUY/Aak
s8H4RRd7HFXzoNQOEuxpki5gcPptnaHK6no8rldfN6/aOPSZm6DQf2KlBMcXLK/K5ycxhDLDUHG1
F1HW5e1ubeTBLSd0AQ6yXV60W1ZNahdi3rvi4wtiFQwORPgIgl2a+05qwQxCE0CytAZRiTTVdtFY
J5CvL6Qgp9Lm15tY3Fem23tmS3p+7EOJLsB3HsfG/7XAyIBwU72h9PHBA73VmHHM8Fw7cyVH5E0d
u0o+E+3Vaenh9Y5Y++z7CChAI83CPxGVPoI+h0AtXzkUMTXB3epj29ijbtXewc6RZJ6hFI1QHrp8
2kEkmrZkTGCnTFsqUjqjv54XY9Oo24EJDCAsJ3OAnwz5JIuY+u2S4bls8mPI2wmMs5vfw08MGZTA
UDS/ncXFGG3hfRbcfizu7cq4SH0QnrB5TAoSujvCdQHAE3k7D9MpoD0I3KZhTVxVPUw6SGCWfULz
/liseJp6ACk1/t4DcdrNgpPko1aF2VKhih5vMSu3axnb9Cg+BlHf4YqeSdM+w7bfeR3IAaXTSYK/
1Jgs121wglGI2cxGfU7RacYYfs0iwOUVcuogUrNMDyupCFhF9zdEyhObKbCquVoxZau/In59vdGe
KR/sANQ3i8YBuL8tUZ6gn2fDscHYNIgJc+M0MI5N34EzsCl10PpxPRzbPnhGkLvV3pU3hVkatcqL
ww64Hx+mZ+EIYIfMw4QKf5zAEScrrTJP5nurzaPbAK3v1NmnXb7LXaDxUq6HMB9viyDfmciPabiX
KPkLWK2yhXljmzfj1U+qbmusaImZDp+JVW+OvcOWhf0ADh2DcLH/MBJ6anRxjwUnr6qFVxgYg1NM
xL1utYg9WrE40u0czyR8HCxMLo1q3CwE+EjJ71aJfQCs1Mfcl5Ahp+59DEF3ldWuz4HH+cCrKQu8
pJ/sAyyWD3RkT1gPgAhX9sconNos6ufg0BNTxeGXhiURvdfd+B2wty5v7ClYcfd8McDX3lsLA33Q
IyACef1SgQM6flOJQVuCLQ5wguvT6sxzEiUqd15EUR2YDyeT51A3e8GeQ2fG8BmfbmELTSOebKkx
9g8aKA2vDm9IxKZqBICJCnZLhGcH5GaL/i9eoLaCHVtf8Azi2el+RbkD9fwa0h2iMSregbGpVv3N
UWqCQZRXi8xsg4HicWoByGIdE+sJKN0eRHvPzUuo8dsCGMGhGtCsMk8ms4scOzUbr1u/Shp85fTa
NyL3Toy6yOPRSYwcKuOMUnoqr4gCj0ddlsls7gpyLQZcMYPxbA1GMQrU/3Tc2+ZaSEc1uOz8Gz31
A6vKD4wM/HZ6m4IkwFgYgeNtOokOq+Kbq924Cg9AeZiqvn6zoDU6PEPMwXJePQUO/uH5oJ6wDQE0
WIPn4lHyxUqcujYYj2zp4dqtuHOB36XBVWyMvP1YFVA/dIgjzMPn/touE3+C9pSGc7CDOHnEvpd4
/M1cMCIrfL8pdKMUAyNATMy+nwzJTBv8GlfntYvcLm7NcIOHUV8eHCF6zMAiRoetezfMBcYtwN/V
S6aBzEWMKMTjrr9YP+zicaxF0tBbuCRRRt0eY+JXRY82BsdTOd5hKF5KqruNwLYaRNphi8UQ4yGX
+LYStGMKlfNCG6BjHdSfvAvMObq+8bryDuMll27QS0bGEXMTHR0/8ZKtdbipRRjbyt32blWllY1u
qpynuNJBgjUkdaJ0AV6MhfD8weUnoKlKb7Q4ITUUHv+ZL4XcRO57FQooStjYsnLntrUCpi/GW51q
TFqLTAJuKcbGATD8Et5/JxebYqQYBbcln9XKB2xXYXxPYAnXxN7WRK8ppK1HbJm5m2HTGUxr7yhK
XT4YG0OVXxOv954dTYIN0PunGl3NRkqQti7cmaF9rZYBGDDGA5BGKYJ3Rzks73ovKQU9uFYoRaSX
9U6pYkrhRRUQWhLV2Vtu9SOA1hvQgBKBMGnqFVd8TUSFWuZncOnPPWF/ztr9sfPqU7dLVxbizxWi
//jwP7ff+rpIsP/ZZ/lfn77uIP2vj9KH//P4H7919x/nh83jP//J64/7xx/FT/vzx1+3gf23D/5l
L9m/2Tx2/7Pq9N988b+tJftve/H+upaMExr6HEug/rHH9F92kz3+yyLU69avf3zj33eURX9zSQQ3
B+uXXOyFua6Q+3NHGZaaXneQMTh8WA0IvQtf+nNHmUP+xjESxvFfSLEOlUfuX9aUuViGiq101y9i
Htan/v9oTZnLsADyLzPI1A+JTxmWIwUR/ueyf959JUH084r4K2bKVHNatBecVlmpxHiYGyuDNcSk
BxLy0Kv5ibDgS/RlcdMVPUi5kJ6dofvEBDE/UJhxd6wi3l1QBtvQs5gHdsycUuHrY4QVBXFlXB/+
IHaUjXCtL5HF1gpTe4+8dIo7rHNLJA3mX5UZ/IwaihGMPkzAfEx3Hu7MXYhuI2vE8hsQMbvUWGtx
BzcISGMx2c3Ph4pgukTLRqZzJMJD44VmH5Zt5vTSx0076I6vL6J0w0OLniNsHP8Fu812TknaB7AT
9q6vxd2Q99GuBRILuNFr8wxTew4WdjF3M4T7SvEcO1YCkQEFmjPEoG9pef6khBozGpXRyZ+m6Yj5
0W5jUUU9srkFAGYZHLuyOxSOXZ4n51rGF15+JkMOm3tBRuF0LrBOqTEXH1sQUHYVgOWggUJlUOiJ
QrvARPW7DV5Z9ihR/+7gHzpId+5HKINm70ThYVlX9wzu5SJU0dwAElrToq6ndFnc+ubncz/vwbUm
KJc60pR3Ea3psVKwUhRy8R5cBloTX6tjFU1V7HcTht4n+AoOX+nWKP9WL2a5jFHvHAqsxog7g51M
rlhZ7Lsz2WKJRszNO1Y7XQqOLkbT16gvutembZpUuBMsZ+VHaBQ4hudE01zAvOZpWxGQ5rD4sr4w
wT7obfXkBeXFRY/5XkwVTYo2KlD18WHPc4LKJPLc96gwH0iHv0vmYEEBNuokuYtJuwEF/nEmqzzK
gNyxgUORXc0RlnLzDJZW4shacx7nVT5jDupJ9eOlrfKLHYJq219NR23qBuozQ4+kU9rneCJtlx+W
xW5dYZ2jN4TO8ee9buU6Cw25Glb43M8XbNNGR71bxz/20/2PAu3lfRq+zT8Hz7/Gzv/8/y3Muohj
jF+3Zf37OPuPRb/fP2spr0H2v77t71E2/Ft43QoQBBEDEoGVi3+NsjCEECz9iNMAVDW+9Ncoy7CM
lVMauZjM9q+h8e/LIL2/USzcIASB1iPY4Biw/8kySMTtf4my1/leLDkJsRvEx7JefP0vE76LYcsM
YWdJo7zE5eblV7EQCMdrBsEYdX2NfReQtfpNz8sbXD0ntt5TPeYyw0bm4UBt/SkO/zuD878zOP9v
z+AUYv3WTrurepKVaqugaiQeFKVFaRSqxKB9r/O0c9IJpP7/Je9Mmts2Ejb8i+DC3sBlDgR3ipSo
3b6gZFnCvm8N/Pp5wMQTJ3Fc8VzyfTWHqCyGBCmQRHe/y9OH1C1P0+BfB7Z2tHu0Xng2yYLl/yZX
qc2Mvv6qyRLBPWKZTFtaSvoo2VAdCpYwVYlbrXT5c26VN2MsgqUlku3YmuaqKJIzV2tOVfEg+xuJ
6aKV0bbWQHNM1OLQM2FsRWRwjIZjJMpV3iprXd5XvaaSB3OekGuuwClswfKspOLQ6rXIoT0UqrhG
ip6XGChZyTFWi62lxvfTFXYQvZabskUcKohKAsnK9oXf3ziStRqp8TbRmQK5+wYyqqPbjHb9eUrt
c6yTcnO8EQTU0qnUG5BV45Ki2p1U6FTOOK0hLpixTMFiIsm67IS8V9p8L4DbzgpkCuhoofjiNLU2
uMkpCRcYV8FCttnSDGDI1fomyU+qxXK+c48FC8opyt4rmF20KrLdpPE0fmNdtcp4r+vNOrDUVd8r
R4eIOJJqsRgBYBDxbBdOnfAWGe6x7+hQqWqzNQoGbHoYvsqbN66VTvmkBJmBJS9Wuoh5kwzU3bSq
PYipd32a8JIrpBU6h2utHm+0xA68ombyA7uyb3HlJwGQMl1a2qZO9D2zsiufNh/MHtpP453u78xO
C7x6aD8GI9keJd4ldrNU63b0SL4sIk7KWLmql1nme0eeuchIA1RGtEOkpHUlzXUV9c++C7QtcvIH
YEnVYlRSzLV8vKEOdUaunlZt2JE4ItFgGsfIVShRSao7ZSCfpR/fpR1vBjyxe7e2h5VLrdWaXkZN
fyM1ep3mdIrqyeDDB8QSt62wh0eD2QIcH0FpS15VbbNXyQAvc+yHkFmqpwF8IS63sq2yXHdFYi3U
Pt7KhjWnFHTP4ybwkgggS6cODqLQ9KyHTrvuU3NLRPfUTeNbSyZsESnMW/Gptkb2lJnlHUnNR0HO
GFKr9LLk0SZbsuj7dBtYrEIbaLVLZmPBSmFx4Plf0sE4ApGvlo7D2x+q55w2f2yTaTYDcR4Sa64g
vJhIwPPnrRb+Z5iD1UL0vKOQRj7lTk8uW7M3rU0APMxfBNqGzcJ9AcCKJ+GzoNO3iOO6YHYpT7Xv
0GBLkq1q0KjS83RjE2eH5LABDVbfDeVDZBboPD311wxRq6ZmkISf3QpnmRckMXkVk5KJ0YI5Tg+W
ktHKBYxGGGIBwHY0tWP/GfamsWkbSlcoLeZK6zmwzydFQiEN6cEvKxgOuH0k+weFtCjT9UWRkfxQ
rOiWpBqlFvURO2ai7Ump2tDe0qi4rpVo1XRApvAfwgD8itxZnRfn2Id5UOwInxkIj42PFaDdGdXg
Xvt9faDev4paaXulGUSbKY85aDPQUKWVm0fXU12Uq6x5zLJXllXsn2F4Zq7w4kDWA0CVT7XkUW0H
yMWumTTnxmMXhclGlymWunwSdsVkPXbfxhqeTRzR/WdCSnNFfzcMiAHNe5zozia2owdBaNk24ocp
pQZe5RBV9aR6trsg9JyGbGA/Np/GBEJkXxyspB1IJqJqywT1JL8Tdb53DJqDhNFjrw4sIs7D8BA0
xFzHAa3HLKt1kY/oU5Z7LywMYMq/0SJ14nQd4Bb39liuy6AnBgf7ZVUa1RvoIg19sLwJ6nOV810g
r3wwyQOTUz73bpJTXE8+awaRFCmdxqOgf5IGzxNTDOWrrOqeqLNnatrgLY100Y45Ug5ABCyyLN5k
dBethqKzoRHwMIpua1ktRERxFROc3ZWB+ipr46qUxmmM7GCJHEkFReS0HofHLpshNnmCEC/bVRla
L5Fh7H3FPiSpeK0KUiSj0qwqGqBI/fdhKt/DcshoWtMOoouw0OZosT3HMAtLuapr3ULZ5BJoT2m6
0Yk2Aj7YdHSqlkE1ULpxW+t8+eFWONdjM7bU7dEvEc97FLnSYf01VXhv/CqKYLgjhLmHjBVeX26y
OzVmuaolq8v/1Nl24ManMNL7+a/399OeGNSoyt3lNh/C2F5vKWOP8yEvB8l0HY5vNFxf7gEAz17B
iWxXl19brSigk7qry10vD6qIADMmJ4hg8zEmrUz2wk8wH+ZfL48aGnedWIp/3Vt8GqKyd9aVkebw
OgdB/EbSV6zk2cz8bg8N5T2YNHm+3GSk4CsrMxoXZRyOv9wWu5HcdFTkvd9ukzrXC9F0yfLyMH/k
AK40k1UvSXwAvak8HagiQB+ZeoPKt6mgKZ7MosKsLrCCHM7trDgQKQGxgggRzWpEOusSFgKFMysV
JZKFmLWLdlYx/FnPgGPHmOdQVrKVtjhkYMdwCglaFaRXFVnoZ3sWRlKIr3thFq9jYB2VmKKoTRyG
YZVRXYuQFruwX1k6VFMf1GIyU4D8AbAL8ddw7py6UVBtpwCaDHZVr6D9RlFRMUhx3mOcw2ayMaxI
2IaBznRmYPyllgRrVZg7F4oJ/gblx4bxrWoPgE/WVL6uYEG65HzaCVgm8ZgR8VdSU8yNJx3WycLX
4yun195Zf38mVnOeGn/TtpE8NqRCQGJvVcIEuJq7QcOuImdEI2XuJ2YudkPV5vquEsPewGNYqoG9
L0w7OWxFGF1bYw2UYZLAwSKLWqxl3SKFzYGzIF0ZsrjR/YNTh/iz00vX2Usj6iD5xI+Wnq21xPqk
pcSWohDoSiKeawthOGrvavpJGMTpzgjKp9GOqQfSEMps423UDape1PEZ9rptzguQeYa8I8aXvkzW
BaszWGb9rZKbVGQvPxLI0Ypn2mG4VAdcDL1FFgCh9O6PCSk51fTv+ri8EnFxoNbXe72jRLuwp3RI
SXYpB4s6s1HvQdRGXpv07zX/TSJIdlT3YuJsTbF2usQnlY8dbRES3w/nTmr9qnVMbtAjuRZ9ni/a
enyL6ybfW4rLhKbuPwsTjimJevx/3QaWgqno6WNeXrGrACRNrbdRVDiyoF511aZUJak80FMU/mZQ
3adM0/dmXRdr+vatl5tNce9PAeEH+a6rZbEr/ZjveicetEo8OYnORyxv34Bpl/fA5QovGvO1lgb2
pkRcPrdY9MDw7gEp2XujUkav9MnSy0ZaNxSuQqwS5PaAFPqeaeNjxDwXkKCxBihGMoPJwaCN1wUT
E4W7eLHPRB54KtlizRMyicjxO9NCOAQy5ySBa2TV2pjvxCqAb4BrZ82xF+OJE4hBkDdUMc1lGzZU
sxM4s8ym7JWSpck6CGOgVJlDLCcI6P/R9JqEnR1gj3zp5JCuRO9aK98ilTb7nSbBG0Q4e61FNLc1
zRYLSkAvlZXdJOnYblT9Ni8aECgDkDtyugJPx8goAKRFUq8GWR4JvaMy8geCVCxX7RiDnIGNWJW5
SuA7Y5wa4AsDbkU+c29VveX6qUZfgCfw5tqUupTpHUYrudRUSqAakjMfTJ8DGx5JCQ+d+pC7Abby
QFJQrLEtswUgEZIhUihcegal9DqFzwPYETqkQb2bEgKVKmdlMZk6Am8XBSfM2dDLQPUsGkF6rjfb
ciHN8PDzTsF2dbv6oXz1/8Qc+FV+Qq7/a9WKsMjvdhH6RrbicV9lK+cDmhMUTzYv0dDgNeSnr+aA
+wEMBnq8qSHP4yr8toEJ5gC5LhtJyzEdw2bYMdCSvspWbKXGzVjlBkF1oZmQ5L46Ib/zc4K34jss
RWPeee135oBpanRudOHqDBwcdIbTfiNbmZlKeEr4FHD1OQxcIetOjYAgK0i7qaYE24xT6k0yYSox
JXDjks4+kGiJyJsScLeYpSJHa6JCk57/ZcKDXtoxqJjLbXnING5WrmHd781ZyyaZ+jmRlB+ysu22
BDGc+yxCT0f/AwnXVFSmg169rqa4XkxtVcJrJ4YsBavCKcIPT/ws2rOgU46xT4xviP3x0baqeo8i
LOYu2tLU2+g+jShhCNXsDzbF7Ks4aDuSHJXyYIzyDYea8rGeFetecQSJ2tLYkHhu7vA9i6MhzFOi
cclSCY9Fxr40J7HzCah5ekufIh6a9nMYT+dJa5sHS6kqUFsmDnfV2SQeacWqc5ltGvpz0X2MSlFQ
zqnSJ6ZDPOd66iL9iXNTgPQ9mZFi0APoco+Luqcbof9RwX0x9F55V2Oo00PefmmirlhAsRwecgfo
eRSnh6akmTZwuWwaUzzbcEQXIynkE7SX/K61wuOUZc5zpugU3YsSb6O9zSpbO6d51FDq1azV1EO2
7DMjOEnYNKmKkWNAbggzwyWCn55sVWk2g2xv4N0RVwwCZpyRv7EEJWFq5ysaD1jiCaNFT+0Y13TG
D1Z0St1IkPfaTWwHoUUZk+Q4xWsRyRJC6XjWM4dcl0OnVKeajd8LrjFjoMhkgr1M/X6VxS6swjZ4
FtG6SSzQ2BFxBdW+sfxhn9iS6VdOI1TXGcdkZWzJduFE0e3wzME6MtfONtLR2fqi7g+WAScll+5H
QYF81RtXZGCZBE3mocTxMsHt7gmN9EvWM3e0ECAbaZK+ouRPbyfYu2WrtUvbhXylhC8guzMWNVq2
o/cQE/gBZQGeZbynMnU9GQbEixT2fOPrLAsjBa8+IW27Uxuh7agJE9MYMv3Qq/bOrHWFgKyxVnOm
6WFSkVIzBv9KHWc1KCjGTw1zS2GNhzTLpxc6JO8RftwnVJw5lZcOz44LsKCvXyNNda8zR+mvzAoq
tKuN6YsWM6vzde89kRPr4HCs7rpqFoyCPNvWQm+xuYjJ29AqDjqBawW32SOTwxjoluAjnWAjFMDu
aam2C8tvpxX9zOc0SBMvABQE5SE8+HPHeAyXVqdsSolV3rVi4xa5eU5y/ymkEVESOtpVo6UvOrIE
hpK2jzCtFpUmlbXfulRHlai7dwoVjK2dLAo3zuhOxd2mFgF/2si8okoyF9XqsQuZoYQzplt3aNSx
NjGWwCyy+8ooI2YkxEiQXY5GB9uvd7ANA9mdrcJf9+BGuaYZX4KkcI65RRAkY1PKlV0yAk8kXT2f
1TUVXwUqwE7v9Ot6nLSDlTNgTilrGqddDlbP2jAIDhib7QGQfrbtUYHa8D0WN5LWwQbfFXq2/trR
cCQYSsASOBYBWRbLmj24SxtEs6f2rz0p3kMhcUvL/Bcm7v+6f4R7buqzb/6DgfhPOy7+YtP/+sDf
RuJ5tFU5nmlf9hL7diTWGABt2xQuVpA2e0tfDSTtgyGwsFRVZ/hm/YBH9J+BWP9gahC9XV6joeps
72f+zECsi3njj99I4RBiaX6yPQnPxcTAMaw/kMJHrltVIAZzGSuICm1Go9xshbmOAOseozTtNzXo
OZCEsbaf6hICQU8ofc5Lbqc2yg7u5N5HftScgtanUiyqvaKr46YM3VnEtk8q1WO/Vl6iQrVua6Vm
kwzKk0e7rLMlwaJwm1ROfzO11ke/D9m6AdIsU1pwIb3j34SyOk5TER8uuy80AGqWrY2EOr02pUtr
qG6ZcJMtuVZbVd1UClIY01M2nhBpsK3quRJjtyTLqExF6FzPPrH8raGIF82HTYhhVp4NXdFWtRLL
TUxlaGUqrGyqCF8AMl9xTIi7uY1jnH0J8CIdBmWTa7ZzokHE8i44OqUAfxkAXukNvPW5YHLoHXuh
hbVz3ZW9f2oHJPK2PypAuNi0ajoB1UwPsIPLm4gVZ00B6MgaBEAWxzrRxWJ/owFIiAkkmNK/elJz
nOgBwC/ltBJkT5JrRy37VCqxdWva9R1UaOUK6Ih1m4rJ2dtG8WrSz4MmNt0HcAL3ygjSmJ1Voxe9
oTdnWsFzPaO0tNx31iHhyU+0vXsnE5/kbDMbs+tszT/YxUrOoKliBUkHTtTFjp7/Bbp3Y872tZiN
bLKaNJmVdTlb3JeGrZxt7wr/myrJKVSUe33IssfIyapjkGJKjn2TUpKtKhrhztLXx3MLU+AgpZke
/LqsvGk23uPZgq/w4l08+WE25/3ZppezYY9UFXjhbOLrs51v4Otbs8HfzlZ/PJv+1cX+n4MA7MqV
ntJLOEAZEGMgIO/LIkiXqjFWwGie80GnLFLPO18EOzazidYg6RqK9yQLE6HBHZCY9jAVGzu71eH9
XlVB9hAkWX47GApifEiDvU38K0uWSCe6GL2eNAhsbL4vHqvbfJ0INirJXLVb11XZ3CWVSdxZhVWd
QT2ZbOM+7I34yGZioUewjqb8kFvAuSqY8HB/YHhvQG8aB8p5h9GiNY2PIkmZZcveoZ7Sk1/0GHyy
ZeIWCUHE4UoL+uB0+ZFDKEYOZWC3B8c/dPEIZ921kf9jiSLeckqpkPOtdNGbTPLtPTE50AeWrGgr
Y3XAZuE8uyYkor6priPVIaBt2h9DYiFmBUtHFw9TlPR7gOYaXfDxUJOIuR7D8U4kjGnsUrAzfdRb
aVQ96+MNjPVbVcAXpH/JXjTot1YA1cB/GgztyhWsJdsH0EQAjep+euhBHx3rIpurI870oKP6+CCM
j0Jjk5Uw45vtdO7NMGn1AUjlu2tZMFbS4mPPJWhBL/yAphqfmTXFZz7wW3vuiP38IvQfTFF8k2v7
U5TtPxtLzjmzy46S98V/d6evq73vH+jvxd/+YoV7eV2XfUF/dJhv9vVWf3bjW8bxb87SX52HH/+J
f47//fk4P3r938uZ/G5+8dOnQfsAXpGc3c9snv2PnInXX3Yy/2WT82/zkH/apvUvzsEfDvDNR0H7
YOo/u9fuP3IOfpAJ/d5k8y9OxB+O8rsTgZTCVs9/f7fu/2un4XvR2P/iNOjzTgca61CLPXcvwlNa
5Kyuui9v8+a+DilX271sy0pAi20Rvr3Wf//i9vWb/zcuIb/GjF/Tt5f6X/8GAAD//w==</cx:binary>
              </cx:geoCache>
            </cx:geography>
          </cx:layoutPr>
          <cx:valueColors>
            <cx:minColor>
              <a:schemeClr val="accent3">
                <a:lumMod val="40000"/>
                <a:lumOff val="60000"/>
              </a:schemeClr>
            </cx:minColor>
            <cx:midColor>
              <a:schemeClr val="accent1">
                <a:lumMod val="60000"/>
                <a:lumOff val="40000"/>
              </a:schemeClr>
            </cx:midColor>
            <cx:maxColor>
              <a:srgbClr val="FFC000"/>
            </cx:maxColor>
          </cx:valueColors>
          <cx:valueColorPositions count="3">
            <cx:minPosition>
              <cx:number val="24"/>
            </cx:minPosition>
            <cx:midPosition>
              <cx:number val="28"/>
            </cx:midPosition>
            <cx:maxPosition>
              <cx:number val="32"/>
            </cx:maxPosition>
          </cx:valueColorPositions>
        </cx:series>
      </cx:plotAreaRegion>
    </cx:plotArea>
  </cx:chart>
  <cx:spPr>
    <a:noFill/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Hoja2!$D$5:$D$6</cx:f>
        <cx:lvl ptCount="2">
          <cx:pt idx="0">COTOPAXI</cx:pt>
          <cx:pt idx="1">TUNGURAHUA</cx:pt>
        </cx:lvl>
      </cx:strDim>
      <cx:numDim type="colorVal">
        <cx:f>Hoja2!$E$5:$E$6</cx:f>
        <cx:lvl ptCount="2" formatCode="#.##0;[Rojo]#.##0">
          <cx:pt idx="0">125285</cx:pt>
          <cx:pt idx="1">98753</cx:pt>
        </cx:lvl>
      </cx:numDim>
    </cx:data>
  </cx:chartData>
  <cx:chart>
    <cx:title pos="t" align="ctr" overlay="0">
      <cx:tx>
        <cx:txData>
          <cx:v>ÁREA DE BAJA PREVALENCIA MOSCA DE LA FRUTA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400" b="1"/>
          </a:pPr>
          <a:r>
            <a:rPr lang="es-ES" sz="24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ÁREA DE BAJA PREVALENCIA MOSCA DE LA FRUTA</a:t>
          </a:r>
        </a:p>
      </cx:txPr>
    </cx:title>
    <cx:plotArea>
      <cx:plotAreaRegion>
        <cx:series layoutId="regionMap" uniqueId="{A0AB7DDA-1180-49D9-B874-AB5AB3CDD5EA}">
          <cx:spPr>
            <a:solidFill>
              <a:schemeClr val="accent2">
                <a:lumMod val="60000"/>
                <a:lumOff val="40000"/>
              </a:schemeClr>
            </a:solidFill>
          </cx:spPr>
          <cx:dataPt idx="0">
            <cx:spPr>
              <a:solidFill>
                <a:srgbClr val="ED7D31">
                  <a:lumMod val="60000"/>
                  <a:lumOff val="40000"/>
                </a:srgbClr>
              </a:solidFill>
            </cx:spPr>
          </cx:dataPt>
          <cx:dataPt idx="1">
            <cx:spPr>
              <a:solidFill>
                <a:srgbClr val="70AD47">
                  <a:lumMod val="60000"/>
                  <a:lumOff val="40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 b="1"/>
                </a:pPr>
                <a:endParaRPr lang="es-ES" sz="2000" b="1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</cx:dataLabels>
          <cx:dataId val="0"/>
          <cx:layoutPr>
            <cx:geography viewedRegionType="dataOnly" cultureLanguage="es-ES" cultureRegion="EC" attribution="Con tecnología de Bing">
              <cx:geoCache provider="{E9337A44-BEBE-4D9F-B70C-5C5E7DAFC167}">
                <cx:binary>zHrZktw4luWvpOl5mAmAAAm0dbZZg6SvER4eCu0vtFBISYAbSADc8PV9I1RZLamqs6Yfxmxe6EaC
C4C7nXOu//vT+m9P7ddH+8vatb37t6f191fK++HffvvNPamv3aP7tdNP1jjzh//1yXS/mT/+0E9f
f/tiHxfdV78RhOlvT+rR+q/rq//4d3hb9dXcmKdHr01/P3212+uvbmq9+4uxfzr0y+OXTve5dt7q
J49/f5Xdvbm7/ueH46tfvvZe++3NNnz9/dUPd7365bef3/UP3/2lhan56Qs8G6FfeUJTQmKMqUjS
mCbk1S+t6as/b0j5r5yllGCesj+/e3ns4NnMeDM8rvrPq/9sNi9zefzyxX51Dpbz8vv9kz/M/fuB
JzP1/nnnKtjE318VT9PjF2Nf/aKdyb4NZeZ5AUX2suLfftz1//j3ny7AHvx05TvD/Lxh/2roH+zy
5u1l//b1fx7e/udf7cX/0jL4VyJoEguMEUsY5gy2/yfDMJQIhuKUU5yKRPz58W/meTP11WQf1fT4
5/X/ewN9/+xPJvp+6P9rI/1Pk/s+dH64538bOvhXiApGuIgZjQmNKf4HA/EUI4piSknMCYfxbx//
ZqC/+/T/PKN/Hj5/f/CH6f8/D5L/OYD+nmHyR/9YvKSm72Lor0f/DL6fHv0hw/2wzj838fjl91dJ
8p3Rnt/wVxv85wNfH52HzJeyXzGnDOIqxWBElMSvflm+vgwJ8itKUk5YjNMXw8FQb6xXv7/Cv8IV
ngqBBWIEE/rqF2em55GI/ioE51iApVEMNk/jv1eDq2m3yvR/34m/nf/ST93V6N6731+l4B3Dt9ue
JwoBnwqMkoRzwSAHCIpg/OnxNVQcuBv/n7JCfuCREwVV7sF2fXKGVbBvh7XkvZX/ff7fw4NI7AEH
2slNa/Ou7UmSIddMr7cyzMVqRHQp1bTsha7LczIM4kiEMkdmZ3JTt1u5i+opvXMxropQTe6hsmrO
YjUP71s+DlIn0fZIovS62Mb8Yc2YpSoZtRTo89b2HzvF1tzagUpf8+46Px8EYbuQzJ10Yf2gzJYc
0EzsJW2UoblZpn2pUnP+2zVnL/NKJixDlVXBq7+dpQ0MdDFKzn4wxbdHpzI9lKVfJEqtuVi+KSzb
DSW31uffzl4G1KbMRSQmve1Mvj3fOnN++M6t/omtCP/ZVhzB3lOWiPjZn+jz+He2YsSqKcRbXKB2
4XlTNm9TGk1ZMqpp15fpLKeljg8L3Yq07X2h5mrdwf31oaq27aYa/JsO0Vh2zUrPSanWoukmKhsU
9F5F7kJMR4sIYyYr3LeybFuyX9nYHMJQT4WZGiHHIWG7Ukx3f72yGALqRy/kOAZXTLiAVMcwgSL0
/cpUsmI8mAQXamFVntimcKxn4DnC7PmMtpySVO1cF8Sud0O7a01aSYiP6P1cp/vEmHOF1+ZNwONX
x73OR9dWO9+MQS5Vve1905rDgjqx50kVy0XUHxaO/RsIwj1feHW7TY7K3q39XiB9w+vuU2XXfFwt
e4ijDuVicHjnqvgPm/BZ/ovF/xSCLGVxgqHEckGSGIowQKPvF0+rfmbpEqHcrW2yoyqcVqu6zKr2
hiTpckhGxArk1Cc/Ir1fPomXGRu/d0kzHieftie6lHuUJvRhcJ05rmRJM2XZPTfd+oCnlcpaZwhH
6CESl76ah3xMZ5wF27jj2pEtS6NgjzPdHqZJJ8Vfr+85W35vXMGSBJJZQhBAWP58/HF9qVvCxH2V
FGvdXxO+2F3X4viWxOZS9xM/axWKMXZD0SIl8lT1721o9GWZub9pg//UmJKd05K/ZoMO+0gImpfT
JrIIBUhPVddmaz3FkvcJbATVw/sGrGaJyoMbUFYzveVpPHUXFPMvbPnCFSKndBgPk167a5eaRYqk
zOqljXeTQut1WeO00A1rcx8iVox09jmfXV8kScXcrgkjz/vhdbSh9Y62c2dlE+jyOtQtpKluvYZa
pzeqs5WcRDnKYa79G/DHu1hZCD4/PNFmHI/BTB/UiNmZo2rLS33XBSxyugzjx6levvrInP7aDmn6
D3ZIkxQnUIYAR0DA/eRnPgg7p34jRVsmBsnYY10IUzeFr9Eppl9NbZjk3bw8JVsAj3lcVZpXK6s/
epTsICC3fI5iVFRJ5e75gqKciLHJS85kN/XvSNsbOVvTnOt1pffdtN3ylmDZYwvm0wM9sLGzdzQM
BxPiUipm4p1WbthRBgXCVzzD83C7rr45De26HUMXQXhuXVJwpiWdSnNM1i7K226EtwqxXk1TiX14
ToYvwR3KRbZ9vNx6ur3nw8LO7RJtMq0vK1b+jLmyO1ZVOCs3fomrVufcW5u5MM+HjZBT5KblPKUS
x9pAckdga9ugk5uSDxUN9kb4et6xoGpZbgHdlAmqszRe38dbsmZbNOFiikiVxzhqgVz9nUH9k9SP
n23zXZmGGErTFBECQBAz8Q+pf9FVGznDcBHxu9D0PRQ9tuWVatFuBtgo10moOxMQ39VdsmRtG8pz
Otg5d2ln/mXCAvjx82wgVwFZowJoAcT0jxFtmmV1oWRJMdBtvdbRqI9utO6ObuOalXbE2RTSP1gX
xddW62anUoI+q7UTsp1t83qb2gXidpyPahjkoGp773U5wm3oY9Dcntk40AuOkqxJu/ZMUTUUS922
xzFqz6OgDpZbi3M6ciw7UQ+ybebqdvX7EHNznvjF9UMpI1Oiz42mNhcixbmFfJPZOSPMiruXQ5xM
KhPPbqJMWUoafFv0hNf7ZUnEUYhlzOhA4UVs8fvFIntcGDpUw2R31RpXN2punmrODcQInFXrfVLS
NI+iiOdTrNFekzLe2RgihjXrg2GN33uVOVJeUYmguGH10DZGFyZajsk2Y5R5XcWHemPHdMJJHmJR
DZnd6HGJXSi2SEQPVR1TmY5pnxHP0rs5PFXRuuWOdd2ddvFDSah/F89xItMWgmZD3XpoF+Y/hHqR
Uc8qSeOxfGt09cnFaB/5sTuWKt4ZHsRDGOERJXrzyWyneEic9HR1d3bwazaNqZFjPPfXNhUfdaLD
lIsKaVlvsb3B6QKuacv3tNO7l/pktu2kFW/uNzg90LHZudFFRU1Sdpwgf8z1FO2gyKJi6cgsRZjW
wxDF4hBiux+ZLXdTOcbv+4c+1a95y8VpY6YpzEamY8WmD6ZSsu97fwvIq5XVALbG9RZJ3/TkKrxY
M7XoLOrS+dCEyt0lWAJc43cdq3rAunTN6HatSiwKrMZw64Z5N8WB5Vtnm30CbnO/rEMRtiqvg4ou
nUredzHtzzHu+sJ0HsvFl0JW0+zPU/CQU0rTHKNxTgvIJ+rcV5Aao1oAHGMsKx2ODz4Xkx3uEr6d
Vryyh36I66x2ALd6LooK1VFWR1uUi9qTTKkGFWUzvzHVNl/KgVU7ToPObZ9mPVoByrr6fms5uiGa
dbl5DsTNdPeJxfa+pISdmpcs71A3nWzoP9Ln6lPXZXTTDfYQ0cpl2ib9cW29fg2V95DYhEqIWXUM
w0j2lROqSGgdMo7Gr5Wl6WEew3Jq3w5+iXeziOsH1eNzlPbqbHZjZMbi2yxmX7CYzsfA6jFTlQZM
Uyfj677y+4qXnYwiFb/tyTZk/cLrohwMPefzlg4fR7fmPZl0Ec2G5HUJnt1OG8rVEugNrhnKxmRN
/lYY9DRLt5BIokGDB5Q1L1Da+n3fnnxRCaofqrYed91Wr0W9pf1dmXO6tO8GGRMFzg7JHOKjplkI
S1fKRGh7n2IB5RE7cTuWdXsY/E0XN/jKBOmk4W0kExuZ29JZKB3mTo1xfYeEGHf9iAsUJRRAi+gz
bzpdkDmI/dB0KFugjh4nk8xZFPmnplHLTUTUJ5P46taR/rHpfH9I03GTdYuAxTRk248jWb/lphXT
KuNzN2etIZkNDIrpMjcPNkR/hChdckXqLashU75Rgd4NUEjOiM3pXvc84XlVJevuhZ3MfbfldYNa
WHBT7/+6QHHgqj+VBE4IJxQx4JCUiJ/ABeCNNpDQxYVvlzkzTdKcOK9v3PrMGirw76AZQC469HKD
CnFVc1RCOiZ97pAti15vZJQ+7vddzeyxtrV+mH3UFtVhsaPYlz27RwqzQ6gN3X3LlrPnR+2cK+aR
iXwTmOZ93FYFWP0tY4weeetNPgBNzQJA/svKp8zFs77Rmwg5bwy74W1TlI58LJVRez4RnSXpdp1p
3b7jc19L/QzQXg6bRnkzp+f5ZTYJVTAlgW6WWAKgELeVccMpHbsb3U+XntQDxByLLylvDtWoeN45
RKA09z5z1dpIW7ewI8/4Zi3npdwNYVMnoisNgMjPOW68bFlp931Ct7PqgXPx1B4br3GOvYdHkzGc
Wt3IkSbqocSPHovXIkT6wdZh/Bfggz6zrx/BBygYRLAYDAwCYPITOzMb9W2/jqxon6Evn1JwwdbP
8gWIJEIUTJvdNEzLGxyD+ze20xKz2O3nCmuZpGY8aU6lQm3zpqqqTzVeTrOAiBSD1bvgos8lWdVp
rNQdEAl2V1ZQjnmkZJ0om9U4zOdS0XaXgEJyGkeqcjuLUSJUcdkktbtzaIrkWm71mQwfW3DAM61r
XFQdzkvM35CINTmJx+osyCInRPSH2vI5/+sQwOhHkJaANAfsFWRSQjBNUfoziwUJb1lSJAAhU2F3
Eeimt6Q+lEAuXnaqAfqarZ1bi35io1R48cfZLZ8pbtezwx8bnKpLb5P1pvPbRzvqd47UyQnXkDmC
mUUWnmED3nZpt/T3JlTHF/hlkNqu/TYe19CajDbdeqZzvV1FSzYgRfow69RnjI3p2bYbka1n0i7l
cKrU2l6qtc2t8zxX2/bGxHq7m2pXaJDwb01zCciN+1KHsBu3JrPdpM4dZ2/LZLrtNwBxDRrVAbux
KapUjHtPS+AIjPbZ6iCczeZR4caok1S0T24dlp0J/RtAjuy+r5d9ybr1G3znYQfMZTj7jX5Oq2m3
siTeNzq5bDUNWVeWbhdaB4UAqf7arzeYB5VHIa5u00QGwLmXcbFLFrdLV3hHnqeTWMlQGY6ABStJ
2g5LP1T4dWzsBx+A3qxjK3tIlkXUtLaI+67Laz+2xaijcjcqjG6FYDnUgv6KhFm+NQi+9Qeu34Ln
e92N/EjGXnwFXIEA8Y9jItCL1vOdlgMdGcr1SkhhSVhPoUcZZ724XcRSSRtVRRN3yxvnbL3DopcR
WYCxNRTGTPdJNNWUtcNSnl5SVoX4ZR4bnodR30Bdxxcr4kZ60S0QKAEdSOKcjFE07pLUxaee4PgU
K97+C17AfyT6sCboFCAI8RhkKgqCzvP4d2vSZiZRHNVlXq6QvIoEkfpz06r9pMfpuDWJP5pQaEzb
jy/YnDR4ztiyfMa8Cgc7gIC19o0pfBc+Yeu36xbX5Fir6cEYvkN286+127RETXfG3dhfWeV3tlLd
rh3BQbZVBBnphl4cSdQu7uY107zV0tKvPDH8YWm31wtqb906QcqIWlLQRpGiHiy+bCxz24fu2dqt
iicA8CU7UdUUw2SiywteX4UqvwmOPTK3L4Rz6zF+o1naZomP/WmEleGm2q4leae6qNlPDe2LWZhz
bxU6q3ec+fRmCPWQu2NIe/aQbN0hWSaVL0KLva/b9JTq9wOkkRx5mpyXQTSSNXNzQ6gQBz2JuTmU
Ir0LuLwhSwd3QMdNloH2e9OIN2pJT1hU8duy42//Or0RUJh/qAPP9gXxUfAEIWgZUf6i4n1n34hA
4LAwVQUlVLoJilXVj8fBn3oc1RlONmlB0pbLBkW+b7ABBoNOaiJfeI2QHJBxchNuyAhaLjHW/ojr
FohVyi4UAByh+TyJ5FBFyZRtTZPkq3iG6RANOfBQLSdVWokCrnawVCITinLE2rQAW30N20LkgAeS
lW13twpgB16TG5SQXk4bW25J6opQNntcu+XC6EZ2fAtrsVp7HdfHoTMn7Zclc52uio71h83GLFvU
9DlCw76urDnFvX5Lu2Ipr6ymIsOkQrtpK0AL7u/niR0GAxLRoPlXkD9YRh1dsq4uZc3fcsgpxYyg
BGKtPjasdHtLcrRWuNjicQIFJYXtQ4OXKoD/L5Hpcgz+7UuTSsBv03UidS9nXZtdBzg3W8TwGJe8
hpTPBunmaMkhU1dHB+IilF86SwiIObMozUdUf6HgS3miq4NqOACIlnDJ47rfY2MHiesoR60fM6OS
Pe4DqMib31HOyp0hLZHgubL0Gqim7jPcrZNs9d5YV2dTjGegOGOb9bpzOwFynATWMEr9fLABYoqB
+BAmAMhMLNkWM6h8gNUNmSYZt3PI21JOOPrUJMP7pXRNhs36JV7b0+JIONDkIU1DcwOEMwNqN+3M
Qm5rUHFk6Ls4S6ryGG/mRBaeHmNIoMkC+giNYAsqXB+1jl2+WbsnkCpkWBU6eFN7Sda3UCHit36c
0Y6BGCrHbfkUaNqDOExcXh3aiIvDZoLO1BA9mNLzG4uYkWkAtMhbRqUOfZlBnNVyC6BrYrIM2cKm
egcJ4X5ks5ERTRJ4n3V50xdA67lcnKYywmBfSlqfpbQ/lvFYJGRQt7hao7xHl5j+sUQLvlrffV7K
WJ+s2lu9cNlV43sKnOjUBvautfV0jJNKJs2a3tbqM6T8LbdbrLM2+tzzzgH5IIkcEY3OfExvZhVD
Kwaa89mQgo1Apj1t43xrOCn35daDSD7ia+I8gY21QbomKNhwfmwGbIto1Sc9LA8m0v725eA2O+VN
LEK2QNjPqpMIl3PWTG45mm7ZbyGacsezIVrdzkPTSLblVAGWjgtoulAZb8/ymrmZLYj0Aw9RPoIu
YsfNZd5NRz76NcedPveekkPX6P7govo29vMj92EpQASX09COkrJlkqA9fSZL9NhG8GYddxnwugp4
HUCtajb9YWbJA4JmRoCctLDlClFTghKgzjEwixZbsLb2IJarnDpWxHHA0OkpoQdBo32aRpOkWmXT
DPamoA/IlnQQMp298HFLsnWGhNPAnAniWz6q0mdAdcZMxxW+heipi5jtt60NB1TXTuo2esPT8lSh
5k2frkH2MXzXAbSSEejTUdl/4unyqdcgkUG2x3pZsyHuwCdrMsikhQQLymqhR8ehirj5pmyAYoLS
nSXbxF5rW+2EibgcGvBOAH25iGyalXFoILuOKot4u0qy2Qwk1vHcHXRTg3wbPYD28wQ9StB+bKdy
EdQBOnNFR9YrmlwqY4jMIx2++umEphI0dl3hnNXNuBuN2CtFdN5sPKdoCLeYu17GEz9wEEKBpm0Z
MDeAwaO7BcwONKaJPrJQmbxsThUAwpuZACWKXHPTLTBNujZvnXnuV1COLn5w8LeVnaHp/CWdXS1T
7s8xX8v7ZNhkzwDugomvbTy7LKqBwyOm71qj/aWMhzfgLCHzZT/mjK3da2VzZCKgXoAJjgKaeJOo
74UO5Gag0a1xbpEghKEDb/PaAmSMQ2pz1UJSNpbM973bMj9umSB0vZkFUEpfJ5dyTPW96SG9T9Bt
zOehO9A+vbRpvR5FyvUNSwCbq87fV1t1KkXkbl/Otlavd7zbJLlXWp84I/Vtn86LXLVVR5Aft+Nc
QWofknZnNSwoJHS5jxK13AszAByMsqkZKNALyvIS0lbhaBnytDdLocRjM4/RHR+wKeqOvVs7qDwT
aBUXiptdDfLp1BFQi3uNri3yWSfwcDdSBp4clblQc5tPfgj3fKBtYeK+Lnw+RsOU4361QNdRPrK6
v18y0g7PGrQaith+KNt6yPxShT3IbeheqS3cmk0cX86C7WY5u2k80liPsodWX16GScmhTJq8CQSg
KZrwfbpCIytsJfDw59O5acB1t2HOSRNb6cshzYNopVjoLRNslXOX4PtB2ehAhmSRSwYy4m1PwAfn
kD72dYKKteX8igWDKqVaQIl0CDlV9Sg7dDTWos+VCdkAjg4CsLvE9Wxvsa3QASWiPkTTSF8zDJPH
fjMXOuomH+F+QQukuvI+HWbwlAbCKnJqt9R0vuuA8+6Qrt5isZJdGicjCGbro8Kr/dIN7lwr+8Tq
Ob1ioIK5SdmuBtp1VuXKs6kGuWhosC9IMm3vYz1flw2jL7Ty9xMvp8IKRfdNBzUnceELYZPafSDl
BDwpMpdVDwB20zBCQWjkNmr44BJhuc6gP4XVWwnk50tt+yZPMO0O8EWerwkRBe9bJA1z6+02aJvX
LJFMhSvq6uFdhX2bNRhASGfFskPlfAt4xuyjqjxF0FfZRSr4rPU1qM1OA+TukS0wdGNzssRFlzT9
Jxw3IV9UOdy2LRD1TiTqmRYuuXfHLVI0J2M7nIYum1FfsMpBj651IBx03fjGMN/up1STI3R/C+Ia
mG2dRDK0UFM1xZPUUx+/HuxtKGn9hBu0ZU3tYlmmboDiOfQwS5eA25frw2rvVwcTBdV9OccGU1Cl
JDPPJLWsPk2pf6rT5QtdvbuNSWJvUJk+88kgrtx1H+IZnb1P7zdoGbyj0/A16hW5KUFNk46jMq/p
1xbYSmFm+mR8cqvL9djMIZZpUsu+G0URTei0REBJVtu/GV33LPpC39n4h5WkWDLxtib2Zob0mc5l
ldG2HHbtkLrr5ok6QQ+jGT5Vi/2gaj6dNBjtOqgkXM3aHZlv+A2eqybbEq32o+qbK6mg1pVmftRl
v2RM6Qm0TQuSGKnD1VeLviahQCBoH5umauXLlybX+WtVyVJYqO3Gi13rMDzMUNgp3/PrAs4rm1VX
GXBSJsFPyzPowhffTtNF112+rdV2UXTMai3iHOqULkrhUAndA/xpBT0aeKypIU01N1Uike6OcRrl
U+JBfU3PYd1vYLQnqNW3Ff7M+yXsVoq3DIB/ERiU6RZB7m/qT+vYvVsIgBbjQ50logpSqGsjIBUN
dZWx0NyRdLkMuR36QY4Tp9CVMvd+GPO5B1CwtYcQ+STj8YdytQ/RvN00YnrQkDyAJb9uJmjmhHaj
u3joP3TwN4i1n+9Cx20W0mGB+aQDJCKeQU+Uy35T/GTpOzW0eUOfIaLm0G7a1MfZDOUBClyWmDg9
diKq86i9b7cvMwOBfeb9HXcgbKfVJY19X0wIxESrm8zbYT8h10HVcQKgHsmrrf5jQ+N+COZUpvz9
6LtPrgb9E5gvBC5DIO2ck8q8XZaxO42iCxJ5d21bgAykuW5QpCXx5RNLo6wblIS8hjOTNin8Z0ZA
UKRoeIYI2VQBawnVAic0LtRGHEjY912t81glrXRlcusXc8K83eEUwFZJewAwHZebjc4xqz9h5d6t
0HyXgfeXXpDP8D+fjwvIYGpLcxOAVPTU3tQrFOGoERnT9jwmsC+VKrvMiEzM6yEK9HbA6a2zIJeK
Lf1qBHR31gEaYij92g+Q2Jf+6Fja5x5H77knk7RbVEkFKhvkSQwEMHqLFAKu02G2Y7Q9bPVyTZLp
BpJ8njoIiUSsSlZ8ujZxe2Rl+Uer8E1IqhvUtwx4ZQ3YRJNsYPA/p2R9H1b7X3Sc2XbkOpJlf6V+
gLXACSBfeq3m4PRZ8xB6wQopIggOAAhOIPn1fVz3ZmZlVdeLbkhxJYU7SZjZOfvYbghuj+EwwEuA
o79tOdT9OAmaYg1NJppuyf2aZRYy8c4qcg+pvExMHf9c4yVhMvghZzMkc60OK6Yibt0vC242c0if
emYuIsUeQJ/sI8lJ7lQ/6qD5VevqXUVPcbVW6WTRhLUxEwnV7QcLm3QI/B+GkB4PNftap3nv28bP
qGrnHQ6Du3ZynwwPLI74MA/JV6kreS7J8NqvPEF9T92Vvks68tRzojHpQ+9S0Q1UxQS9XA2XkaCR
H11Y43iHgpgXLePZFkyPuhddJsGTJkLPvxb4nVfqeW9qMNURh1q7c6yCCsyjbIzq9epHjZ+O0EzT
UB2qGjMHjJIPZTA8GuY9UtpvAFTKFxoHZjcMJR4kuh3ZAPmjbUuJqtBvua7c34M/jUXj1udQvkyu
LsbJ/THJ7RHd2J/emid/Iw5MJ6iHzvq51gL9Q4fnJ57llBBDf8bNDhNHwQS/EpeqjC2+TZgzJFK3
L1vPekyv3ZTXM2qhP1sgCTMMsSmZPWET2fmYn93w4o3kax0nyFeNfvHDpU493RzDThWsxZ3Jq6ro
x+bqVHgoZbjyA1VfAgUKlED50SyiAhVxgqUW7TdB8IiPwJlKv/xYIrz1ets3ffvp56BR4InYcbcJ
fWoJK3fT3H05UmGo7N/NpAvpcxjujLwv2jnMDmrIEqt7b4oxBMzukevbo7oUAk88D8YfXVuiJGYz
zuQDnVtY5L5XBJFGrY5UHjVlkOB6J2Hndzg63NdYz/k6MpkY1zipaf0CWBpG9spWeOAVTHy2gKb6
Fbeh2cWUfETRxZgI2iNeRGI2+rU0OGDLeV/1oy0g2ML98fE98IOfN0FPA3HDrJwngXZrRsEr6Ysf
hyhodcqjTRa+6QH5URylAypOEYsfYiafOoJYPnR9NnnNux2WHZ/QPJW1y1NczR0E1V9gjoYM6nmd
xJiqDEffWwq171uc/hByDtDVNnjas8qst17icMLMPAUn24CI6tc1kZ5fZcQFbVZBfJjJnFLPpho9
R3c7H5oWrZvGOIAaD2M+GhJ37WEQAdFNpFqOQ98zzMFxuevrES2GPCzTDs0YPfftO9wn/dK4vpMM
w/jbxp6XViHU2KbxxLUR8OZqyPfrFmw5L+MZE5shGOC67bH3zRv8oioFnNIkDEfHvnbhyzjeBrMj
xIuxw4sooeGUJU5uoVgiKN5BKNDlfQOmb15HnTtlM+7DfppzTdmTM0LEslW/I8FIjo4vimpgXTq7
K+Z6dDhJ7TrTgbbksLXTwwSV587VBpepwdA18cM6xByOV/NJ+uC49l6brLVC/QtqYEHxnMXVuCdq
uB0D/a6OxXNT+b881ckEXBxMG+sX1VivyboEHBoC3nQIArUbA2lE4dSV/xTLUhR65Dw1ztwkEiYh
gKtuZxv36PfugQ54BwOxHIQkb6NlqM3TEqdrpGFx38TZPoZx6hCWNzUZTxzdDBv3ZYXaWsKxRC10
VCJ+rmEbQAmxfsrk9qv2IGLowQtSNp6rBn0VFDE/6bq+zISiOjWAmZKWtTjwGXeTQKir7EWVTdN2
cNQyJ10LTapbx/s1nqZiXkqxq/r+91KX5DRN0C/U1rJ0bm7UWd2nAvNaOm5oB7tuS25uV+TptG7H
PVwXTAwozlEdPI5w/CHlN6kfRDYJlcxE36Oi4M5F5yeSQAePqrPTXnw23lBfdcCrrPMrN9d91D+q
dT4sg8apKNwtn9inN2v/SW5dTuKmOnUe/R3ydOpnujMtw7/R707N1Ow9O6lkCKcqk5hkd3LhL3ju
go2eWtNeuEDAxHGjXT+xi1b1kQ7L3VKZTG7lvVE4Vmg0jRh06iETgl3jKISU0UY719D3wcfTafTy
rE7AdzdMoVBXQS3pHajQzF+hFY4URkIlo1SYc6vEZYnDd0HXr6rfaOYJRyfLCjO0CuJ3SF3HoKl+
+6x9c2v9xG/2zyjcOqHQ35aBs5wH8Z+lZCK3LcgE9tkG5XMQbzgBHJbIyG2SzZl/9zV4Cf7E+6CB
NDr4Zx10E1yKAffdhtq40myo9EM/htENMyla2LmpnsI/rUe7HMfVWxT2x0FFBQCHt0l0VSqd7sPR
7HFy1oeW4MeXKHeA4UA28uqJdeDKgnUtxEre63LD05qYMVwKtnF0YFqcvbCSQFHDr9K2Wcxh1UHH
WtblY9Hs3S780jiYh8KmRDPu/dajrQ9kma8LnYPM9RpMHVIXw1K+y45YzEv88hgxdu/4BzG0CdGj
TGpVuykV9xPE+JZ8mUGpHQ5WUZR8TQjmcdTJYQHG1YU75eoHx1Y1jDI679vNPpUWYLS7EpHhOOSZ
wBSSso5GIML53iPbR+Q5h2rlOBYhATplCB9gMzLrY5z9C0RUvxrRxW54elTwHDfmOcTdlnCia9Ce
7ZwuCRi3Plvhp+bR4osc13Ql47obfLSJo9F9sb7MGHfuwJKvu2WLnCRuUbmp7LxdpesCvrO/b4et
3i0S5+QarmExuyWBAmceBJXIBQVQr6fIb6+D32Uhidszd2Uam/Iz0AxdpkcBfODQzyJxBJcxY9DB
renVItzTLllLMx7ryHmN2996Y01uhR52ajLoNFehijF2Ek34sRuDAao9aHcTTipbDM5bXpfP/YJx
weFjUXP8nRgjmpeldmGBxEMmL/6Cr/rexvLSUxiVQIO7wWKSjeEJD8g+nDTDvYGhG8j3WkmIJX19
b+J5T8ZIXBqLMwJWSOvMPG+ADu/irkWpltErD2Z49OGyXBr894aC8foeaI3YbSFxiyBQOPRks+Os
pwmsO9QCurPE2/skgB0kBpVtJbtq05MCn9wJv8QFWL+2uRb5RJ0zTvZdDWgv2cj0OwRijyoLoEN2
J9LLz94dGqDOeFrjOf5SzjLlrjHHVYcr5FV1oRUk4zGu2jNcBNMtJzW9gjAZD0qMYIn58yTck9/5
sD2Me1NVXYNGlcCOkvAPgjIELxYp/9BCRgcJ199txlkSfwBoqjZT55OVzm4VfEfKKvGZz/ezHccM
nksMKNweezUNmcvQG3bUo0Vlw8fYWF3ixMij8igW6v9yXPZoqMxFv2WLVF2mabftXMdDGyLJZUGd
zninqgJIY51qSeHzWPRaPXPfnYCxNJyCMBlaEIBQVh64aOcraeYrRjeWeI7cD5uaMp89LDHb9rQU
QGa1m7pRNWEkZngCgpJnkwo/JFDQHLUfY7BHLoC6dkig9MCs3dcpnEwyY/ovMOoX6EWhtFSA+5aN
XYQAZ6TQr9Yd2HmXYNQOHV0WVeV1OVMD5PqgySTanDPO56a3dU685rzGDkmiZ9YsKgkXdEzeVt3k
bvbWQttKJC3vTIRWnjYd7k0gYL51hlSvBE+VgWkWDTD5lwG2GHwCkN4iJ1rhecVr39ngibkTfJsV
FajjOjiE23xoLfX21TiY1PHkI2+JPNMZtBhrnAfbohLbh23t2H6d/SfMQl+O4w5pO5gjmzR8MIW7
m/blkowKLO8a7NuAC/Alw3kk5Z9FuGPi023Yr2z6wI9ReIg5ug4c7y8OUJWcu3Yuxl6EL7ato2xt
Q69oI7cob7QtXwNIG5CGi9U2T4KvGhO9aQ+yM9d6HsdcSgVRCO0ZyPEqvNJALcVYlgrlo1s/xrZ+
6ssfBsNGqqj/Ogdl5vF+OG1hv1MyZlevtGG+uri18Hh102A+/WmIU1NXddKX+A7rm6Ie/a34dqkl
mhjiay9nbPKgW7Igq7Z1zJTbOrmscJ66UBPc9q1uG/NDsg6JivCXnaCWirF03xqXHKfeQ98/bPJx
cuvLJqruTsByAVXjpJV2t4eauHoHA1tng6q8yyw8UPE37lLz4pvO5Bs9TtsWQ2mOozs8AJ9/QQ2Y
/AZI2Mtt8BYOTqLRvrTDmMxRNb8p3KYXBcU18fz5RVV1+NAbOKaV6KajE0TtO2qxxAs8mqpdp6xk
CiYFOIhDwJantXOjgkjrZej0twIEgUynMSBn1cQQCvAvSnXnuHscWfrYRHN0UpgPCk1ApW39ZFB0
l/gRMOixMSXmrhIHTUzks8KNE4zLLh6EuKsXLZ9bbXctGfCgBtt9R+A3ch4f/dbZoILOPtQDfQMi
BrI8Stx6jVYGc7bcdjNOfaSOqk+nu196Tk+TZ4ITLDewZOIC5Yel5Tc8ffsg4as+rAuwXBoEaYt+
/cqb/ufS1CY3S/NklsEeMRTACekm8Th5c38Iax9KRMVDKL0KL+tGHaywejhK6l/QgXhy1KfXLcv9
GDfswWyCXRgOSgYXAxaRwq/jTJ2/P6At1+fStytu7fXJH5zpJHsVd0nEE0u38G5mns57f/wBZPln
fwMtxtsHxwvUnbz3UdxS3yXlQcRzCETZiU9lVFHMvKY9O3KGDh6h0S0hyXYTXarEwiiSE4QECoB4
CJ1fPmleWgpHuq7eKwKVeR5b924hbbjv45YUlFukvAgMRsKmC7RT2KQ9AKrYoOGr7RZh8oG9PklE
mtaS95lxnSrj1jZpYw17nClqoqTImpT+pWewUwKwBpI56mqt3sAuRz+7tm+OftnA4lwm7+JrviVR
5aLX8aV/rSWEKsRgqjSmcHm2enqr4aIROQ7XzTTDX9GFjUOQ+M4eqQBEYhCYpO2pyZmr273yQkh1
9SKfqWju0FDNGNoEGGEgPcWKnjGcJXigTrt1FsW8S6HIVM801h/u5t4cdwfqEW3i/by6H3YKhrsF
r/cKJOanbfnRHSJxdW00PIYtQkajbt8iAllcOUB03BB8PFiEeAewFIBzoDH7jsrNKWv4NQSOnq4L
tNi4m6q7iuHumKs9r5zoB2lhVIcNTmE8znur1KUPLCAYoHb5N0Hjx6h/sSv1aQ7L123YLrkIu+Av
3rKhXniKJ7MfGFu+bok7GlQw39gs94vwxxMbwHz4k3jyxmzEvKLRrFg4HqSEC9wPK6CBaC7s5D2V
i3WfyfoUGF1jRrHmWlbijtEhLkD8+BgHDpVw6AFkwCkIHXthZYc+LRgxfTq1eHZt9aP1PXlhxC+f
q/X3UFmK3+a6d7QF0kKDEM2TyWVDnMfFGNxdTRu8rXDHk2hBxFGajWVNC7hadu1TN1J0x954r33Y
rVu9PgCvg5Mcu7CHItykKshas4inJoP91z3UEwCO7/jK7N8CYcz9qtrQFr5HfDCtKJztVOeDixwc
3nKcZii+wtnKIlAWvdRS8xyo+AaZHZT6ZpVGFLKN0dq7y26gPng/Ns9NGk+Yv30h+P77i2qt+NnR
Px3dyj9TLJNycdfERhBBYDIKFzaofNDeYA7Q3NnFhkrkqs25KtVf/3rYAc7f0LmovfBQuoGLTFll
j/W80qeoirPNQ1O6zGgpUmDpYc4ITAbileUZZDywIK4fOkQ8nLHb0XJcHwMTLPeVagDwycZ/KxXG
cEAgxYzB4pkOa5nXJGSp7/CriFd7/x01CgG5PKqg3H3ztaQrs22rT07E149ZmOtk6otgOI2bHjYj
B90TuPMbztLocS2RSZggyBy7m4G/AD7V3OuLlrIlJ9V0VlDLH/CCF4iK+4mp7m4j8fqEN/rotUZl
MQyaC6ToBkKtLC8uO9NSzsD06S8OveQnHDY/wa+LDpBhrzxo1ntiK/80tP1dlI9zgBvI6/pELwge
ei7wsxZYZB6t4xEJuu1nF4swhVi5okcDBezUbIAPp2F5gvD7+0/eqQnraVe1HewdImlmO1I9L4w2
qTeNyAfNgdiJPhApcr/2mQ9g7mOAavcrs9OOwvVMcUri26KyOsUzGfIFaZJ5klHBvKlNJp/ewWU7
tL5pP70FIoSrLQoj4sqJ697oxXZeP3oX7P8alH+2BclJazf9RpYg7W5ENrZjDIXbLPNZrLj1m03S
xL9d6X6wIum7pXuPKvW1TAR5vQlYl2XNLxMth7XqPyKU/1Mdl/LO9vQjWtkzSu78PCC8mpme/4IZ
6O7tHMRX1xCaaeCHrR7Jw7IBWO5gwn5Wc32Y/ddeeNtP23g6CQICJ6nboPRI5zxH9mvGHbjvB/fZ
6evyjiOpc/S6cT/MANA0nKZn0wp+Z8Ly8P2ZQ9b37yrt8XhNv7l+SJ3lBXNdlPmNiCEeJrxicB9J
OeQ2AsuLCFV/MPCvLzwi8gCkWOfghsohQ7Eek6aO9JsBP1twx1wtv/lq0OKfZsYhq2l0mUx24I9c
x/b5trD4Qu04pAhAoy4YOsVF6dnhbu3eQpxNx8F2/ouxVVZHa43DYhAHUpH2XHmoj7OGtzfWVu1N
1x3UGp+/Mxh/RRtVjMCJZ6IesZGySwkK9SsFHRK60KZpa4cjqEFMtK1cUxeSIPNU/Ipis5uGr1IG
67mH+HgXrVWA6bALs3HUS1EaB0nDLXenFr0KGASZfp/D3x+Gsr5GKFX77z7aNT5QaRwUhamBxdZR
OeE6j/E+4hZCjazWew38+6LDMHNCinu0dfbmlmPnW0UAJcbdzpDIA4QXFh1ungJoKkSgvoRD1H+/
LRGGNQgQ38nBaQ1eGsiilwjprl2Ah/f7IG5aqpK/Dlu3j5NudcB364pfoqDe6+DGtIXWv+IQQC8j
1c+yi9mvCPiKp0QtEkSBGtnzlzq2Fz4GVeoKhKt67SxZaIV78Ou1TWBxyOS7KsduyzIx+v6tWOa9
tPop5vcBdPRdRd3oHFj/w7VL+LOJVpOElUF6pa/8N2kMRkCAwRcfGdcXFka7CMg4+qxxuXcmXGpE
i+7JDKZhJHD8u359oTDEMhlJP1u8lbyuq8jBEr2WnbyMTE4pd5BZMLhfVlhyDuLyFthXJ2/NB1zr
UUADheMgNuc+NlC0Nzm8aMo/WQxNYyJBAbVIJ/04jOjA1C/4bFApAGf6Cs5ZM993IRyravxBvMHZ
460BpGXcYV8iBZw6xkl6qMJJOXaZpeTBburjJiTCA76L/B5Xt0YnrhX9MiEK7jSEFDrvVTniuqyC
7aD/dYmyVZTAkXoNtUY7I7dCBYYhKt88+fJrmkb/ENvt3JXIynTsd1zOmLJcSEDc9A+bcPHGlNFr
cDMr5aqOTVlJUPUfnhfzVMXiMfKHd8B415j7JRyFyEuh7M/w8hGCMJPzEPPwMrbsmQLG5JKU0He9
NGYgMlfCkZLF+B8MtxlegsuCDuygAUY+RO1rgT80k3khpDlGMZjn1Y2wLae8trZfjl2z8hSxWmBd
QQw73QQ9YkL2p1QiG1UzIrYlP6sphO1+duBkG/c2rbE7BE6qPZO4GfzO/qGEY44OnUsz92cbgaVG
GKqFNIGbtFnHJxY6R9nWFFm7G6/hbxjEMVAgQwHEbAuCory3ApzHVo0PW7TxTG2wkmthjv4yZiUZ
y+Oo+V1MSsCtuJPzcmZvvaYg1sQdqOFfCg3vGaKjuM24Kh+UoUUc+6+Bs5NgwDDUjmWq1PYprkLT
oq3MH2+No5y3dwMiEtmEvRWwkfMWwW9AOjvEL/rEi9E1j0rtIcGeZ+kCBqe/rTPWedNMp+3m6/K6
S0KfuSka/RdWSXB8wfqu/PgsxlDmCBXXBxHlPe/2WyuPbjVjCnBQ7XjZFaye1T5E3ruOpzecVTA4
cMJHEOwy7juZBTMITQDF0hqcSqSti1VjnQDf3khJzpXltyexfKxNf/BMQYb4NIQSU4DvPE+t/2OF
kQHhpv5A6+ODB/pokHHMcV17cyNH5F2TuEq+Eu01WeXh/Y5Y9+r7OFCARpo1/sKp9BkMHAK1fI+h
iKkZ7taQ2NaedKcODnaOpMsCpWiC8tDzeQ+RaC7IlMJOmQsqMrpgvl5WY7Oo34MJDCAsp0uA3wz5
JI+Y+uOS8bVq+SmMuxmMs8sf4SeGDEpgKNo/zuoiRlt6X2VsP1f3fmOxyHwQnrB5TAYSuj/BdQHA
E3l7D+kU0B4EbtO4pa6qn2YdpDDLvqB5f65WvMwDgJQGP/dInG634k7y0avCbKnRRU/3yMrtO8Z2
A5qPUTQPeEQvpO1eYdvvvR7kgNLZLMFfaiTLdRecYRQim9mqrzk6L4jhNywCXF6jpo4iM+v8tJGa
gFV0/0CkPLOFAqta6g0pW/0rim/vN8Yz5YMdgPpmMTgA97cV2hPM82w8tYhNg5gwd04L49gMPTgD
m1EHo1+sx1M3BK845O61d+NNYZZGnfKSsAfuF4/zq3AEsEPmIaESP8/giNON1rkn+cFq8+y2QOt7
dfFpz/fcBRov5XYM+XRfBnxvIj+h4UGi5S9htcoO5o1tP4zXvKima7CiJWE6fCVWfTj2AVsWDiM4
dAThEv9pIvTc6vIRC07eVQevMDAGdzERj7rTIvFozZJId0uykPB5tDC5NLpxsxLgI1X8sEnsA2CV
PnFfQoac+59TCLqrqvcDBx7nA6+m2P+VDrN9gsXyiYnsBesBcMJVwykK5y6PhiU4DsTUSfhLw5KI
fjb99DtgHz1v7TnY8Oz5YoSvfbAWBvqoJ0AE8vZXJW7Q6TeVCNoSbHGAE9ycN2dZ0ihV3HkTZX1k
PpzMmEPdHAR7DZ0F4bN4voctNE+4spVG7B80UBbeHN6QiF3dCgATNeyWCNcOyE2B+S9ZobaCHdve
cA2Sxel/RNyBen470h2iERXvwdjUm/4do9UEgyhvFpkpgpHicmoByGKbUusJKN0eRHvP5RXU+KIE
RnCsRwyrzJPp4qLGzu3O67dfFQ1+cXqbG1F7Z0Zd1PHoLKYYKuOCVnqubohCnEy6qtLFPJTk1gy4
YgHj2RlEMUr0/3Q62PbWSEcNuGz+GzP1E6urT0QG/jiDzUASIBZG4HibXmLCquPdzW7chAegPMzU
0HxY0Bo9riFysHFcvwQO/uF8VC/YhgAarMV18Sj5xSrcdV0wndg6wLXb8MwFfp8FN7Ex8g5TXUL9
0CFu4Th8HW7jMvFnaE9ZuAR7iJMn7HtJpj/MBSOywfebQzfKEBgBYmIOw2xIbrrgx7Q5733k9kln
xjtcjOb65AgxIAOLMzrs3IdxKRG3AH/XrLkGMhcxonAe98PV+mGfTFMj0pbewyWJcuoOiInfFD3a
GtyeyvGOY/lWUd3vBLbV4KQdCyyGmI5c4tsq0I4ZVM4rbYGO9VB/eB+YS3T74PXVA+Il137Ua06m
CbmJnk5feMu2Jtw1Ikxs7RaDW9dZbaO7mscZHukgxRqSJlW6BC/GQnj+4PJT0FSVN1ncIQ0UHv81
Xku5i9yfdSigKGFjyxY7950VMH0Rb3XqKe0sKgm4pQQbB8DwS3j/vVxthkgxGm5LvuotHrFdhcUH
Aku4Ifa+IXrLIG09Y8vMwwKbziCtvadodePR2ASq/JZ6g/fqaBLsgN6/NJhqdlKCtHXhzozde72O
wIARD0AZpTi8exrD8m4OklLQg1uNVkR6+eBUKqEUXlQJoSVVvb2PrX4G0HoHGlDiIEzbZsMjvqWi
Ri/zHVz6e0/Y31m7v3Zefelu7atS/L0E8Z+f/p/it75tQxu+1/P968u3LYr/+ix7+r/P//FH9/9x
edo9//f/8/br/vm/4rf9/etv28D+7ZP/sZfsf9k89vi9rPF/+ct/W0v2b5vx/utaMpe4hMU+1gn9
c5XI/1hO9t+3J96Wfv3r+/6xoyz6T99nCOpiP5nrY0cMdvz9vaOMxf8J0pWyMHCxAjD+Xl/2944y
LHXE6EbhO0a3LFjIIh8hx3+sKcNeQXwZ1dCHFs3cAGGxf7zYf7tk5W/9/4lL+uTflyQhexa4sNU8
FnvYdocfesuf/5fsWSAJ5iPGwdh4N73PoP/cBoaQOMNAS4IFmxlwGKbb0iyHeWsQDWsmekLTWkFS
goYdJlh51t65zLR3338KsPIhozVo8O+vKRFfl21zMY4j+CcD0G4m+GwW+BuyG6c9eq3oWVYcnAzz
kPoaDKiociZ3Zqv7ZBtNh5UsUBoX5pbpVqHkNVxWR6ctnUvNManbmq+vNDT9UQaombCbsdRqrJ7b
Cj4LI8F8omCvznU5TmjWjPPir8tvFCHwRZ7Uu9mJGESzzi8gag5PONr0xWfBtXHvtCWYDyv/2AUb
O3DMoKk3wjKp7TB+inp72NxxeAkdY5CmCVDEzEQhagB8ITe/erPzg55+VB3T8N9M+9bNEX7nbpsq
7w3vjUZq/xpUjg+pf1IpRWjT8wX/4VQAIL3Z+UNqLJawavw1VJNOEFS1LyrCXpOqbk9DB/PZYrYa
hoC947A1yQqh8QqgWz2NobhsUkbv0vHAsunO3Y3jozRg+ltVDeB23DDfZoRXZ+mX1wX4eUuWDBJm
mAvpx1DZ2yslzlDYZbxHpA2KRFnWOyyTKUIGDghkWQ5TA1WvsciKgCzCwXhLGBpgI3HFMNIdNmx8
cispU1q3LjrpJkMIeX3wZITRLQI24oG+wpGORKYEYyKXBhUEhF0u6xhxxLF8Z9VuaEJsv6jQkRB6
H3J7bChWdMABrlLP04duMf4e4xvC57Bv0sCGFziFslgiD9ut+vkU+kCh1RL/wB4wms/+GTKXAusQ
nDp0mQES9Uf0hXMWdOYJRgPCC0gPpPGClz5uiNd3oztmNEa4xRE/sZVD7pB1lgdYGzV6etCqILDX
Z7iid5vvA2ptsV5m4N7Ak8pBOW4gqB3IwNwDSCB0YljJcpoJPQS950AD83dEzVEiGoNB1Lf8TFYE
M22p148BOj0L11Mr1fYTNtGfqsSiMj6gmVUYN96jGEzi3H9VLonvZOTM58Bg8UPsru1Pt4Yqxr30
T7NsmIvFap4mA0N9KZXc98wbDwDJZpjTdDt50FQdFJQUbXeKPYYdEqJRWTAHu1vajoxJyMctB4Lx
3pZtk5bIAgDkFCd+w4hWkYWTU3QLquE0siLWKnhoFH8TMD06zBUHs4ZeMqFd8J12fEVsBcTj4uz4
GIMOcarpOdIESXXaJDquJezReip6VuKlrdtN3pHxeXReJ+GZ/0fdmTS1rURR+BcppVarpe5NFraF
B2ERVQzJW6kICRqsqTW0hl//jswLMfZzKpBFKqyMDSq7UfW99/Q5H8hYgsRhcByaN6SgC/hVs52k
ZbyhOFGX5dhvaYv4nuKtP4R967MiuFJIFGNPo1/DfcG3OUOvlwGd61glOuYRYtY8iPZLuHg0GP/W
RmvcVMNIXJbPs3RMP6qAN4uOKWSYw9DVoA27YOVkK8WjmyZ6TOwPPQ4WYPS0AMgwHlqYGKD9QENB
/gUaGGwfxOrEwgKFYa6rBwWhzi16Wrhl/hR7f1Ut9u5V802e1tfj8vr+b6vEqIuMCuAYLxfi3Rkn
dyrFz7/4oxITncNXARAiAaFtgrl+r8T83UQDteG1MQwdJ0946UclFghnC3wxi1BdcHIEDCXv8Cs6
yrRgIFOgcr4KGArk70kKHH0A+gGL4XaxGbFPKZQZsnUi0emIdHeeXg+FYV6PWZLPpYEEd2yODJlL
bFpNnfe3um1+jWoUigrbAkZTa6s11QNYHmJjwRbj24lu+GZsLpnRYXPUJHb3CDceByxolkhC4dQB
LbSFf8zjHfhRcm/sRKyFPsCq88wy+38S2VDHkhbCkDWbw32pfAPdq8+g+zlpNDwizmN7ewCmfPgy
EC4IVXd1+DbXkfMssjRb9Dxim9Rgcs3i0tHqjKLn3RSVGD9FMWGbEuofSzX6CZTRlRbr5Ue4GDu/
3kd+E9R8VSKcgpiBUQYO8vMa0Jk2ShnD/iUC0M7MyIEpt3cwDXzLOhHc5lHeOhaP+TVVSrkgOVRX
HfSMnd2XsGJ3NrwzcbUJtW64U9okqIVGsNWbAIazAbOdsPoQYMNUehQ8IgggIWzrOI2E3p9DnWTd
ADsTra6wsvYugxK1gpNHw+BJvrCptdHQ4wxTswMHqhdNfRHsuuMi3O/VYhjI/ubw3OER/GM6hItK
T2OfW3vLTXKYGnJMxWs4JCES0iJ3E66SGa0U8DMKJ/yaGK2lzOmHYpCD1/Ja24SAVM0qCToiiUZ7
RkmvL4Gzmgl5D8iiFwr0c4X1mddh9Tkt03QREQXzV045JDuBGHuUph7SJ8GiTHRkvmC2cepQmmuz
7pJbw4w9ArX3PlSJNQ9LHkJ/Ec1aBDo0Am6Qex7KLxhMH2NbAyoIjeY8IMi8N5Da3F4fMxdNmW83
Amejo3Rh7krvkGrJcMt2ctv2Y3aHRPJtXrdemQRe15jJsp7sP4XcpzgHtqFWFgurDvAXKatgMwzd
kkSd5hoN09zDo2oUhcOkPllH8NzhhS4tuVusxvaJFPu3bLNHs9HZOPQMJ55GlQOVeFe87Ye+jxP/
f6HfGqEO7+vAlv7ZZd7Ot0eZOFqjS6vw8w94PkCeX+fFu394Ato/se6P58gzvPWFj39ygaOP/xZG
+R9Zg4uz9HMhflHBLyzEyVVeLMTrafq/uhC/cMf8p0sc/s3E+38BAAD//w==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Hoja1!$A$2:$A$5</cx:f>
        <cx:lvl ptCount="4">
          <cx:pt idx="0">TUNGURAHUA</cx:pt>
          <cx:pt idx="1">PASTAZA</cx:pt>
          <cx:pt idx="2">COTOPAXI</cx:pt>
          <cx:pt idx="3">CHIMBORAZO</cx:pt>
        </cx:lvl>
      </cx:strDim>
      <cx:numDim type="val">
        <cx:f>Hoja1!$B$2:$B$5</cx:f>
        <cx:lvl ptCount="4" formatCode="#.##0;[Rojo]#.##0">
          <cx:pt idx="0">348258</cx:pt>
          <cx:pt idx="1">91561</cx:pt>
          <cx:pt idx="2">824088</cx:pt>
          <cx:pt idx="3">439722</cx:pt>
        </cx:lvl>
      </cx:numDim>
    </cx:data>
  </cx:chartData>
  <cx:chart>
    <cx:title pos="t" align="ctr" overlay="0">
      <cx:tx>
        <cx:txData>
          <cx:v>1703629 LITROS CONTROLADOS</cx:v>
        </cx:txData>
      </cx:tx>
      <cx:spPr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cx:spPr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>
              <a:solidFill>
                <a:schemeClr val="dk1"/>
              </a:solidFill>
              <a:latin typeface="+mn-lt"/>
              <a:ea typeface="+mn-ea"/>
              <a:cs typeface="+mn-cs"/>
            </a:rPr>
            <a:t>1703629 LITROS CONTROLADOS</a:t>
          </a:r>
        </a:p>
      </cx:txPr>
    </cx:title>
    <cx:plotArea>
      <cx:plotAreaRegion>
        <cx:series layoutId="funnel" uniqueId="{9F75A9FC-949C-49FC-B4B8-F4BFC4BC7114}">
          <cx:tx>
            <cx:txData>
              <cx:f>Hoja1!$B$1</cx:f>
              <cx:v>LITROS CONTROLADOS</cx:v>
            </cx:txData>
          </cx:tx>
          <cx:dataPt idx="0">
            <cx:spPr>
              <a:solidFill>
                <a:srgbClr val="ED7D31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EBE600"/>
              </a:solidFill>
            </cx:spPr>
          </cx:dataPt>
          <cx:dataPt idx="3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Labels>
            <cx:numFmt formatCode="#.##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 b="1"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es-ES" sz="1800" b="1" i="0" u="none" strike="noStrike" baseline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cx:txPr>
            <cx:visibility seriesName="0" categoryName="0" value="1"/>
            <cx:separator>. </cx:separator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/>
            </a:pPr>
            <a:endParaRPr lang="es-ES" sz="1600" b="0" i="0" u="none" strike="noStrike" baseline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cx:txPr>
      </cx:axis>
    </cx:plotArea>
  </cx:chart>
  <cx:spPr>
    <a:noFill/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9T18:55:16.38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0.76559</cdr:x>
      <cdr:y>0.39252</cdr:y>
    </cdr:from>
    <cdr:to>
      <cdr:x>0.85151</cdr:x>
      <cdr:y>0.47794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3282AF94-DFC2-49CA-91A9-535FFEBEC636}"/>
            </a:ext>
          </a:extLst>
        </cdr:cNvPr>
        <cdr:cNvSpPr txBox="1"/>
      </cdr:nvSpPr>
      <cdr:spPr>
        <a:xfrm xmlns:a="http://schemas.openxmlformats.org/drawingml/2006/main">
          <a:off x="3833817" y="1522317"/>
          <a:ext cx="430286" cy="331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88</a:t>
          </a:r>
          <a:endParaRPr lang="es-ES" sz="1600" dirty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0.45742</cdr:x>
      <cdr:y>0.2409</cdr:y>
    </cdr:from>
    <cdr:to>
      <cdr:x>0.86389</cdr:x>
      <cdr:y>0.38154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B1E684C-A962-4DF1-A76E-3E7ECE76F968}"/>
            </a:ext>
          </a:extLst>
        </cdr:cNvPr>
        <cdr:cNvSpPr txBox="1"/>
      </cdr:nvSpPr>
      <cdr:spPr>
        <a:xfrm xmlns:a="http://schemas.openxmlformats.org/drawingml/2006/main">
          <a:off x="2343895" y="1107097"/>
          <a:ext cx="208280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422 REGISTRADAS</a:t>
          </a:r>
          <a:endParaRPr lang="es-ES" b="1" dirty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0.24217</cdr:x>
      <cdr:y>0.03808</cdr:y>
    </cdr:from>
    <cdr:to>
      <cdr:x>0.5269</cdr:x>
      <cdr:y>0.14691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B1E684C-A962-4DF1-A76E-3E7ECE76F968}"/>
            </a:ext>
          </a:extLst>
        </cdr:cNvPr>
        <cdr:cNvSpPr txBox="1"/>
      </cdr:nvSpPr>
      <cdr:spPr>
        <a:xfrm xmlns:a="http://schemas.openxmlformats.org/drawingml/2006/main">
          <a:off x="1485720" y="96929"/>
          <a:ext cx="1746829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200" b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DOSIS APLICADAS</a:t>
          </a:r>
          <a:endParaRPr lang="es-ES" sz="1200" b="1" dirty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0.25897</cdr:x>
      <cdr:y>0.03525</cdr:y>
    </cdr:from>
    <cdr:to>
      <cdr:x>0.5</cdr:x>
      <cdr:y>0.15929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B1E684C-A962-4DF1-A76E-3E7ECE76F968}"/>
            </a:ext>
          </a:extLst>
        </cdr:cNvPr>
        <cdr:cNvSpPr txBox="1"/>
      </cdr:nvSpPr>
      <cdr:spPr>
        <a:xfrm xmlns:a="http://schemas.openxmlformats.org/drawingml/2006/main">
          <a:off x="1834717" y="78720"/>
          <a:ext cx="1707619" cy="2770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DOSIS APLICADAS</a:t>
          </a:r>
          <a:endParaRPr lang="es-ES" sz="1200" b="1" dirty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0.54993</cdr:x>
      <cdr:y>0.34858</cdr:y>
    </cdr:from>
    <cdr:to>
      <cdr:x>0.97693</cdr:x>
      <cdr:y>0.42225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B1E684C-A962-4DF1-A76E-3E7ECE76F968}"/>
            </a:ext>
          </a:extLst>
        </cdr:cNvPr>
        <cdr:cNvSpPr txBox="1"/>
      </cdr:nvSpPr>
      <cdr:spPr>
        <a:xfrm xmlns:a="http://schemas.openxmlformats.org/drawingml/2006/main">
          <a:off x="2817927" y="1601955"/>
          <a:ext cx="2187983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600" b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139 OPERATIVOS</a:t>
          </a:r>
          <a:endParaRPr lang="es-ES" sz="1600" b="1" dirty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0.02973</cdr:x>
      <cdr:y>0.02983</cdr:y>
    </cdr:from>
    <cdr:to>
      <cdr:x>0.98287</cdr:x>
      <cdr:y>0.16252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B1E684C-A962-4DF1-A76E-3E7ECE76F968}"/>
            </a:ext>
          </a:extLst>
        </cdr:cNvPr>
        <cdr:cNvSpPr txBox="1"/>
      </cdr:nvSpPr>
      <cdr:spPr>
        <a:xfrm xmlns:a="http://schemas.openxmlformats.org/drawingml/2006/main">
          <a:off x="160787" y="131461"/>
          <a:ext cx="5154817" cy="58477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2.652 CAPACITACIONES ENN TEMAS DE</a:t>
          </a:r>
        </a:p>
        <a:p xmlns:a="http://schemas.openxmlformats.org/drawingml/2006/main">
          <a:pPr algn="ctr"/>
          <a:r>
            <a:rPr lang="es-EC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REGISTROS AGROPECUARIOS</a:t>
          </a:r>
          <a:endParaRPr lang="es-ES" sz="1600" b="1" dirty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0F0DA-0F25-4A44-9D30-CA1C6B4D2E5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21D59-EBE2-478F-B40A-C6E745CD9CC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007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1D59-EBE2-478F-B40A-C6E745CD9CC1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171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03893-A2E4-44DB-9D61-54C7983FBC98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350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03893-A2E4-44DB-9D61-54C7983FBC98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97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3153-C49E-0F43-8AED-2274D1929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3775FC-1938-464F-9C7E-AF3D7CA6B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4A237-3BEB-4047-BEC4-8350144F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4F6AB7-982F-A44F-BE09-2F0EAEBC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3CC32F-5F81-ED40-AE52-F076D133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459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9BB25-A973-764B-B4FF-C4028BEE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4F5EEA-1C29-2F41-8D75-BBF05F7AE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C3239-529D-D24E-AC2A-77E1D748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8DBE9C-CD5E-4B4C-B10A-6D60268F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14543-61F9-184D-AC3A-0A12D79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720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44E75-E4F5-4143-A101-AF36AD66A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BCDC07-7BB8-CF4F-92B9-A732CD7E7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36E5B4-20BF-9B40-A265-9F76261B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BD1153-F2AC-E14F-99ED-0C7E3D9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4B131B-ACDB-CC41-899C-3672C5D9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917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7B500-5968-5245-A068-09B8B5BF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3D9D82-17E1-7041-A7C3-CBE26802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70B2B-CDC8-D147-AF79-FE7969C2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58C7D-4D6D-D74C-A522-23ADF44A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0FD51E-0DD4-5847-AA8F-E45A49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962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5F04F-FAAE-1047-8317-5AAB7DAC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99B578-F80B-AF4C-A13F-12D6463B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5BC6D9-117D-4545-92CE-D62E906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612F9-C984-9641-97A1-901AA5E9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6BA6BC-BC26-C343-A3BB-7DE6B8F8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977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B37FB-D0D8-AD4B-8D4F-C152D9E6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0306C-D6E0-4B4B-929D-062C83241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A3A1F6-931F-9944-8447-05AAE3114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951EC8-06A1-BF47-B02C-1CD8623D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AB8175-8C61-4547-8D21-AE86438E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131DD1-883A-6440-ACAD-F691CCC1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621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3DD74-F7E4-924C-BB82-A48730B6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92B916-8A64-814D-ACD9-823578397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9E92DB-3A0F-5545-9171-5A062D15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9223B5-34C7-5C44-8C7B-6F7B6FE36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54F383-68BC-1448-B606-E2164F48B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EAA442-74B7-EF46-9D41-313822C6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759685-3E99-0742-9DB0-FE290732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500606-AFAA-8843-AC92-261104B0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010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040B4-597F-A448-8FA7-9D5B3264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8BA093-FF64-EE41-8CBE-9AA50144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BBAE84-6D92-994A-A3BA-30912190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00369A-DBF4-5040-A1CB-6136C6EF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27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D27989-44CD-CA47-AF20-15F1701C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542789-4835-014D-8AA4-CAFE0E32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C86592-6643-9747-A74E-020DD5E5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109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D896A-53A5-7947-88E1-5738EDCF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22492-E955-D94F-9788-A1A678E8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438C0E-D3FF-914B-9DE0-9ADCEC052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A5C520-B202-384C-839E-DBEC0CB0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7F618F-2135-B94C-A17F-0D759305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BF645C-5F52-4D44-B663-DF371509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169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49731-4CDF-A448-9828-0E7940C1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EDE4B-35B8-AC40-8DE4-38AB30A10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FCB2C1-C728-3743-A25C-C7505FA52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CCE91D-72D6-4541-B06E-BC16FDDB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0C2D69-8AF1-904A-AA6F-C01A5085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50B20C-6364-B94C-863D-67BCB4E6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804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5A4CFE-9A88-0143-A17E-F7D39885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22B7B7-AA10-BB44-BBB5-2BA3D1C4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CAFB77-D956-C54E-BD45-891D9BE39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F9CA-B94A-BD47-9F62-A1BC8C409E14}" type="datetimeFigureOut">
              <a:rPr lang="es-MX" smtClean="0"/>
              <a:t>13/02/2019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7C1E0-1E85-9144-B8B2-A9964D5C0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80739-759D-4346-A385-28D5FAB4F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DC35-51A4-D44A-BBB7-20DC4354D3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05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C45BC784-97AE-E042-A968-BDC0A0B673A6}"/>
              </a:ext>
            </a:extLst>
          </p:cNvPr>
          <p:cNvSpPr txBox="1"/>
          <p:nvPr/>
        </p:nvSpPr>
        <p:spPr>
          <a:xfrm>
            <a:off x="1402347" y="2730177"/>
            <a:ext cx="8946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RENDICIÓN DE CUENTAS 2018</a:t>
            </a:r>
          </a:p>
          <a:p>
            <a:pPr algn="ctr"/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DIRECCIÓN DISTRITAL ZONA 3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43ED1FE-D419-7F4D-9245-230BA7557B5D}"/>
              </a:ext>
            </a:extLst>
          </p:cNvPr>
          <p:cNvSpPr txBox="1"/>
          <p:nvPr/>
        </p:nvSpPr>
        <p:spPr>
          <a:xfrm>
            <a:off x="3227021" y="4090726"/>
            <a:ext cx="529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TUNGURAHUA </a:t>
            </a:r>
            <a:r>
              <a:rPr lang="mr-I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CHIMBORAZO </a:t>
            </a:r>
            <a:r>
              <a:rPr lang="mr-I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COTOPAXI </a:t>
            </a:r>
            <a:r>
              <a:rPr lang="mr-I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PASTAZA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9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373082-3820-4259-99A0-AC95B609F4CE}"/>
              </a:ext>
            </a:extLst>
          </p:cNvPr>
          <p:cNvSpPr txBox="1"/>
          <p:nvPr/>
        </p:nvSpPr>
        <p:spPr>
          <a:xfrm>
            <a:off x="479384" y="184209"/>
            <a:ext cx="6457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/>
            <a:r>
              <a:rPr lang="es-EC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PROYECTO DE ERRADICACIÓN DE LA FIEBRE AFTOSA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27F17B-2607-4DE2-90A4-61233E879B8D}"/>
              </a:ext>
            </a:extLst>
          </p:cNvPr>
          <p:cNvSpPr/>
          <p:nvPr/>
        </p:nvSpPr>
        <p:spPr>
          <a:xfrm>
            <a:off x="1174261" y="3291505"/>
            <a:ext cx="5215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950"/>
            <a:r>
              <a:rPr lang="es-EC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PROYECTO DE PESTE PORCINA CLÁSICA</a:t>
            </a:r>
          </a:p>
        </p:txBody>
      </p:sp>
      <p:grpSp>
        <p:nvGrpSpPr>
          <p:cNvPr id="5" name="Gráfico 25" descr="Indicador">
            <a:extLst>
              <a:ext uri="{FF2B5EF4-FFF2-40B4-BE49-F238E27FC236}">
                <a16:creationId xmlns:a16="http://schemas.microsoft.com/office/drawing/2014/main" id="{E784E81A-F475-4C2C-A3A0-9BFC0F9A1B9C}"/>
              </a:ext>
            </a:extLst>
          </p:cNvPr>
          <p:cNvGrpSpPr/>
          <p:nvPr/>
        </p:nvGrpSpPr>
        <p:grpSpPr>
          <a:xfrm>
            <a:off x="8412101" y="1053811"/>
            <a:ext cx="2375334" cy="1256572"/>
            <a:chOff x="6334399" y="1359504"/>
            <a:chExt cx="3139057" cy="1562881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C37EA989-BB24-44AA-BE26-1E706D5B8C46}"/>
                </a:ext>
              </a:extLst>
            </p:cNvPr>
            <p:cNvSpPr/>
            <p:nvPr/>
          </p:nvSpPr>
          <p:spPr>
            <a:xfrm>
              <a:off x="6334399" y="1359504"/>
              <a:ext cx="2488436" cy="1528333"/>
            </a:xfrm>
            <a:custGeom>
              <a:avLst/>
              <a:gdLst/>
              <a:ahLst/>
              <a:cxnLst/>
              <a:rect l="0" t="0" r="0" b="0"/>
              <a:pathLst>
                <a:path w="2488435" h="1232395">
                  <a:moveTo>
                    <a:pt x="1480101" y="202517"/>
                  </a:moveTo>
                  <a:lnTo>
                    <a:pt x="1480101" y="295528"/>
                  </a:lnTo>
                  <a:cubicBezTo>
                    <a:pt x="1503326" y="295528"/>
                    <a:pt x="1523234" y="293203"/>
                    <a:pt x="1546459" y="293203"/>
                  </a:cubicBezTo>
                  <a:cubicBezTo>
                    <a:pt x="1569685" y="293203"/>
                    <a:pt x="1589592" y="293203"/>
                    <a:pt x="1612818" y="295528"/>
                  </a:cubicBezTo>
                  <a:lnTo>
                    <a:pt x="1612818" y="202517"/>
                  </a:lnTo>
                  <a:cubicBezTo>
                    <a:pt x="1742216" y="207167"/>
                    <a:pt x="1864979" y="225770"/>
                    <a:pt x="1977788" y="255998"/>
                  </a:cubicBezTo>
                  <a:lnTo>
                    <a:pt x="1928019" y="339708"/>
                  </a:lnTo>
                  <a:cubicBezTo>
                    <a:pt x="1971152" y="351334"/>
                    <a:pt x="2010967" y="362961"/>
                    <a:pt x="2050782" y="376912"/>
                  </a:cubicBezTo>
                  <a:lnTo>
                    <a:pt x="2100551" y="290877"/>
                  </a:lnTo>
                  <a:cubicBezTo>
                    <a:pt x="2163591" y="311805"/>
                    <a:pt x="2219996" y="337383"/>
                    <a:pt x="2276401" y="365286"/>
                  </a:cubicBezTo>
                  <a:lnTo>
                    <a:pt x="2419071" y="265299"/>
                  </a:lnTo>
                  <a:cubicBezTo>
                    <a:pt x="2176863" y="137409"/>
                    <a:pt x="1874933" y="60675"/>
                    <a:pt x="1546459" y="60675"/>
                  </a:cubicBezTo>
                  <a:cubicBezTo>
                    <a:pt x="740206" y="60675"/>
                    <a:pt x="86577" y="518754"/>
                    <a:pt x="86577" y="1083796"/>
                  </a:cubicBezTo>
                  <a:lnTo>
                    <a:pt x="86577" y="1176807"/>
                  </a:lnTo>
                  <a:lnTo>
                    <a:pt x="285652" y="1176807"/>
                  </a:lnTo>
                  <a:lnTo>
                    <a:pt x="285652" y="1083796"/>
                  </a:lnTo>
                  <a:cubicBezTo>
                    <a:pt x="285652" y="988459"/>
                    <a:pt x="308877" y="895449"/>
                    <a:pt x="348692" y="809413"/>
                  </a:cubicBezTo>
                  <a:lnTo>
                    <a:pt x="471455" y="844292"/>
                  </a:lnTo>
                  <a:cubicBezTo>
                    <a:pt x="484727" y="814064"/>
                    <a:pt x="501316" y="786161"/>
                    <a:pt x="517906" y="758257"/>
                  </a:cubicBezTo>
                  <a:lnTo>
                    <a:pt x="395143" y="723378"/>
                  </a:lnTo>
                  <a:cubicBezTo>
                    <a:pt x="444912" y="644319"/>
                    <a:pt x="514588" y="569910"/>
                    <a:pt x="594218" y="507128"/>
                  </a:cubicBezTo>
                  <a:lnTo>
                    <a:pt x="687119" y="572235"/>
                  </a:lnTo>
                  <a:cubicBezTo>
                    <a:pt x="716981" y="548983"/>
                    <a:pt x="746842" y="525730"/>
                    <a:pt x="780021" y="504802"/>
                  </a:cubicBezTo>
                  <a:lnTo>
                    <a:pt x="687119" y="439695"/>
                  </a:lnTo>
                  <a:cubicBezTo>
                    <a:pt x="776703" y="381563"/>
                    <a:pt x="879558" y="330407"/>
                    <a:pt x="992368" y="290877"/>
                  </a:cubicBezTo>
                  <a:lnTo>
                    <a:pt x="1042136" y="376912"/>
                  </a:lnTo>
                  <a:cubicBezTo>
                    <a:pt x="1081951" y="362961"/>
                    <a:pt x="1121766" y="351334"/>
                    <a:pt x="1164899" y="339708"/>
                  </a:cubicBezTo>
                  <a:lnTo>
                    <a:pt x="1115130" y="253673"/>
                  </a:lnTo>
                  <a:cubicBezTo>
                    <a:pt x="1227940" y="223444"/>
                    <a:pt x="1350702" y="207167"/>
                    <a:pt x="1480101" y="202517"/>
                  </a:cubicBezTo>
                  <a:close/>
                </a:path>
              </a:pathLst>
            </a:custGeom>
            <a:solidFill>
              <a:srgbClr val="00B050"/>
            </a:solidFill>
            <a:ln w="33139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1378D1C9-17A0-4B85-8B88-19EB183C7542}"/>
                </a:ext>
              </a:extLst>
            </p:cNvPr>
            <p:cNvSpPr/>
            <p:nvPr/>
          </p:nvSpPr>
          <p:spPr>
            <a:xfrm>
              <a:off x="8876231" y="1911223"/>
              <a:ext cx="597225" cy="1011162"/>
            </a:xfrm>
            <a:custGeom>
              <a:avLst/>
              <a:gdLst/>
              <a:ahLst/>
              <a:cxnLst/>
              <a:rect l="0" t="0" r="0" b="0"/>
              <a:pathLst>
                <a:path w="597224" h="790593">
                  <a:moveTo>
                    <a:pt x="255790" y="60675"/>
                  </a:moveTo>
                  <a:lnTo>
                    <a:pt x="113120" y="160662"/>
                  </a:lnTo>
                  <a:cubicBezTo>
                    <a:pt x="149617" y="200192"/>
                    <a:pt x="182796" y="242046"/>
                    <a:pt x="209340" y="283901"/>
                  </a:cubicBezTo>
                  <a:lnTo>
                    <a:pt x="86577" y="321106"/>
                  </a:lnTo>
                  <a:cubicBezTo>
                    <a:pt x="103166" y="349009"/>
                    <a:pt x="119756" y="379238"/>
                    <a:pt x="133028" y="407141"/>
                  </a:cubicBezTo>
                  <a:lnTo>
                    <a:pt x="255790" y="372262"/>
                  </a:lnTo>
                  <a:cubicBezTo>
                    <a:pt x="295606" y="458297"/>
                    <a:pt x="318831" y="551308"/>
                    <a:pt x="318831" y="646644"/>
                  </a:cubicBezTo>
                  <a:lnTo>
                    <a:pt x="318831" y="739655"/>
                  </a:lnTo>
                  <a:lnTo>
                    <a:pt x="517906" y="739655"/>
                  </a:lnTo>
                  <a:lnTo>
                    <a:pt x="517906" y="646644"/>
                  </a:lnTo>
                  <a:cubicBezTo>
                    <a:pt x="517906" y="428068"/>
                    <a:pt x="421686" y="228095"/>
                    <a:pt x="255790" y="60675"/>
                  </a:cubicBezTo>
                  <a:close/>
                </a:path>
              </a:pathLst>
            </a:custGeom>
            <a:solidFill>
              <a:srgbClr val="00B050"/>
            </a:solidFill>
            <a:ln w="33139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7A974144-956D-4709-AF83-18B046338A99}"/>
                </a:ext>
              </a:extLst>
            </p:cNvPr>
            <p:cNvSpPr/>
            <p:nvPr/>
          </p:nvSpPr>
          <p:spPr>
            <a:xfrm>
              <a:off x="7654023" y="1824389"/>
              <a:ext cx="1426703" cy="1086702"/>
            </a:xfrm>
            <a:custGeom>
              <a:avLst/>
              <a:gdLst/>
              <a:ahLst/>
              <a:cxnLst/>
              <a:rect l="0" t="0" r="0" b="0"/>
              <a:pathLst>
                <a:path w="1426703" h="999867">
                  <a:moveTo>
                    <a:pt x="133933" y="786161"/>
                  </a:moveTo>
                  <a:cubicBezTo>
                    <a:pt x="127298" y="788486"/>
                    <a:pt x="123980" y="793136"/>
                    <a:pt x="117344" y="797787"/>
                  </a:cubicBezTo>
                  <a:cubicBezTo>
                    <a:pt x="70893" y="837317"/>
                    <a:pt x="77529" y="895449"/>
                    <a:pt x="133933" y="930328"/>
                  </a:cubicBezTo>
                  <a:cubicBezTo>
                    <a:pt x="190338" y="962882"/>
                    <a:pt x="273286" y="958231"/>
                    <a:pt x="323055" y="918701"/>
                  </a:cubicBezTo>
                  <a:lnTo>
                    <a:pt x="1354926" y="60675"/>
                  </a:lnTo>
                  <a:lnTo>
                    <a:pt x="133933" y="786161"/>
                  </a:lnTo>
                  <a:close/>
                </a:path>
              </a:pathLst>
            </a:custGeom>
            <a:solidFill>
              <a:srgbClr val="FFFF00"/>
            </a:solidFill>
            <a:ln w="33139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8A436A24-B5AE-407D-9CDB-7163580EDFD3}"/>
              </a:ext>
            </a:extLst>
          </p:cNvPr>
          <p:cNvSpPr/>
          <p:nvPr/>
        </p:nvSpPr>
        <p:spPr>
          <a:xfrm>
            <a:off x="9900831" y="2326989"/>
            <a:ext cx="1459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11.532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201B7E-842A-4704-A2A3-8FBCC7906771}"/>
              </a:ext>
            </a:extLst>
          </p:cNvPr>
          <p:cNvSpPr txBox="1"/>
          <p:nvPr/>
        </p:nvSpPr>
        <p:spPr>
          <a:xfrm>
            <a:off x="7583744" y="2313218"/>
            <a:ext cx="187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643.000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F8F98AA-67E4-4F8F-885A-1E1BAB1B966B}"/>
              </a:ext>
            </a:extLst>
          </p:cNvPr>
          <p:cNvSpPr txBox="1"/>
          <p:nvPr/>
        </p:nvSpPr>
        <p:spPr>
          <a:xfrm>
            <a:off x="8970844" y="1770947"/>
            <a:ext cx="140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95,27%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áfico 25" descr="Indicador">
            <a:extLst>
              <a:ext uri="{FF2B5EF4-FFF2-40B4-BE49-F238E27FC236}">
                <a16:creationId xmlns:a16="http://schemas.microsoft.com/office/drawing/2014/main" id="{0AB5092A-E89D-4CD6-B403-94FAF5818DA3}"/>
              </a:ext>
            </a:extLst>
          </p:cNvPr>
          <p:cNvGrpSpPr/>
          <p:nvPr/>
        </p:nvGrpSpPr>
        <p:grpSpPr>
          <a:xfrm>
            <a:off x="8535616" y="3357950"/>
            <a:ext cx="2309420" cy="1351671"/>
            <a:chOff x="6334399" y="1359504"/>
            <a:chExt cx="3181614" cy="1573982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21A61CC-D7F5-4EF6-B00D-80EF6072ADD5}"/>
                </a:ext>
              </a:extLst>
            </p:cNvPr>
            <p:cNvSpPr/>
            <p:nvPr/>
          </p:nvSpPr>
          <p:spPr>
            <a:xfrm>
              <a:off x="6334399" y="1359504"/>
              <a:ext cx="2488436" cy="1528333"/>
            </a:xfrm>
            <a:custGeom>
              <a:avLst/>
              <a:gdLst/>
              <a:ahLst/>
              <a:cxnLst/>
              <a:rect l="0" t="0" r="0" b="0"/>
              <a:pathLst>
                <a:path w="2488435" h="1232395">
                  <a:moveTo>
                    <a:pt x="1480101" y="202517"/>
                  </a:moveTo>
                  <a:lnTo>
                    <a:pt x="1480101" y="295528"/>
                  </a:lnTo>
                  <a:cubicBezTo>
                    <a:pt x="1503326" y="295528"/>
                    <a:pt x="1523234" y="293203"/>
                    <a:pt x="1546459" y="293203"/>
                  </a:cubicBezTo>
                  <a:cubicBezTo>
                    <a:pt x="1569685" y="293203"/>
                    <a:pt x="1589592" y="293203"/>
                    <a:pt x="1612818" y="295528"/>
                  </a:cubicBezTo>
                  <a:lnTo>
                    <a:pt x="1612818" y="202517"/>
                  </a:lnTo>
                  <a:cubicBezTo>
                    <a:pt x="1742216" y="207167"/>
                    <a:pt x="1864979" y="225770"/>
                    <a:pt x="1977788" y="255998"/>
                  </a:cubicBezTo>
                  <a:lnTo>
                    <a:pt x="1928019" y="339708"/>
                  </a:lnTo>
                  <a:cubicBezTo>
                    <a:pt x="1971152" y="351334"/>
                    <a:pt x="2010967" y="362961"/>
                    <a:pt x="2050782" y="376912"/>
                  </a:cubicBezTo>
                  <a:lnTo>
                    <a:pt x="2100551" y="290877"/>
                  </a:lnTo>
                  <a:cubicBezTo>
                    <a:pt x="2163591" y="311805"/>
                    <a:pt x="2219996" y="337383"/>
                    <a:pt x="2276401" y="365286"/>
                  </a:cubicBezTo>
                  <a:lnTo>
                    <a:pt x="2419071" y="265299"/>
                  </a:lnTo>
                  <a:cubicBezTo>
                    <a:pt x="2176863" y="137409"/>
                    <a:pt x="1874933" y="60675"/>
                    <a:pt x="1546459" y="60675"/>
                  </a:cubicBezTo>
                  <a:cubicBezTo>
                    <a:pt x="740206" y="60675"/>
                    <a:pt x="86577" y="518754"/>
                    <a:pt x="86577" y="1083796"/>
                  </a:cubicBezTo>
                  <a:lnTo>
                    <a:pt x="86577" y="1176807"/>
                  </a:lnTo>
                  <a:lnTo>
                    <a:pt x="285652" y="1176807"/>
                  </a:lnTo>
                  <a:lnTo>
                    <a:pt x="285652" y="1083796"/>
                  </a:lnTo>
                  <a:cubicBezTo>
                    <a:pt x="285652" y="988459"/>
                    <a:pt x="308877" y="895449"/>
                    <a:pt x="348692" y="809413"/>
                  </a:cubicBezTo>
                  <a:lnTo>
                    <a:pt x="471455" y="844292"/>
                  </a:lnTo>
                  <a:cubicBezTo>
                    <a:pt x="484727" y="814064"/>
                    <a:pt x="501316" y="786161"/>
                    <a:pt x="517906" y="758257"/>
                  </a:cubicBezTo>
                  <a:lnTo>
                    <a:pt x="395143" y="723378"/>
                  </a:lnTo>
                  <a:cubicBezTo>
                    <a:pt x="444912" y="644319"/>
                    <a:pt x="514588" y="569910"/>
                    <a:pt x="594218" y="507128"/>
                  </a:cubicBezTo>
                  <a:lnTo>
                    <a:pt x="687119" y="572235"/>
                  </a:lnTo>
                  <a:cubicBezTo>
                    <a:pt x="716981" y="548983"/>
                    <a:pt x="746842" y="525730"/>
                    <a:pt x="780021" y="504802"/>
                  </a:cubicBezTo>
                  <a:lnTo>
                    <a:pt x="687119" y="439695"/>
                  </a:lnTo>
                  <a:cubicBezTo>
                    <a:pt x="776703" y="381563"/>
                    <a:pt x="879558" y="330407"/>
                    <a:pt x="992368" y="290877"/>
                  </a:cubicBezTo>
                  <a:lnTo>
                    <a:pt x="1042136" y="376912"/>
                  </a:lnTo>
                  <a:cubicBezTo>
                    <a:pt x="1081951" y="362961"/>
                    <a:pt x="1121766" y="351334"/>
                    <a:pt x="1164899" y="339708"/>
                  </a:cubicBezTo>
                  <a:lnTo>
                    <a:pt x="1115130" y="253673"/>
                  </a:lnTo>
                  <a:cubicBezTo>
                    <a:pt x="1227940" y="223444"/>
                    <a:pt x="1350702" y="207167"/>
                    <a:pt x="1480101" y="202517"/>
                  </a:cubicBezTo>
                  <a:close/>
                </a:path>
              </a:pathLst>
            </a:custGeom>
            <a:solidFill>
              <a:srgbClr val="00B050"/>
            </a:solidFill>
            <a:ln w="33139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CEDE92F4-8895-4378-8DB8-7F93E35AEE4C}"/>
                </a:ext>
              </a:extLst>
            </p:cNvPr>
            <p:cNvSpPr/>
            <p:nvPr/>
          </p:nvSpPr>
          <p:spPr>
            <a:xfrm rot="21171214">
              <a:off x="8688662" y="1686936"/>
              <a:ext cx="597225" cy="1011162"/>
            </a:xfrm>
            <a:custGeom>
              <a:avLst/>
              <a:gdLst/>
              <a:ahLst/>
              <a:cxnLst/>
              <a:rect l="0" t="0" r="0" b="0"/>
              <a:pathLst>
                <a:path w="597224" h="790593">
                  <a:moveTo>
                    <a:pt x="255790" y="60675"/>
                  </a:moveTo>
                  <a:lnTo>
                    <a:pt x="113120" y="160662"/>
                  </a:lnTo>
                  <a:cubicBezTo>
                    <a:pt x="149617" y="200192"/>
                    <a:pt x="182796" y="242046"/>
                    <a:pt x="209340" y="283901"/>
                  </a:cubicBezTo>
                  <a:lnTo>
                    <a:pt x="86577" y="321106"/>
                  </a:lnTo>
                  <a:cubicBezTo>
                    <a:pt x="103166" y="349009"/>
                    <a:pt x="119756" y="379238"/>
                    <a:pt x="133028" y="407141"/>
                  </a:cubicBezTo>
                  <a:lnTo>
                    <a:pt x="255790" y="372262"/>
                  </a:lnTo>
                  <a:cubicBezTo>
                    <a:pt x="295606" y="458297"/>
                    <a:pt x="318831" y="551308"/>
                    <a:pt x="318831" y="646644"/>
                  </a:cubicBezTo>
                  <a:lnTo>
                    <a:pt x="318831" y="739655"/>
                  </a:lnTo>
                  <a:lnTo>
                    <a:pt x="517906" y="739655"/>
                  </a:lnTo>
                  <a:lnTo>
                    <a:pt x="517906" y="646644"/>
                  </a:lnTo>
                  <a:cubicBezTo>
                    <a:pt x="517906" y="428068"/>
                    <a:pt x="421686" y="228095"/>
                    <a:pt x="255790" y="60675"/>
                  </a:cubicBezTo>
                  <a:close/>
                </a:path>
              </a:pathLst>
            </a:custGeom>
            <a:solidFill>
              <a:srgbClr val="00B050"/>
            </a:solidFill>
            <a:ln w="33139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26590F7-7E57-4D06-AC44-FF9B766F7888}"/>
                </a:ext>
              </a:extLst>
            </p:cNvPr>
            <p:cNvSpPr/>
            <p:nvPr/>
          </p:nvSpPr>
          <p:spPr>
            <a:xfrm rot="2027663">
              <a:off x="7535809" y="2367011"/>
              <a:ext cx="1980204" cy="566475"/>
            </a:xfrm>
            <a:custGeom>
              <a:avLst/>
              <a:gdLst/>
              <a:ahLst/>
              <a:cxnLst/>
              <a:rect l="0" t="0" r="0" b="0"/>
              <a:pathLst>
                <a:path w="1426703" h="999867">
                  <a:moveTo>
                    <a:pt x="133933" y="786161"/>
                  </a:moveTo>
                  <a:cubicBezTo>
                    <a:pt x="127298" y="788486"/>
                    <a:pt x="123980" y="793136"/>
                    <a:pt x="117344" y="797787"/>
                  </a:cubicBezTo>
                  <a:cubicBezTo>
                    <a:pt x="70893" y="837317"/>
                    <a:pt x="77529" y="895449"/>
                    <a:pt x="133933" y="930328"/>
                  </a:cubicBezTo>
                  <a:cubicBezTo>
                    <a:pt x="190338" y="962882"/>
                    <a:pt x="273286" y="958231"/>
                    <a:pt x="323055" y="918701"/>
                  </a:cubicBezTo>
                  <a:lnTo>
                    <a:pt x="1354926" y="60675"/>
                  </a:lnTo>
                  <a:lnTo>
                    <a:pt x="133933" y="786161"/>
                  </a:lnTo>
                  <a:close/>
                </a:path>
              </a:pathLst>
            </a:custGeom>
            <a:solidFill>
              <a:srgbClr val="FFFF00"/>
            </a:solidFill>
            <a:ln w="33139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A51DDB-CD61-42A3-AA32-6A696B371154}"/>
              </a:ext>
            </a:extLst>
          </p:cNvPr>
          <p:cNvSpPr txBox="1"/>
          <p:nvPr/>
        </p:nvSpPr>
        <p:spPr>
          <a:xfrm>
            <a:off x="7788925" y="4738224"/>
            <a:ext cx="166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235.000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81B7ACD-C2CF-4B12-9755-6C99FDDF5B87}"/>
              </a:ext>
            </a:extLst>
          </p:cNvPr>
          <p:cNvSpPr/>
          <p:nvPr/>
        </p:nvSpPr>
        <p:spPr>
          <a:xfrm>
            <a:off x="9896179" y="4702982"/>
            <a:ext cx="1665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80.869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6F620C1-12A4-4F5D-A702-BC4B1D4DF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18912"/>
              </p:ext>
            </p:extLst>
          </p:nvPr>
        </p:nvGraphicFramePr>
        <p:xfrm>
          <a:off x="651308" y="576682"/>
          <a:ext cx="6135081" cy="254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8D8D4749-605E-4AD9-AAE6-8DA5ECD6E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538417"/>
              </p:ext>
            </p:extLst>
          </p:nvPr>
        </p:nvGraphicFramePr>
        <p:xfrm>
          <a:off x="341522" y="3638804"/>
          <a:ext cx="7084671" cy="223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E9E955BE-0793-4E8C-A5B8-E1F938ECDFC4}"/>
              </a:ext>
            </a:extLst>
          </p:cNvPr>
          <p:cNvSpPr txBox="1"/>
          <p:nvPr/>
        </p:nvSpPr>
        <p:spPr>
          <a:xfrm>
            <a:off x="9021504" y="4158685"/>
            <a:ext cx="130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114%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262651" y="288891"/>
            <a:ext cx="371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ANIMAL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 flipV="1">
            <a:off x="479384" y="3179605"/>
            <a:ext cx="6582428" cy="24428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27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318DFA1-5303-4EFC-8A30-F6B2452A2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542075"/>
              </p:ext>
            </p:extLst>
          </p:nvPr>
        </p:nvGraphicFramePr>
        <p:xfrm>
          <a:off x="572877" y="812111"/>
          <a:ext cx="6191480" cy="45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B12F40-5A32-4124-B24E-E57BC617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79" y="1575412"/>
            <a:ext cx="3496329" cy="336161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8262651" y="288891"/>
            <a:ext cx="371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ANIMAL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4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22A11C6-C34F-49DD-84BA-2B91A76AF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044815"/>
              </p:ext>
            </p:extLst>
          </p:nvPr>
        </p:nvGraphicFramePr>
        <p:xfrm>
          <a:off x="502418" y="381837"/>
          <a:ext cx="6016597" cy="257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91EB3E1-E41F-496A-9AF4-A45B99F93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13701"/>
              </p:ext>
            </p:extLst>
          </p:nvPr>
        </p:nvGraphicFramePr>
        <p:xfrm>
          <a:off x="502418" y="2954215"/>
          <a:ext cx="6109397" cy="284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75F95AC-5D26-49DF-9B4D-BEB5697A99BF}"/>
              </a:ext>
            </a:extLst>
          </p:cNvPr>
          <p:cNvSpPr txBox="1"/>
          <p:nvPr/>
        </p:nvSpPr>
        <p:spPr>
          <a:xfrm>
            <a:off x="8178530" y="995536"/>
            <a:ext cx="2222342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26 HABILITADOS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7ADCF1-1EBC-42C0-A3AE-B37C27602947}"/>
              </a:ext>
            </a:extLst>
          </p:cNvPr>
          <p:cNvSpPr txBox="1"/>
          <p:nvPr/>
        </p:nvSpPr>
        <p:spPr>
          <a:xfrm>
            <a:off x="8203412" y="3407402"/>
            <a:ext cx="223046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148 HABILITADOS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FFC875-2C8F-4820-ADCE-879DB3CE86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25"/>
          <a:stretch/>
        </p:blipFill>
        <p:spPr>
          <a:xfrm>
            <a:off x="7984571" y="3916284"/>
            <a:ext cx="2668141" cy="163505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3116195-3CC9-4F71-9615-AEE09558378E}"/>
              </a:ext>
            </a:extLst>
          </p:cNvPr>
          <p:cNvSpPr/>
          <p:nvPr/>
        </p:nvSpPr>
        <p:spPr>
          <a:xfrm>
            <a:off x="7988440" y="1488005"/>
            <a:ext cx="2602523" cy="156231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888" t="-7000" r="-2372" b="-7000"/>
            </a:stretch>
          </a:blipFill>
          <a:ln w="38100">
            <a:solidFill>
              <a:srgbClr val="92D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25473"/>
              <a:satOff val="0"/>
              <a:lumOff val="-16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uadroTexto 11"/>
          <p:cNvSpPr txBox="1"/>
          <p:nvPr/>
        </p:nvSpPr>
        <p:spPr>
          <a:xfrm>
            <a:off x="5828045" y="288891"/>
            <a:ext cx="614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INOCUIDAD DE ALIMENTOS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479384" y="2787719"/>
            <a:ext cx="6582428" cy="24428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7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C7E7E9-4324-4BD8-8B4D-80853E0BE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571457"/>
              </p:ext>
            </p:extLst>
          </p:nvPr>
        </p:nvGraphicFramePr>
        <p:xfrm>
          <a:off x="497025" y="791933"/>
          <a:ext cx="6458911" cy="2373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7D93EC8-4E92-4DCF-91A3-332E647E5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081354"/>
              </p:ext>
            </p:extLst>
          </p:nvPr>
        </p:nvGraphicFramePr>
        <p:xfrm>
          <a:off x="497026" y="3313082"/>
          <a:ext cx="6564786" cy="233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464EE6C-5B09-4B66-ADC2-3DE6EAD76681}"/>
              </a:ext>
            </a:extLst>
          </p:cNvPr>
          <p:cNvSpPr/>
          <p:nvPr/>
        </p:nvSpPr>
        <p:spPr>
          <a:xfrm>
            <a:off x="8208341" y="1507781"/>
            <a:ext cx="3315647" cy="331458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  <a:ln w="38100">
            <a:solidFill>
              <a:srgbClr val="92D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8491"/>
              <a:satOff val="0"/>
              <a:lumOff val="-5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uadroTexto 7"/>
          <p:cNvSpPr txBox="1"/>
          <p:nvPr/>
        </p:nvSpPr>
        <p:spPr>
          <a:xfrm>
            <a:off x="5828045" y="288891"/>
            <a:ext cx="614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INOCUIDAD DE ALIMENTOS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479384" y="3226864"/>
            <a:ext cx="6582428" cy="24428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1E684C-A962-4DF1-A76E-3E7ECE76F968}"/>
              </a:ext>
            </a:extLst>
          </p:cNvPr>
          <p:cNvSpPr txBox="1"/>
          <p:nvPr/>
        </p:nvSpPr>
        <p:spPr>
          <a:xfrm>
            <a:off x="5458726" y="1293875"/>
            <a:ext cx="1743764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71 REGISTROS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1E684C-A962-4DF1-A76E-3E7ECE76F968}"/>
              </a:ext>
            </a:extLst>
          </p:cNvPr>
          <p:cNvSpPr txBox="1"/>
          <p:nvPr/>
        </p:nvSpPr>
        <p:spPr>
          <a:xfrm>
            <a:off x="4659086" y="3412926"/>
            <a:ext cx="2141468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809 REGISTROS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831C7EF-BC2A-42D5-B067-6850B601A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187524"/>
              </p:ext>
            </p:extLst>
          </p:nvPr>
        </p:nvGraphicFramePr>
        <p:xfrm>
          <a:off x="411982" y="926228"/>
          <a:ext cx="7084088" cy="482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Imagen 2">
            <a:extLst>
              <a:ext uri="{FF2B5EF4-FFF2-40B4-BE49-F238E27FC236}">
                <a16:creationId xmlns:a16="http://schemas.microsoft.com/office/drawing/2014/main" id="{3FC97065-0959-47C0-A6E4-81C83AEA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41" y="1155560"/>
            <a:ext cx="3016439" cy="2016799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5D5CBE0-99AF-4797-B9B9-D33A4868408F}"/>
              </a:ext>
            </a:extLst>
          </p:cNvPr>
          <p:cNvSpPr/>
          <p:nvPr/>
        </p:nvSpPr>
        <p:spPr>
          <a:xfrm>
            <a:off x="8183541" y="3415324"/>
            <a:ext cx="3016439" cy="196299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  <a:ln w="38100">
            <a:solidFill>
              <a:srgbClr val="92D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16982"/>
              <a:satOff val="0"/>
              <a:lumOff val="-113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uadroTexto 7"/>
          <p:cNvSpPr txBox="1"/>
          <p:nvPr/>
        </p:nvSpPr>
        <p:spPr>
          <a:xfrm>
            <a:off x="5828045" y="288891"/>
            <a:ext cx="614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INOCUIDAD DE ALIMENTOS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1E684C-A962-4DF1-A76E-3E7ECE76F968}"/>
              </a:ext>
            </a:extLst>
          </p:cNvPr>
          <p:cNvSpPr txBox="1"/>
          <p:nvPr/>
        </p:nvSpPr>
        <p:spPr>
          <a:xfrm>
            <a:off x="4994031" y="1605886"/>
            <a:ext cx="250203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50 </a:t>
            </a:r>
            <a:r>
              <a:rPr lang="es-EC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CERTIFICADOS</a:t>
            </a: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0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2" name="Gráfico 1">
                <a:extLst>
                  <a:ext uri="{FF2B5EF4-FFF2-40B4-BE49-F238E27FC236}">
                    <a16:creationId xmlns:a16="http://schemas.microsoft.com/office/drawing/2014/main" id="{415AFDC9-0941-41E2-9707-DCD376BCC62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28868782"/>
                  </p:ext>
                </p:extLst>
              </p:nvPr>
            </p:nvGraphicFramePr>
            <p:xfrm>
              <a:off x="222571" y="532750"/>
              <a:ext cx="6274985" cy="40873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Gráfico 1">
                <a:extLst>
                  <a:ext uri="{FF2B5EF4-FFF2-40B4-BE49-F238E27FC236}">
                    <a16:creationId xmlns:a16="http://schemas.microsoft.com/office/drawing/2014/main" id="{415AFDC9-0941-41E2-9707-DCD376BCC6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571" y="532750"/>
                <a:ext cx="6274985" cy="4087339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2C9517C9-9638-4FE1-A5D2-3E248EBAA8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5" r="-3" b="11922"/>
          <a:stretch/>
        </p:blipFill>
        <p:spPr>
          <a:xfrm>
            <a:off x="7948246" y="4141779"/>
            <a:ext cx="2399480" cy="137041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A57802-5207-422C-A1C8-7AE4F5694AF7}"/>
              </a:ext>
            </a:extLst>
          </p:cNvPr>
          <p:cNvSpPr txBox="1"/>
          <p:nvPr/>
        </p:nvSpPr>
        <p:spPr>
          <a:xfrm>
            <a:off x="713486" y="4827261"/>
            <a:ext cx="17440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82.918 LITROS DECOMISADOS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817692-8C35-4AD8-8B67-950AA5C345A1}"/>
              </a:ext>
            </a:extLst>
          </p:cNvPr>
          <p:cNvSpPr txBox="1"/>
          <p:nvPr/>
        </p:nvSpPr>
        <p:spPr>
          <a:xfrm>
            <a:off x="3537351" y="4620790"/>
            <a:ext cx="296020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CAUSAS</a:t>
            </a:r>
          </a:p>
          <a:p>
            <a:r>
              <a:rPr lang="es-EC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PRESENCIA DE ANTIBIÓTICOS</a:t>
            </a:r>
          </a:p>
          <a:p>
            <a:r>
              <a:rPr lang="es-EC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NEUTRALIZANTES</a:t>
            </a:r>
          </a:p>
          <a:p>
            <a:r>
              <a:rPr lang="es-EC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ACIDEZ DE LECHE</a:t>
            </a:r>
          </a:p>
          <a:p>
            <a:r>
              <a:rPr lang="es-EC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CONSERVANTES</a:t>
            </a:r>
          </a:p>
          <a:p>
            <a:r>
              <a:rPr lang="es-EC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DENSIDAD BAJA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5B0C415-9890-401A-96D9-51B3B9C90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338543"/>
              </p:ext>
            </p:extLst>
          </p:nvPr>
        </p:nvGraphicFramePr>
        <p:xfrm>
          <a:off x="6744917" y="1025983"/>
          <a:ext cx="5231971" cy="296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BFFC25C3-9A5D-46A8-8988-1E13C41B7712}"/>
              </a:ext>
            </a:extLst>
          </p:cNvPr>
          <p:cNvSpPr/>
          <p:nvPr/>
        </p:nvSpPr>
        <p:spPr>
          <a:xfrm>
            <a:off x="2843903" y="4910391"/>
            <a:ext cx="409965" cy="41851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highlight>
                <a:srgbClr val="FF00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EC5F65-9722-43C1-8B9D-DE5B804F1B42}"/>
              </a:ext>
            </a:extLst>
          </p:cNvPr>
          <p:cNvSpPr txBox="1"/>
          <p:nvPr/>
        </p:nvSpPr>
        <p:spPr>
          <a:xfrm>
            <a:off x="3715656" y="1988455"/>
            <a:ext cx="114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91</a:t>
            </a:r>
            <a:r>
              <a:rPr lang="es-419" b="1" dirty="0"/>
              <a:t>.</a:t>
            </a:r>
            <a:r>
              <a:rPr lang="x-none" b="1" dirty="0"/>
              <a:t>561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828045" y="288891"/>
            <a:ext cx="614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INOCUIDAD DE ALIMENTOS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1E684C-A962-4DF1-A76E-3E7ECE76F968}"/>
              </a:ext>
            </a:extLst>
          </p:cNvPr>
          <p:cNvSpPr txBox="1"/>
          <p:nvPr/>
        </p:nvSpPr>
        <p:spPr>
          <a:xfrm>
            <a:off x="9664505" y="1680678"/>
            <a:ext cx="219456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193 OPERATIVOS</a:t>
            </a: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D5A524F-73B8-479B-9F41-8ACB582E4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673165"/>
              </p:ext>
            </p:extLst>
          </p:nvPr>
        </p:nvGraphicFramePr>
        <p:xfrm>
          <a:off x="377372" y="1045028"/>
          <a:ext cx="5201793" cy="448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AEB4AAF-D230-4AB5-B22B-325EA6007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514484"/>
              </p:ext>
            </p:extLst>
          </p:nvPr>
        </p:nvGraphicFramePr>
        <p:xfrm>
          <a:off x="6241774" y="1045027"/>
          <a:ext cx="5572854" cy="448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758084" y="288891"/>
            <a:ext cx="821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REGISTRO DE INSUMOS AGROPECUARIOS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993574" y="958045"/>
            <a:ext cx="0" cy="5061377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2B1E684C-A962-4DF1-A76E-3E7ECE76F968}"/>
              </a:ext>
            </a:extLst>
          </p:cNvPr>
          <p:cNvSpPr txBox="1"/>
          <p:nvPr/>
        </p:nvSpPr>
        <p:spPr>
          <a:xfrm>
            <a:off x="3396342" y="1570147"/>
            <a:ext cx="211248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1.155 REGISTRADOS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9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3FA5A7C-2E04-46C8-9D99-5A50AC1C0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411393"/>
              </p:ext>
            </p:extLst>
          </p:nvPr>
        </p:nvGraphicFramePr>
        <p:xfrm>
          <a:off x="322663" y="1004835"/>
          <a:ext cx="5706348" cy="436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54DE2FA-8060-4A68-973C-46BF2970B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15746"/>
              </p:ext>
            </p:extLst>
          </p:nvPr>
        </p:nvGraphicFramePr>
        <p:xfrm>
          <a:off x="6551525" y="1075174"/>
          <a:ext cx="5408247" cy="440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/>
          <p:cNvCxnSpPr/>
          <p:nvPr/>
        </p:nvCxnSpPr>
        <p:spPr>
          <a:xfrm flipH="1">
            <a:off x="6219930" y="871515"/>
            <a:ext cx="4755" cy="461065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758084" y="288891"/>
            <a:ext cx="821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REGISTRO DE INSUMOS AGROPECUARIOS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1E684C-A962-4DF1-A76E-3E7ECE76F968}"/>
              </a:ext>
            </a:extLst>
          </p:cNvPr>
          <p:cNvSpPr txBox="1"/>
          <p:nvPr/>
        </p:nvSpPr>
        <p:spPr>
          <a:xfrm>
            <a:off x="5303482" y="5738112"/>
            <a:ext cx="256400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107 INSUMOS PECUARIOS REGISTRADOS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6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C45BC784-97AE-E042-A968-BDC0A0B673A6}"/>
              </a:ext>
            </a:extLst>
          </p:cNvPr>
          <p:cNvSpPr txBox="1"/>
          <p:nvPr/>
        </p:nvSpPr>
        <p:spPr>
          <a:xfrm>
            <a:off x="6236876" y="3024915"/>
            <a:ext cx="5683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1739396" y="4330206"/>
            <a:ext cx="9038492" cy="63304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a que los sistemas agropecuarios se fortalezcan con el acompañamiento en campo.</a:t>
            </a:r>
          </a:p>
          <a:p>
            <a:pPr marL="400050" indent="-400050" algn="ctr">
              <a:buFont typeface="Wingdings" panose="05000000000000000000" pitchFamily="2" charset="2"/>
              <a:buChar char="q"/>
            </a:pPr>
            <a:endParaRPr lang="es-EC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833181" y="2684836"/>
            <a:ext cx="8850922" cy="63304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y hacer cumplir reglamentos, procedimientos, normativa y protocolos emitidos por la Autoridad Competente, de conformidad con la Ley.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739396" y="1862151"/>
            <a:ext cx="9038492" cy="63304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Coordinar acciones con instituciones públicas y privadas en acciones de vigilancia y control sanitario y fitosanitario dentro de su jurisdicción.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848462" y="5152893"/>
            <a:ext cx="2820361" cy="6330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Ejecutar el presupuesto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4935" y="3507521"/>
            <a:ext cx="9507415" cy="633046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Planificar, coordinar, dirigir, supervisar y ejecutar todas las actividades, administrativas y financieras de la Agencia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2929289" y="1039466"/>
            <a:ext cx="6658707" cy="63304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Representar al Director Ejecutivo de la Agencia en territorio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128790" y="288891"/>
            <a:ext cx="884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COMPETENCIAS DE AGROCALIDAD EN LA ZONA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8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>
            <a:extLst>
              <a:ext uri="{FF2B5EF4-FFF2-40B4-BE49-F238E27FC236}">
                <a16:creationId xmlns:a16="http://schemas.microsoft.com/office/drawing/2014/main" id="{1EEBB369-8742-9047-8AB5-70E4A9FE185A}"/>
              </a:ext>
            </a:extLst>
          </p:cNvPr>
          <p:cNvSpPr txBox="1"/>
          <p:nvPr/>
        </p:nvSpPr>
        <p:spPr>
          <a:xfrm>
            <a:off x="8346655" y="823649"/>
            <a:ext cx="363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SIGNIFICADOS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57205" y="1863264"/>
            <a:ext cx="3592371" cy="3669322"/>
          </a:xfrm>
          <a:prstGeom prst="roundRect">
            <a:avLst/>
          </a:prstGeom>
          <a:noFill/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126758" y="1894531"/>
            <a:ext cx="3715653" cy="36576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106059" y="1894531"/>
            <a:ext cx="3792161" cy="363805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8458" y="2562288"/>
            <a:ext cx="3485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La Estructura Organizacional por Procesos de la Agencia se alinea con su misión y se sustenta en la filosofía y enfoque de productos, servicios y procesos, con el propósito de asegurar su ordenamiento orgánico.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207157" y="2146790"/>
            <a:ext cx="35061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Siete Direcciones Distritales y Articulación Territorial que a más de sus facultades de ejecución, asumirán las facultades de coordinación y planificación de una Coordinación Zonal denominadas Dirección Distrital Tipo A y diez Direcciones Distritales con facultades de ejecución denominadas Direcciones Distritales Tipo B.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181325" y="2839287"/>
            <a:ext cx="3619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Procesos Desconcentrados  permiten gestionar a la institución a nivel territorial, participan en el diseño de políticas, metodologías y herramientas; en el área de su jurisdicción. 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Conector angular 19"/>
          <p:cNvCxnSpPr>
            <a:stCxn id="4" idx="0"/>
            <a:endCxn id="10" idx="0"/>
          </p:cNvCxnSpPr>
          <p:nvPr/>
        </p:nvCxnSpPr>
        <p:spPr>
          <a:xfrm rot="16200000" flipH="1">
            <a:off x="6012131" y="-2095477"/>
            <a:ext cx="31267" cy="7948749"/>
          </a:xfrm>
          <a:prstGeom prst="bentConnector3">
            <a:avLst>
              <a:gd name="adj1" fmla="val -731122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endCxn id="9" idx="0"/>
          </p:cNvCxnSpPr>
          <p:nvPr/>
        </p:nvCxnSpPr>
        <p:spPr>
          <a:xfrm>
            <a:off x="5984584" y="1630496"/>
            <a:ext cx="1" cy="26403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042373" y="288891"/>
            <a:ext cx="993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DISTRITAL TIPO A Y LAS PROVINCIAS DE LA ZONA</a:t>
            </a:r>
          </a:p>
        </p:txBody>
      </p:sp>
    </p:spTree>
    <p:extLst>
      <p:ext uri="{BB962C8B-B14F-4D97-AF65-F5344CB8AC3E}">
        <p14:creationId xmlns:p14="http://schemas.microsoft.com/office/powerpoint/2010/main" val="40396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649986" y="1553075"/>
            <a:ext cx="473380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TOTAL DE USUARIOS 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26.298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s-EC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" name="Gráfico 30" descr="Niños">
            <a:extLst>
              <a:ext uri="{FF2B5EF4-FFF2-40B4-BE49-F238E27FC236}">
                <a16:creationId xmlns:a16="http://schemas.microsoft.com/office/drawing/2014/main" id="{5C50FC4A-6B58-4387-B02D-51DAAE502246}"/>
              </a:ext>
            </a:extLst>
          </p:cNvPr>
          <p:cNvGrpSpPr/>
          <p:nvPr/>
        </p:nvGrpSpPr>
        <p:grpSpPr>
          <a:xfrm>
            <a:off x="3816316" y="1143058"/>
            <a:ext cx="1725700" cy="1314205"/>
            <a:chOff x="4696245" y="4024816"/>
            <a:chExt cx="1889173" cy="1120139"/>
          </a:xfrm>
        </p:grpSpPr>
        <p:sp>
          <p:nvSpPr>
            <p:cNvPr id="23" name="Forma libre: forma 9">
              <a:extLst>
                <a:ext uri="{FF2B5EF4-FFF2-40B4-BE49-F238E27FC236}">
                  <a16:creationId xmlns:a16="http://schemas.microsoft.com/office/drawing/2014/main" id="{D1888F2B-BC7D-4FEF-B50A-08EF3C3BA11C}"/>
                </a:ext>
              </a:extLst>
            </p:cNvPr>
            <p:cNvSpPr/>
            <p:nvPr/>
          </p:nvSpPr>
          <p:spPr>
            <a:xfrm>
              <a:off x="6120330" y="4024816"/>
              <a:ext cx="322018" cy="323117"/>
            </a:xfrm>
            <a:custGeom>
              <a:avLst/>
              <a:gdLst/>
              <a:ahLst/>
              <a:cxnLst/>
              <a:rect l="0" t="0" r="0" b="0"/>
              <a:pathLst>
                <a:path w="322018" h="323117">
                  <a:moveTo>
                    <a:pt x="293842" y="165597"/>
                  </a:moveTo>
                  <a:cubicBezTo>
                    <a:pt x="293842" y="236979"/>
                    <a:pt x="236173" y="294844"/>
                    <a:pt x="165034" y="294844"/>
                  </a:cubicBezTo>
                  <a:cubicBezTo>
                    <a:pt x="93896" y="294844"/>
                    <a:pt x="36227" y="236979"/>
                    <a:pt x="36227" y="165597"/>
                  </a:cubicBezTo>
                  <a:cubicBezTo>
                    <a:pt x="36227" y="94216"/>
                    <a:pt x="93896" y="36351"/>
                    <a:pt x="165034" y="36351"/>
                  </a:cubicBezTo>
                  <a:cubicBezTo>
                    <a:pt x="236173" y="36351"/>
                    <a:pt x="293842" y="94216"/>
                    <a:pt x="293842" y="1655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431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4" name="Forma libre: forma 10">
              <a:extLst>
                <a:ext uri="{FF2B5EF4-FFF2-40B4-BE49-F238E27FC236}">
                  <a16:creationId xmlns:a16="http://schemas.microsoft.com/office/drawing/2014/main" id="{A8870F52-EBBF-4860-862C-2F8CAEA73DC7}"/>
                </a:ext>
              </a:extLst>
            </p:cNvPr>
            <p:cNvSpPr/>
            <p:nvPr/>
          </p:nvSpPr>
          <p:spPr>
            <a:xfrm>
              <a:off x="4696245" y="4326392"/>
              <a:ext cx="1889173" cy="818563"/>
            </a:xfrm>
            <a:custGeom>
              <a:avLst/>
              <a:gdLst/>
              <a:ahLst/>
              <a:cxnLst/>
              <a:rect l="0" t="0" r="0" b="0"/>
              <a:pathLst>
                <a:path w="1889173" h="818563">
                  <a:moveTo>
                    <a:pt x="1855321" y="383163"/>
                  </a:moveTo>
                  <a:lnTo>
                    <a:pt x="1790917" y="187139"/>
                  </a:lnTo>
                  <a:lnTo>
                    <a:pt x="1769449" y="124669"/>
                  </a:lnTo>
                  <a:cubicBezTo>
                    <a:pt x="1767302" y="118207"/>
                    <a:pt x="1765156" y="113899"/>
                    <a:pt x="1760862" y="107436"/>
                  </a:cubicBezTo>
                  <a:cubicBezTo>
                    <a:pt x="1726513" y="70816"/>
                    <a:pt x="1681431" y="47121"/>
                    <a:pt x="1629908" y="38505"/>
                  </a:cubicBezTo>
                  <a:cubicBezTo>
                    <a:pt x="1614880" y="36351"/>
                    <a:pt x="1602000" y="36351"/>
                    <a:pt x="1589119" y="36351"/>
                  </a:cubicBezTo>
                  <a:cubicBezTo>
                    <a:pt x="1576238" y="36351"/>
                    <a:pt x="1563358" y="36351"/>
                    <a:pt x="1552624" y="38505"/>
                  </a:cubicBezTo>
                  <a:cubicBezTo>
                    <a:pt x="1501101" y="47121"/>
                    <a:pt x="1456018" y="70816"/>
                    <a:pt x="1421670" y="107436"/>
                  </a:cubicBezTo>
                  <a:cubicBezTo>
                    <a:pt x="1417376" y="111745"/>
                    <a:pt x="1413083" y="118207"/>
                    <a:pt x="1413083" y="124669"/>
                  </a:cubicBezTo>
                  <a:lnTo>
                    <a:pt x="1391615" y="187139"/>
                  </a:lnTo>
                  <a:lnTo>
                    <a:pt x="1376587" y="232375"/>
                  </a:lnTo>
                  <a:lnTo>
                    <a:pt x="1359413" y="187139"/>
                  </a:lnTo>
                  <a:lnTo>
                    <a:pt x="1337945" y="124669"/>
                  </a:lnTo>
                  <a:cubicBezTo>
                    <a:pt x="1335798" y="118207"/>
                    <a:pt x="1333651" y="113899"/>
                    <a:pt x="1329358" y="107436"/>
                  </a:cubicBezTo>
                  <a:cubicBezTo>
                    <a:pt x="1295009" y="70816"/>
                    <a:pt x="1249927" y="47121"/>
                    <a:pt x="1198404" y="38505"/>
                  </a:cubicBezTo>
                  <a:cubicBezTo>
                    <a:pt x="1185523" y="36351"/>
                    <a:pt x="1172642" y="36351"/>
                    <a:pt x="1159762" y="36351"/>
                  </a:cubicBezTo>
                  <a:cubicBezTo>
                    <a:pt x="1146881" y="36351"/>
                    <a:pt x="1134000" y="36351"/>
                    <a:pt x="1123266" y="38505"/>
                  </a:cubicBezTo>
                  <a:cubicBezTo>
                    <a:pt x="1071743" y="47121"/>
                    <a:pt x="1026661" y="70816"/>
                    <a:pt x="992312" y="107436"/>
                  </a:cubicBezTo>
                  <a:cubicBezTo>
                    <a:pt x="988018" y="111745"/>
                    <a:pt x="983725" y="118207"/>
                    <a:pt x="983725" y="124669"/>
                  </a:cubicBezTo>
                  <a:lnTo>
                    <a:pt x="962257" y="187139"/>
                  </a:lnTo>
                  <a:lnTo>
                    <a:pt x="947229" y="232375"/>
                  </a:lnTo>
                  <a:lnTo>
                    <a:pt x="930055" y="187139"/>
                  </a:lnTo>
                  <a:lnTo>
                    <a:pt x="908587" y="124669"/>
                  </a:lnTo>
                  <a:cubicBezTo>
                    <a:pt x="906441" y="118207"/>
                    <a:pt x="904294" y="113899"/>
                    <a:pt x="900000" y="107436"/>
                  </a:cubicBezTo>
                  <a:cubicBezTo>
                    <a:pt x="865652" y="70816"/>
                    <a:pt x="820569" y="47121"/>
                    <a:pt x="769046" y="38505"/>
                  </a:cubicBezTo>
                  <a:cubicBezTo>
                    <a:pt x="756165" y="36351"/>
                    <a:pt x="743285" y="36351"/>
                    <a:pt x="730404" y="36351"/>
                  </a:cubicBezTo>
                  <a:cubicBezTo>
                    <a:pt x="717523" y="36351"/>
                    <a:pt x="704643" y="36351"/>
                    <a:pt x="693909" y="38505"/>
                  </a:cubicBezTo>
                  <a:cubicBezTo>
                    <a:pt x="642386" y="47121"/>
                    <a:pt x="597303" y="70816"/>
                    <a:pt x="562955" y="107436"/>
                  </a:cubicBezTo>
                  <a:cubicBezTo>
                    <a:pt x="558661" y="111745"/>
                    <a:pt x="554367" y="118207"/>
                    <a:pt x="554367" y="124669"/>
                  </a:cubicBezTo>
                  <a:lnTo>
                    <a:pt x="532900" y="187139"/>
                  </a:lnTo>
                  <a:lnTo>
                    <a:pt x="517872" y="232375"/>
                  </a:lnTo>
                  <a:lnTo>
                    <a:pt x="500698" y="187139"/>
                  </a:lnTo>
                  <a:lnTo>
                    <a:pt x="479230" y="124669"/>
                  </a:lnTo>
                  <a:cubicBezTo>
                    <a:pt x="477083" y="118207"/>
                    <a:pt x="474936" y="113899"/>
                    <a:pt x="470643" y="107436"/>
                  </a:cubicBezTo>
                  <a:cubicBezTo>
                    <a:pt x="436294" y="70816"/>
                    <a:pt x="391212" y="47121"/>
                    <a:pt x="339689" y="38505"/>
                  </a:cubicBezTo>
                  <a:cubicBezTo>
                    <a:pt x="324661" y="36351"/>
                    <a:pt x="313927" y="36351"/>
                    <a:pt x="301046" y="36351"/>
                  </a:cubicBezTo>
                  <a:cubicBezTo>
                    <a:pt x="288166" y="36351"/>
                    <a:pt x="275285" y="36351"/>
                    <a:pt x="264551" y="38505"/>
                  </a:cubicBezTo>
                  <a:cubicBezTo>
                    <a:pt x="213028" y="47121"/>
                    <a:pt x="167946" y="70816"/>
                    <a:pt x="133597" y="107436"/>
                  </a:cubicBezTo>
                  <a:cubicBezTo>
                    <a:pt x="129303" y="111745"/>
                    <a:pt x="125010" y="118207"/>
                    <a:pt x="125010" y="124669"/>
                  </a:cubicBezTo>
                  <a:lnTo>
                    <a:pt x="103542" y="187139"/>
                  </a:lnTo>
                  <a:lnTo>
                    <a:pt x="39138" y="383163"/>
                  </a:lnTo>
                  <a:cubicBezTo>
                    <a:pt x="30551" y="409012"/>
                    <a:pt x="41285" y="439170"/>
                    <a:pt x="67047" y="452095"/>
                  </a:cubicBezTo>
                  <a:cubicBezTo>
                    <a:pt x="75634" y="456403"/>
                    <a:pt x="82074" y="456403"/>
                    <a:pt x="90661" y="456403"/>
                  </a:cubicBezTo>
                  <a:cubicBezTo>
                    <a:pt x="112129" y="456403"/>
                    <a:pt x="133597" y="441324"/>
                    <a:pt x="142184" y="419783"/>
                  </a:cubicBezTo>
                  <a:lnTo>
                    <a:pt x="176533" y="314231"/>
                  </a:lnTo>
                  <a:lnTo>
                    <a:pt x="176533" y="421937"/>
                  </a:lnTo>
                  <a:lnTo>
                    <a:pt x="112129" y="594266"/>
                  </a:lnTo>
                  <a:lnTo>
                    <a:pt x="176533" y="594266"/>
                  </a:lnTo>
                  <a:lnTo>
                    <a:pt x="176533" y="788136"/>
                  </a:lnTo>
                  <a:lnTo>
                    <a:pt x="283872" y="788136"/>
                  </a:lnTo>
                  <a:lnTo>
                    <a:pt x="283872" y="594266"/>
                  </a:lnTo>
                  <a:lnTo>
                    <a:pt x="326808" y="594266"/>
                  </a:lnTo>
                  <a:lnTo>
                    <a:pt x="326808" y="788136"/>
                  </a:lnTo>
                  <a:lnTo>
                    <a:pt x="434147" y="788136"/>
                  </a:lnTo>
                  <a:lnTo>
                    <a:pt x="434147" y="594266"/>
                  </a:lnTo>
                  <a:lnTo>
                    <a:pt x="498551" y="594266"/>
                  </a:lnTo>
                  <a:lnTo>
                    <a:pt x="434147" y="417629"/>
                  </a:lnTo>
                  <a:lnTo>
                    <a:pt x="434147" y="312077"/>
                  </a:lnTo>
                  <a:lnTo>
                    <a:pt x="468496" y="417629"/>
                  </a:lnTo>
                  <a:cubicBezTo>
                    <a:pt x="474936" y="439170"/>
                    <a:pt x="496404" y="454249"/>
                    <a:pt x="520019" y="454249"/>
                  </a:cubicBezTo>
                  <a:cubicBezTo>
                    <a:pt x="520019" y="454249"/>
                    <a:pt x="520019" y="454249"/>
                    <a:pt x="520019" y="454249"/>
                  </a:cubicBezTo>
                  <a:cubicBezTo>
                    <a:pt x="520019" y="454249"/>
                    <a:pt x="520019" y="454249"/>
                    <a:pt x="520019" y="454249"/>
                  </a:cubicBezTo>
                  <a:lnTo>
                    <a:pt x="520019" y="454249"/>
                  </a:lnTo>
                  <a:lnTo>
                    <a:pt x="520019" y="454249"/>
                  </a:lnTo>
                  <a:cubicBezTo>
                    <a:pt x="541487" y="454249"/>
                    <a:pt x="562955" y="439170"/>
                    <a:pt x="571542" y="417629"/>
                  </a:cubicBezTo>
                  <a:lnTo>
                    <a:pt x="605890" y="312077"/>
                  </a:lnTo>
                  <a:lnTo>
                    <a:pt x="605890" y="790290"/>
                  </a:lnTo>
                  <a:lnTo>
                    <a:pt x="713230" y="790290"/>
                  </a:lnTo>
                  <a:lnTo>
                    <a:pt x="713230" y="467173"/>
                  </a:lnTo>
                  <a:lnTo>
                    <a:pt x="756165" y="467173"/>
                  </a:lnTo>
                  <a:lnTo>
                    <a:pt x="756165" y="790290"/>
                  </a:lnTo>
                  <a:lnTo>
                    <a:pt x="863505" y="790290"/>
                  </a:lnTo>
                  <a:lnTo>
                    <a:pt x="863505" y="314231"/>
                  </a:lnTo>
                  <a:lnTo>
                    <a:pt x="897853" y="419783"/>
                  </a:lnTo>
                  <a:cubicBezTo>
                    <a:pt x="906441" y="443478"/>
                    <a:pt x="925762" y="456403"/>
                    <a:pt x="949376" y="456403"/>
                  </a:cubicBezTo>
                  <a:lnTo>
                    <a:pt x="949376" y="456403"/>
                  </a:lnTo>
                  <a:cubicBezTo>
                    <a:pt x="949376" y="456403"/>
                    <a:pt x="949376" y="456403"/>
                    <a:pt x="949376" y="456403"/>
                  </a:cubicBezTo>
                  <a:cubicBezTo>
                    <a:pt x="970844" y="456403"/>
                    <a:pt x="992312" y="441324"/>
                    <a:pt x="1000899" y="419783"/>
                  </a:cubicBezTo>
                  <a:lnTo>
                    <a:pt x="1035248" y="314231"/>
                  </a:lnTo>
                  <a:lnTo>
                    <a:pt x="1035248" y="419783"/>
                  </a:lnTo>
                  <a:lnTo>
                    <a:pt x="970844" y="596420"/>
                  </a:lnTo>
                  <a:lnTo>
                    <a:pt x="1035248" y="596420"/>
                  </a:lnTo>
                  <a:lnTo>
                    <a:pt x="1035248" y="790290"/>
                  </a:lnTo>
                  <a:lnTo>
                    <a:pt x="1142587" y="790290"/>
                  </a:lnTo>
                  <a:lnTo>
                    <a:pt x="1142587" y="596420"/>
                  </a:lnTo>
                  <a:lnTo>
                    <a:pt x="1185523" y="596420"/>
                  </a:lnTo>
                  <a:lnTo>
                    <a:pt x="1185523" y="790290"/>
                  </a:lnTo>
                  <a:lnTo>
                    <a:pt x="1292862" y="790290"/>
                  </a:lnTo>
                  <a:lnTo>
                    <a:pt x="1292862" y="596420"/>
                  </a:lnTo>
                  <a:lnTo>
                    <a:pt x="1357266" y="596420"/>
                  </a:lnTo>
                  <a:lnTo>
                    <a:pt x="1292862" y="424091"/>
                  </a:lnTo>
                  <a:lnTo>
                    <a:pt x="1292862" y="316385"/>
                  </a:lnTo>
                  <a:lnTo>
                    <a:pt x="1327211" y="421937"/>
                  </a:lnTo>
                  <a:cubicBezTo>
                    <a:pt x="1333651" y="443478"/>
                    <a:pt x="1355119" y="458557"/>
                    <a:pt x="1378734" y="458557"/>
                  </a:cubicBezTo>
                  <a:cubicBezTo>
                    <a:pt x="1378734" y="458557"/>
                    <a:pt x="1378734" y="458557"/>
                    <a:pt x="1378734" y="458557"/>
                  </a:cubicBezTo>
                  <a:cubicBezTo>
                    <a:pt x="1378734" y="458557"/>
                    <a:pt x="1378734" y="458557"/>
                    <a:pt x="1378734" y="458557"/>
                  </a:cubicBezTo>
                  <a:cubicBezTo>
                    <a:pt x="1378734" y="458557"/>
                    <a:pt x="1378734" y="458557"/>
                    <a:pt x="1378734" y="458557"/>
                  </a:cubicBezTo>
                  <a:cubicBezTo>
                    <a:pt x="1378734" y="458557"/>
                    <a:pt x="1378734" y="458557"/>
                    <a:pt x="1378734" y="458557"/>
                  </a:cubicBezTo>
                  <a:cubicBezTo>
                    <a:pt x="1400202" y="458557"/>
                    <a:pt x="1421670" y="443478"/>
                    <a:pt x="1430257" y="421937"/>
                  </a:cubicBezTo>
                  <a:lnTo>
                    <a:pt x="1464605" y="316385"/>
                  </a:lnTo>
                  <a:lnTo>
                    <a:pt x="1464605" y="790290"/>
                  </a:lnTo>
                  <a:lnTo>
                    <a:pt x="1571945" y="790290"/>
                  </a:lnTo>
                  <a:lnTo>
                    <a:pt x="1571945" y="467173"/>
                  </a:lnTo>
                  <a:lnTo>
                    <a:pt x="1614880" y="467173"/>
                  </a:lnTo>
                  <a:lnTo>
                    <a:pt x="1614880" y="790290"/>
                  </a:lnTo>
                  <a:lnTo>
                    <a:pt x="1722220" y="790290"/>
                  </a:lnTo>
                  <a:lnTo>
                    <a:pt x="1722220" y="314231"/>
                  </a:lnTo>
                  <a:lnTo>
                    <a:pt x="1756569" y="419783"/>
                  </a:lnTo>
                  <a:cubicBezTo>
                    <a:pt x="1763009" y="441324"/>
                    <a:pt x="1784477" y="456403"/>
                    <a:pt x="1808091" y="456403"/>
                  </a:cubicBezTo>
                  <a:cubicBezTo>
                    <a:pt x="1816678" y="456403"/>
                    <a:pt x="1823119" y="454249"/>
                    <a:pt x="1831706" y="452095"/>
                  </a:cubicBezTo>
                  <a:cubicBezTo>
                    <a:pt x="1853174" y="439170"/>
                    <a:pt x="1863908" y="409012"/>
                    <a:pt x="1855321" y="38316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1431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5" name="Forma libre: forma 11">
              <a:extLst>
                <a:ext uri="{FF2B5EF4-FFF2-40B4-BE49-F238E27FC236}">
                  <a16:creationId xmlns:a16="http://schemas.microsoft.com/office/drawing/2014/main" id="{B4A0286A-2C5C-497C-A3E5-47C276FC4F76}"/>
                </a:ext>
              </a:extLst>
            </p:cNvPr>
            <p:cNvSpPr/>
            <p:nvPr/>
          </p:nvSpPr>
          <p:spPr>
            <a:xfrm>
              <a:off x="4832257" y="4024816"/>
              <a:ext cx="322018" cy="323117"/>
            </a:xfrm>
            <a:custGeom>
              <a:avLst/>
              <a:gdLst/>
              <a:ahLst/>
              <a:cxnLst/>
              <a:rect l="0" t="0" r="0" b="0"/>
              <a:pathLst>
                <a:path w="322018" h="323117">
                  <a:moveTo>
                    <a:pt x="293842" y="165597"/>
                  </a:moveTo>
                  <a:cubicBezTo>
                    <a:pt x="293842" y="236979"/>
                    <a:pt x="236173" y="294844"/>
                    <a:pt x="165034" y="294844"/>
                  </a:cubicBezTo>
                  <a:cubicBezTo>
                    <a:pt x="93896" y="294844"/>
                    <a:pt x="36227" y="236979"/>
                    <a:pt x="36227" y="165597"/>
                  </a:cubicBezTo>
                  <a:cubicBezTo>
                    <a:pt x="36227" y="94216"/>
                    <a:pt x="93896" y="36351"/>
                    <a:pt x="165034" y="36351"/>
                  </a:cubicBezTo>
                  <a:cubicBezTo>
                    <a:pt x="236173" y="36351"/>
                    <a:pt x="293842" y="94216"/>
                    <a:pt x="293842" y="1655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1431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6" name="Forma libre: forma 12">
              <a:extLst>
                <a:ext uri="{FF2B5EF4-FFF2-40B4-BE49-F238E27FC236}">
                  <a16:creationId xmlns:a16="http://schemas.microsoft.com/office/drawing/2014/main" id="{B03E7468-3D0D-46A7-9AE1-4FB41ED95D9C}"/>
                </a:ext>
              </a:extLst>
            </p:cNvPr>
            <p:cNvSpPr/>
            <p:nvPr/>
          </p:nvSpPr>
          <p:spPr>
            <a:xfrm>
              <a:off x="5690972" y="4024816"/>
              <a:ext cx="322018" cy="323117"/>
            </a:xfrm>
            <a:custGeom>
              <a:avLst/>
              <a:gdLst/>
              <a:ahLst/>
              <a:cxnLst/>
              <a:rect l="0" t="0" r="0" b="0"/>
              <a:pathLst>
                <a:path w="322018" h="323117">
                  <a:moveTo>
                    <a:pt x="293842" y="165597"/>
                  </a:moveTo>
                  <a:cubicBezTo>
                    <a:pt x="293842" y="236979"/>
                    <a:pt x="236173" y="294844"/>
                    <a:pt x="165034" y="294844"/>
                  </a:cubicBezTo>
                  <a:cubicBezTo>
                    <a:pt x="93896" y="294844"/>
                    <a:pt x="36227" y="236979"/>
                    <a:pt x="36227" y="165597"/>
                  </a:cubicBezTo>
                  <a:cubicBezTo>
                    <a:pt x="36227" y="94216"/>
                    <a:pt x="93896" y="36351"/>
                    <a:pt x="165034" y="36351"/>
                  </a:cubicBezTo>
                  <a:cubicBezTo>
                    <a:pt x="236173" y="36351"/>
                    <a:pt x="293842" y="94216"/>
                    <a:pt x="293842" y="1655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1431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7" name="Forma libre: forma 13">
              <a:extLst>
                <a:ext uri="{FF2B5EF4-FFF2-40B4-BE49-F238E27FC236}">
                  <a16:creationId xmlns:a16="http://schemas.microsoft.com/office/drawing/2014/main" id="{F9C50B87-2BC1-4791-A3E1-B64486AB5406}"/>
                </a:ext>
              </a:extLst>
            </p:cNvPr>
            <p:cNvSpPr/>
            <p:nvPr/>
          </p:nvSpPr>
          <p:spPr>
            <a:xfrm>
              <a:off x="5261615" y="4024816"/>
              <a:ext cx="322018" cy="323117"/>
            </a:xfrm>
            <a:custGeom>
              <a:avLst/>
              <a:gdLst/>
              <a:ahLst/>
              <a:cxnLst/>
              <a:rect l="0" t="0" r="0" b="0"/>
              <a:pathLst>
                <a:path w="322018" h="323117">
                  <a:moveTo>
                    <a:pt x="293842" y="165597"/>
                  </a:moveTo>
                  <a:cubicBezTo>
                    <a:pt x="293842" y="236979"/>
                    <a:pt x="236173" y="294844"/>
                    <a:pt x="165034" y="294844"/>
                  </a:cubicBezTo>
                  <a:cubicBezTo>
                    <a:pt x="93896" y="294844"/>
                    <a:pt x="36227" y="236979"/>
                    <a:pt x="36227" y="165597"/>
                  </a:cubicBezTo>
                  <a:cubicBezTo>
                    <a:pt x="36227" y="94216"/>
                    <a:pt x="93896" y="36351"/>
                    <a:pt x="165034" y="36351"/>
                  </a:cubicBezTo>
                  <a:cubicBezTo>
                    <a:pt x="236173" y="36351"/>
                    <a:pt x="293842" y="94216"/>
                    <a:pt x="293842" y="1655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431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8" name="Gráfico 26" descr="Mujer">
            <a:extLst>
              <a:ext uri="{FF2B5EF4-FFF2-40B4-BE49-F238E27FC236}">
                <a16:creationId xmlns:a16="http://schemas.microsoft.com/office/drawing/2014/main" id="{6CB20136-4077-4571-9B8A-30169879BBE1}"/>
              </a:ext>
            </a:extLst>
          </p:cNvPr>
          <p:cNvGrpSpPr/>
          <p:nvPr/>
        </p:nvGrpSpPr>
        <p:grpSpPr>
          <a:xfrm>
            <a:off x="7666267" y="2854462"/>
            <a:ext cx="1156070" cy="1282149"/>
            <a:chOff x="9084364" y="3515136"/>
            <a:chExt cx="1265583" cy="1282149"/>
          </a:xfrm>
        </p:grpSpPr>
        <p:sp>
          <p:nvSpPr>
            <p:cNvPr id="29" name="Forma libre: forma 3">
              <a:extLst>
                <a:ext uri="{FF2B5EF4-FFF2-40B4-BE49-F238E27FC236}">
                  <a16:creationId xmlns:a16="http://schemas.microsoft.com/office/drawing/2014/main" id="{A39EE37D-2F13-4F43-9FAA-8451CD03B6FA}"/>
                </a:ext>
              </a:extLst>
            </p:cNvPr>
            <p:cNvSpPr/>
            <p:nvPr/>
          </p:nvSpPr>
          <p:spPr>
            <a:xfrm>
              <a:off x="9603121" y="3545186"/>
              <a:ext cx="224114" cy="227047"/>
            </a:xfrm>
            <a:custGeom>
              <a:avLst/>
              <a:gdLst/>
              <a:ahLst/>
              <a:cxnLst/>
              <a:rect l="0" t="0" r="0" b="0"/>
              <a:pathLst>
                <a:path w="224113" h="227047">
                  <a:moveTo>
                    <a:pt x="220818" y="116863"/>
                  </a:moveTo>
                  <a:cubicBezTo>
                    <a:pt x="220818" y="175872"/>
                    <a:pt x="173599" y="223708"/>
                    <a:pt x="115353" y="223708"/>
                  </a:cubicBezTo>
                  <a:cubicBezTo>
                    <a:pt x="57106" y="223708"/>
                    <a:pt x="9887" y="175872"/>
                    <a:pt x="9887" y="116863"/>
                  </a:cubicBezTo>
                  <a:cubicBezTo>
                    <a:pt x="9887" y="57853"/>
                    <a:pt x="57106" y="10017"/>
                    <a:pt x="115353" y="10017"/>
                  </a:cubicBezTo>
                  <a:cubicBezTo>
                    <a:pt x="173599" y="10017"/>
                    <a:pt x="220818" y="57853"/>
                    <a:pt x="220818" y="11686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" name="Forma libre: forma 4">
              <a:extLst>
                <a:ext uri="{FF2B5EF4-FFF2-40B4-BE49-F238E27FC236}">
                  <a16:creationId xmlns:a16="http://schemas.microsoft.com/office/drawing/2014/main" id="{5B65FE4F-3A8D-4CAD-968A-CE2A193B007C}"/>
                </a:ext>
              </a:extLst>
            </p:cNvPr>
            <p:cNvSpPr/>
            <p:nvPr/>
          </p:nvSpPr>
          <p:spPr>
            <a:xfrm>
              <a:off x="9416528" y="3785589"/>
              <a:ext cx="593242" cy="974967"/>
            </a:xfrm>
            <a:custGeom>
              <a:avLst/>
              <a:gdLst/>
              <a:ahLst/>
              <a:cxnLst/>
              <a:rect l="0" t="0" r="0" b="0"/>
              <a:pathLst>
                <a:path w="593242" h="974967">
                  <a:moveTo>
                    <a:pt x="589339" y="421373"/>
                  </a:moveTo>
                  <a:lnTo>
                    <a:pt x="494420" y="90151"/>
                  </a:lnTo>
                  <a:cubicBezTo>
                    <a:pt x="491783" y="76795"/>
                    <a:pt x="483874" y="66111"/>
                    <a:pt x="473327" y="60769"/>
                  </a:cubicBezTo>
                  <a:cubicBezTo>
                    <a:pt x="441688" y="39399"/>
                    <a:pt x="404775" y="26044"/>
                    <a:pt x="362589" y="15359"/>
                  </a:cubicBezTo>
                  <a:cubicBezTo>
                    <a:pt x="341495" y="12688"/>
                    <a:pt x="323039" y="10017"/>
                    <a:pt x="301946" y="10017"/>
                  </a:cubicBezTo>
                  <a:cubicBezTo>
                    <a:pt x="280853" y="10017"/>
                    <a:pt x="262397" y="12688"/>
                    <a:pt x="241304" y="15359"/>
                  </a:cubicBezTo>
                  <a:cubicBezTo>
                    <a:pt x="199117" y="23373"/>
                    <a:pt x="162205" y="39399"/>
                    <a:pt x="130565" y="60769"/>
                  </a:cubicBezTo>
                  <a:cubicBezTo>
                    <a:pt x="120018" y="68782"/>
                    <a:pt x="112109" y="76795"/>
                    <a:pt x="109472" y="90151"/>
                  </a:cubicBezTo>
                  <a:lnTo>
                    <a:pt x="11917" y="421373"/>
                  </a:lnTo>
                  <a:cubicBezTo>
                    <a:pt x="4007" y="450756"/>
                    <a:pt x="19827" y="480138"/>
                    <a:pt x="48829" y="488152"/>
                  </a:cubicBezTo>
                  <a:cubicBezTo>
                    <a:pt x="54103" y="490823"/>
                    <a:pt x="59376" y="490823"/>
                    <a:pt x="64649" y="490823"/>
                  </a:cubicBezTo>
                  <a:cubicBezTo>
                    <a:pt x="88379" y="490823"/>
                    <a:pt x="109472" y="474796"/>
                    <a:pt x="114745" y="453427"/>
                  </a:cubicBezTo>
                  <a:lnTo>
                    <a:pt x="196481" y="172957"/>
                  </a:lnTo>
                  <a:lnTo>
                    <a:pt x="196481" y="266447"/>
                  </a:lnTo>
                  <a:lnTo>
                    <a:pt x="98925" y="597668"/>
                  </a:lnTo>
                  <a:lnTo>
                    <a:pt x="170114" y="597668"/>
                  </a:lnTo>
                  <a:lnTo>
                    <a:pt x="170114" y="971629"/>
                  </a:lnTo>
                  <a:lnTo>
                    <a:pt x="275580" y="971629"/>
                  </a:lnTo>
                  <a:lnTo>
                    <a:pt x="275580" y="597668"/>
                  </a:lnTo>
                  <a:lnTo>
                    <a:pt x="328312" y="597668"/>
                  </a:lnTo>
                  <a:lnTo>
                    <a:pt x="328312" y="971629"/>
                  </a:lnTo>
                  <a:lnTo>
                    <a:pt x="433778" y="971629"/>
                  </a:lnTo>
                  <a:lnTo>
                    <a:pt x="433778" y="597668"/>
                  </a:lnTo>
                  <a:lnTo>
                    <a:pt x="504967" y="597668"/>
                  </a:lnTo>
                  <a:lnTo>
                    <a:pt x="407411" y="266447"/>
                  </a:lnTo>
                  <a:lnTo>
                    <a:pt x="407411" y="172957"/>
                  </a:lnTo>
                  <a:lnTo>
                    <a:pt x="489147" y="453427"/>
                  </a:lnTo>
                  <a:cubicBezTo>
                    <a:pt x="497057" y="477467"/>
                    <a:pt x="518150" y="490823"/>
                    <a:pt x="539243" y="490823"/>
                  </a:cubicBezTo>
                  <a:cubicBezTo>
                    <a:pt x="544516" y="490823"/>
                    <a:pt x="549789" y="490823"/>
                    <a:pt x="555063" y="488152"/>
                  </a:cubicBezTo>
                  <a:cubicBezTo>
                    <a:pt x="581429" y="480138"/>
                    <a:pt x="597249" y="450756"/>
                    <a:pt x="589339" y="42137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</p:grpSp>
      <p:grpSp>
        <p:nvGrpSpPr>
          <p:cNvPr id="31" name="Gráfico 24" descr="Hombre">
            <a:extLst>
              <a:ext uri="{FF2B5EF4-FFF2-40B4-BE49-F238E27FC236}">
                <a16:creationId xmlns:a16="http://schemas.microsoft.com/office/drawing/2014/main" id="{F7448A65-7179-4D2B-AD8E-AAE0FF913B5F}"/>
              </a:ext>
            </a:extLst>
          </p:cNvPr>
          <p:cNvGrpSpPr/>
          <p:nvPr/>
        </p:nvGrpSpPr>
        <p:grpSpPr>
          <a:xfrm>
            <a:off x="9673238" y="2884512"/>
            <a:ext cx="1107647" cy="1234287"/>
            <a:chOff x="8912087" y="1898372"/>
            <a:chExt cx="1212573" cy="1096619"/>
          </a:xfrm>
        </p:grpSpPr>
        <p:sp>
          <p:nvSpPr>
            <p:cNvPr id="32" name="Forma libre: forma 6">
              <a:extLst>
                <a:ext uri="{FF2B5EF4-FFF2-40B4-BE49-F238E27FC236}">
                  <a16:creationId xmlns:a16="http://schemas.microsoft.com/office/drawing/2014/main" id="{96CAF1AB-801A-4185-A637-F756EE81C655}"/>
                </a:ext>
              </a:extLst>
            </p:cNvPr>
            <p:cNvSpPr/>
            <p:nvPr/>
          </p:nvSpPr>
          <p:spPr>
            <a:xfrm>
              <a:off x="9407853" y="1924074"/>
              <a:ext cx="214726" cy="194193"/>
            </a:xfrm>
            <a:custGeom>
              <a:avLst/>
              <a:gdLst/>
              <a:ahLst/>
              <a:cxnLst/>
              <a:rect l="0" t="0" r="0" b="0"/>
              <a:pathLst>
                <a:path w="214726" h="194192">
                  <a:moveTo>
                    <a:pt x="211569" y="99952"/>
                  </a:moveTo>
                  <a:cubicBezTo>
                    <a:pt x="211569" y="150423"/>
                    <a:pt x="166328" y="191337"/>
                    <a:pt x="110521" y="191337"/>
                  </a:cubicBezTo>
                  <a:cubicBezTo>
                    <a:pt x="54714" y="191337"/>
                    <a:pt x="9473" y="150423"/>
                    <a:pt x="9473" y="99952"/>
                  </a:cubicBezTo>
                  <a:cubicBezTo>
                    <a:pt x="9473" y="49482"/>
                    <a:pt x="54714" y="8567"/>
                    <a:pt x="110521" y="8567"/>
                  </a:cubicBezTo>
                  <a:cubicBezTo>
                    <a:pt x="166328" y="8567"/>
                    <a:pt x="211569" y="49482"/>
                    <a:pt x="211569" y="999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3" name="Forma libre: forma 7">
              <a:extLst>
                <a:ext uri="{FF2B5EF4-FFF2-40B4-BE49-F238E27FC236}">
                  <a16:creationId xmlns:a16="http://schemas.microsoft.com/office/drawing/2014/main" id="{100FE8DD-DB87-4FF1-9057-0C8DC420EDA2}"/>
                </a:ext>
              </a:extLst>
            </p:cNvPr>
            <p:cNvSpPr/>
            <p:nvPr/>
          </p:nvSpPr>
          <p:spPr>
            <a:xfrm>
              <a:off x="9231019" y="2129690"/>
              <a:ext cx="568394" cy="833887"/>
            </a:xfrm>
            <a:custGeom>
              <a:avLst/>
              <a:gdLst/>
              <a:ahLst/>
              <a:cxnLst/>
              <a:rect l="0" t="0" r="0" b="0"/>
              <a:pathLst>
                <a:path w="568393" h="833887">
                  <a:moveTo>
                    <a:pt x="562710" y="364969"/>
                  </a:moveTo>
                  <a:lnTo>
                    <a:pt x="491976" y="93098"/>
                  </a:lnTo>
                  <a:cubicBezTo>
                    <a:pt x="489450" y="83960"/>
                    <a:pt x="484398" y="74821"/>
                    <a:pt x="476819" y="67968"/>
                  </a:cubicBezTo>
                  <a:cubicBezTo>
                    <a:pt x="446505" y="45121"/>
                    <a:pt x="411138" y="29129"/>
                    <a:pt x="370719" y="17706"/>
                  </a:cubicBezTo>
                  <a:cubicBezTo>
                    <a:pt x="342931" y="13137"/>
                    <a:pt x="315143" y="8567"/>
                    <a:pt x="287355" y="8567"/>
                  </a:cubicBezTo>
                  <a:cubicBezTo>
                    <a:pt x="259566" y="8567"/>
                    <a:pt x="231778" y="13137"/>
                    <a:pt x="203990" y="19990"/>
                  </a:cubicBezTo>
                  <a:cubicBezTo>
                    <a:pt x="163571" y="29129"/>
                    <a:pt x="128204" y="47406"/>
                    <a:pt x="97890" y="70252"/>
                  </a:cubicBezTo>
                  <a:cubicBezTo>
                    <a:pt x="90311" y="77106"/>
                    <a:pt x="85259" y="86245"/>
                    <a:pt x="82733" y="95383"/>
                  </a:cubicBezTo>
                  <a:lnTo>
                    <a:pt x="11999" y="367253"/>
                  </a:lnTo>
                  <a:cubicBezTo>
                    <a:pt x="11999" y="369538"/>
                    <a:pt x="9473" y="374107"/>
                    <a:pt x="9473" y="378676"/>
                  </a:cubicBezTo>
                  <a:cubicBezTo>
                    <a:pt x="9473" y="403807"/>
                    <a:pt x="32209" y="424369"/>
                    <a:pt x="59997" y="424369"/>
                  </a:cubicBezTo>
                  <a:cubicBezTo>
                    <a:pt x="82733" y="424369"/>
                    <a:pt x="102942" y="408376"/>
                    <a:pt x="107995" y="390099"/>
                  </a:cubicBezTo>
                  <a:lnTo>
                    <a:pt x="161045" y="191337"/>
                  </a:lnTo>
                  <a:lnTo>
                    <a:pt x="161045" y="831032"/>
                  </a:lnTo>
                  <a:lnTo>
                    <a:pt x="262093" y="831032"/>
                  </a:lnTo>
                  <a:lnTo>
                    <a:pt x="262093" y="419799"/>
                  </a:lnTo>
                  <a:lnTo>
                    <a:pt x="312616" y="419799"/>
                  </a:lnTo>
                  <a:lnTo>
                    <a:pt x="312616" y="831032"/>
                  </a:lnTo>
                  <a:lnTo>
                    <a:pt x="413664" y="831032"/>
                  </a:lnTo>
                  <a:lnTo>
                    <a:pt x="413664" y="189053"/>
                  </a:lnTo>
                  <a:lnTo>
                    <a:pt x="466714" y="387815"/>
                  </a:lnTo>
                  <a:cubicBezTo>
                    <a:pt x="471767" y="406092"/>
                    <a:pt x="491976" y="422084"/>
                    <a:pt x="514712" y="422084"/>
                  </a:cubicBezTo>
                  <a:cubicBezTo>
                    <a:pt x="542500" y="422084"/>
                    <a:pt x="565236" y="401523"/>
                    <a:pt x="565236" y="376392"/>
                  </a:cubicBezTo>
                  <a:cubicBezTo>
                    <a:pt x="565236" y="371822"/>
                    <a:pt x="562710" y="367253"/>
                    <a:pt x="562710" y="36496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003FD33-780E-4C78-B9C7-581E73042D2F}"/>
              </a:ext>
            </a:extLst>
          </p:cNvPr>
          <p:cNvSpPr txBox="1"/>
          <p:nvPr/>
        </p:nvSpPr>
        <p:spPr>
          <a:xfrm>
            <a:off x="7351747" y="4347111"/>
            <a:ext cx="157677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12.206</a:t>
            </a:r>
          </a:p>
          <a:p>
            <a:pPr algn="ctr"/>
            <a:r>
              <a:rPr lang="es-EC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MUJERES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7D8DF96-41DC-4296-AEB5-E32CABCD8955}"/>
              </a:ext>
            </a:extLst>
          </p:cNvPr>
          <p:cNvSpPr txBox="1"/>
          <p:nvPr/>
        </p:nvSpPr>
        <p:spPr>
          <a:xfrm>
            <a:off x="9403388" y="4347111"/>
            <a:ext cx="164157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14.092</a:t>
            </a:r>
          </a:p>
          <a:p>
            <a:pPr algn="ctr"/>
            <a:r>
              <a:rPr lang="es-EC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HOMBRES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0" name="Gráfico 19">
                <a:extLst>
                  <a:ext uri="{FF2B5EF4-FFF2-40B4-BE49-F238E27FC236}">
                    <a16:creationId xmlns:a16="http://schemas.microsoft.com/office/drawing/2014/main" id="{AE566AD7-B1E0-4C54-8EC2-0A933C5D7D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62939493"/>
                  </p:ext>
                </p:extLst>
              </p:nvPr>
            </p:nvGraphicFramePr>
            <p:xfrm>
              <a:off x="438550" y="923705"/>
              <a:ext cx="6783885" cy="514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id="{AE566AD7-B1E0-4C54-8EC2-0A933C5D7D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550" y="923705"/>
                <a:ext cx="6783885" cy="5145791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uadroTexto 18"/>
          <p:cNvSpPr txBox="1"/>
          <p:nvPr/>
        </p:nvSpPr>
        <p:spPr>
          <a:xfrm>
            <a:off x="2042373" y="288891"/>
            <a:ext cx="993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INCLUSI</a:t>
            </a: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ÓN SOCIAL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0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134625" y="3865829"/>
            <a:ext cx="3500942" cy="8076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charset="0"/>
                <a:ea typeface="Arial" charset="0"/>
                <a:cs typeface="Arial" charset="0"/>
              </a:rPr>
              <a:t>Registros de Insumos Agropecuarios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134625" y="889285"/>
            <a:ext cx="3500941" cy="5604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charset="0"/>
                <a:ea typeface="Arial" charset="0"/>
                <a:cs typeface="Arial" charset="0"/>
              </a:rPr>
              <a:t>Sanidad Animal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134625" y="1826256"/>
            <a:ext cx="3500941" cy="5604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charset="0"/>
                <a:ea typeface="Arial" charset="0"/>
                <a:cs typeface="Arial" charset="0"/>
              </a:rPr>
              <a:t>Sanidad Vegetal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134625" y="2763227"/>
            <a:ext cx="3500941" cy="72607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>
                <a:latin typeface="Arial" charset="0"/>
                <a:ea typeface="Arial" charset="0"/>
                <a:cs typeface="Arial" charset="0"/>
              </a:rPr>
              <a:t>Inocuidad de Alimentos</a:t>
            </a:r>
            <a:endParaRPr lang="es-EC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134625" y="5050039"/>
            <a:ext cx="3500942" cy="56043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charset="0"/>
                <a:ea typeface="Arial" charset="0"/>
                <a:cs typeface="Arial" charset="0"/>
              </a:rPr>
              <a:t>Laboratorios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3866921" y="2763227"/>
            <a:ext cx="8169806" cy="726070"/>
          </a:xfrm>
          <a:prstGeom prst="round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3866921" y="3865828"/>
            <a:ext cx="8169806" cy="80767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48" name="Grupo 47"/>
          <p:cNvGrpSpPr/>
          <p:nvPr/>
        </p:nvGrpSpPr>
        <p:grpSpPr>
          <a:xfrm>
            <a:off x="3866921" y="889230"/>
            <a:ext cx="8169806" cy="602041"/>
            <a:chOff x="5637478" y="699193"/>
            <a:chExt cx="6371856" cy="1206057"/>
          </a:xfrm>
        </p:grpSpPr>
        <p:sp>
          <p:nvSpPr>
            <p:cNvPr id="30" name="Rectángulo redondeado 29"/>
            <p:cNvSpPr/>
            <p:nvPr/>
          </p:nvSpPr>
          <p:spPr>
            <a:xfrm>
              <a:off x="5637478" y="699193"/>
              <a:ext cx="6371856" cy="120605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5731994" y="751903"/>
              <a:ext cx="6230670" cy="1065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Atender procesos de regulación, control y certificación en temas de Sanidad Animal, con la finalidad de incrementar los niveles zoosanitarios garantizar las soberanía alimentaria.</a:t>
              </a:r>
            </a:p>
          </p:txBody>
        </p:sp>
      </p:grpSp>
      <p:sp>
        <p:nvSpPr>
          <p:cNvPr id="41" name="Rectángulo redondeado 40"/>
          <p:cNvSpPr/>
          <p:nvPr/>
        </p:nvSpPr>
        <p:spPr>
          <a:xfrm>
            <a:off x="3866921" y="5050038"/>
            <a:ext cx="8169806" cy="5604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3" name="Rectángulo 42"/>
          <p:cNvSpPr/>
          <p:nvPr/>
        </p:nvSpPr>
        <p:spPr>
          <a:xfrm>
            <a:off x="3958186" y="2833874"/>
            <a:ext cx="8048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Garantizar la calidad de los alimentos en su fase primaria de producción, a través de la implementación de buenas prácticas de producción y control de contaminantes.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3866921" y="1805621"/>
            <a:ext cx="8169806" cy="581075"/>
            <a:chOff x="-694221" y="3061039"/>
            <a:chExt cx="6954431" cy="1106077"/>
          </a:xfrm>
        </p:grpSpPr>
        <p:sp>
          <p:nvSpPr>
            <p:cNvPr id="34" name="Rectángulo redondeado 33"/>
            <p:cNvSpPr/>
            <p:nvPr/>
          </p:nvSpPr>
          <p:spPr>
            <a:xfrm>
              <a:off x="-694221" y="3095517"/>
              <a:ext cx="6954431" cy="1071599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-585197" y="3061039"/>
              <a:ext cx="6705162" cy="995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Mantener y/o mejorar el estatus fitosanitario a través de la prevención de ingreso y apoyo al manejo de plagas, así como contribuir a la producción agrícola.</a:t>
              </a:r>
            </a:p>
          </p:txBody>
        </p:sp>
      </p:grpSp>
      <p:sp>
        <p:nvSpPr>
          <p:cNvPr id="46" name="Rectángulo 45"/>
          <p:cNvSpPr/>
          <p:nvPr/>
        </p:nvSpPr>
        <p:spPr>
          <a:xfrm>
            <a:off x="3983981" y="3942947"/>
            <a:ext cx="7981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Atender los procesos de registros de insumos agropecuarios para garantizar y controlar su eficiencia, proveyendo al sector agropecuario insumos de calidad.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3958186" y="5050038"/>
            <a:ext cx="7913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Atender los procesos de análisis y diagnóstico de muestras para la detección oportuna de enfermedades veterinarias, plagas y contaminantes en productos agropecuarios.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042373" y="288891"/>
            <a:ext cx="993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ÁREAS TÉCNICAS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1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876700-3946-4EF4-AE54-BC0AE9FDD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80813"/>
              </p:ext>
            </p:extLst>
          </p:nvPr>
        </p:nvGraphicFramePr>
        <p:xfrm>
          <a:off x="495759" y="1008410"/>
          <a:ext cx="11325340" cy="461866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235492">
                  <a:extLst>
                    <a:ext uri="{9D8B030D-6E8A-4147-A177-3AD203B41FA5}">
                      <a16:colId xmlns:a16="http://schemas.microsoft.com/office/drawing/2014/main" val="2111997545"/>
                    </a:ext>
                  </a:extLst>
                </a:gridCol>
                <a:gridCol w="2692374">
                  <a:extLst>
                    <a:ext uri="{9D8B030D-6E8A-4147-A177-3AD203B41FA5}">
                      <a16:colId xmlns:a16="http://schemas.microsoft.com/office/drawing/2014/main" val="69567535"/>
                    </a:ext>
                  </a:extLst>
                </a:gridCol>
                <a:gridCol w="2703275">
                  <a:extLst>
                    <a:ext uri="{9D8B030D-6E8A-4147-A177-3AD203B41FA5}">
                      <a16:colId xmlns:a16="http://schemas.microsoft.com/office/drawing/2014/main" val="32437382"/>
                    </a:ext>
                  </a:extLst>
                </a:gridCol>
                <a:gridCol w="1694199">
                  <a:extLst>
                    <a:ext uri="{9D8B030D-6E8A-4147-A177-3AD203B41FA5}">
                      <a16:colId xmlns:a16="http://schemas.microsoft.com/office/drawing/2014/main" val="2762378194"/>
                    </a:ext>
                  </a:extLst>
                </a:gridCol>
              </a:tblGrid>
              <a:tr h="3804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2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RESUMEN DE EJECUCIÓN PRESUPUESTO</a:t>
                      </a:r>
                      <a:endParaRPr lang="es-EC" sz="2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53728"/>
                  </a:ext>
                </a:extLst>
              </a:tr>
              <a:tr h="120996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DETALLE</a:t>
                      </a:r>
                      <a:endParaRPr lang="es-EC" sz="2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PRESUPUESTO ASIGNADO</a:t>
                      </a:r>
                      <a:endParaRPr lang="es-EC" sz="2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PRESUPUESTO EJECUTADO</a:t>
                      </a:r>
                      <a:endParaRPr lang="es-EC" sz="2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 de Ejecución</a:t>
                      </a:r>
                      <a:endParaRPr lang="es-EC" sz="2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1117311"/>
                  </a:ext>
                </a:extLst>
              </a:tr>
              <a:tr h="9091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PRESUPUESTO TOTAL DE GASTO CORRIENTE</a:t>
                      </a:r>
                      <a:endParaRPr lang="es-EC" sz="2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1.316.043,30</a:t>
                      </a:r>
                      <a:endParaRPr lang="es-ES" sz="3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1.314.979,05</a:t>
                      </a:r>
                      <a:endParaRPr lang="es-ES" sz="3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99,92%</a:t>
                      </a:r>
                      <a:endParaRPr lang="es-ES" sz="3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7188229"/>
                  </a:ext>
                </a:extLst>
              </a:tr>
              <a:tr h="120996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PRESUPUESTO TOTAL DE PROYECTOS DE INVERSIÓN</a:t>
                      </a:r>
                      <a:endParaRPr lang="es-EC" sz="2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45.429,89</a:t>
                      </a:r>
                      <a:endParaRPr lang="es-ES" sz="3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3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s-ES" sz="3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8.629,25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3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lang="es-ES" sz="3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3.02%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1036418"/>
                  </a:ext>
                </a:extLst>
              </a:tr>
              <a:tr h="9091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GASTO CORRIENTE Y INVERSIÓN</a:t>
                      </a:r>
                      <a:endParaRPr lang="es-ES" sz="2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1.361.473,19</a:t>
                      </a:r>
                      <a:endParaRPr lang="es-ES" sz="3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1.343.608.30</a:t>
                      </a:r>
                      <a:endParaRPr lang="es-ES" sz="3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98.69%</a:t>
                      </a:r>
                      <a:endParaRPr lang="es-ES" sz="3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9698157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042373" y="288891"/>
            <a:ext cx="993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ADMINISTRATIVO FINANCIERO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5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7E6B82E-7600-400F-9A63-C6746F448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505971"/>
              </p:ext>
            </p:extLst>
          </p:nvPr>
        </p:nvGraphicFramePr>
        <p:xfrm>
          <a:off x="225891" y="812111"/>
          <a:ext cx="5568760" cy="478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B5A737A-BBF4-4E80-BFF0-72473D3E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694906"/>
              </p:ext>
            </p:extLst>
          </p:nvPr>
        </p:nvGraphicFramePr>
        <p:xfrm>
          <a:off x="6385357" y="812111"/>
          <a:ext cx="5461650" cy="387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0913D13-0C11-42FE-8AAA-5A7C6007A03A}"/>
              </a:ext>
            </a:extLst>
          </p:cNvPr>
          <p:cNvSpPr txBox="1"/>
          <p:nvPr/>
        </p:nvSpPr>
        <p:spPr>
          <a:xfrm>
            <a:off x="6891443" y="4690428"/>
            <a:ext cx="4449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Chimborazo:</a:t>
            </a:r>
            <a:r>
              <a:rPr 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Penipe, Riobamba, Pallatanga.</a:t>
            </a:r>
          </a:p>
          <a:p>
            <a:r>
              <a: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Cotopaxi:</a:t>
            </a:r>
            <a:r>
              <a:rPr 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La Mana, Pangua, Sigchos.</a:t>
            </a:r>
          </a:p>
          <a:p>
            <a:r>
              <a: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Pastaza:</a:t>
            </a:r>
            <a:r>
              <a:rPr 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Mera, Pastaza, Arajuno, Santa Clara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x-non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205031" y="288891"/>
            <a:ext cx="477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VEGETAL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1E684C-A962-4DF1-A76E-3E7ECE76F968}"/>
              </a:ext>
            </a:extLst>
          </p:cNvPr>
          <p:cNvSpPr txBox="1"/>
          <p:nvPr/>
        </p:nvSpPr>
        <p:spPr>
          <a:xfrm>
            <a:off x="3138920" y="1893262"/>
            <a:ext cx="264374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6.287 MONITOREOS EN CULTIVO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6084008" y="539347"/>
            <a:ext cx="0" cy="5061377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3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10B9894-2133-4DCD-8EBC-7B1E86AE0F0C}"/>
              </a:ext>
            </a:extLst>
          </p:cNvPr>
          <p:cNvSpPr/>
          <p:nvPr/>
        </p:nvSpPr>
        <p:spPr>
          <a:xfrm>
            <a:off x="9034843" y="1401742"/>
            <a:ext cx="2757242" cy="231112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8100"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4C8A4B-6FB9-4BF6-8203-AFFFE000BB37}"/>
              </a:ext>
            </a:extLst>
          </p:cNvPr>
          <p:cNvSpPr txBox="1"/>
          <p:nvPr/>
        </p:nvSpPr>
        <p:spPr>
          <a:xfrm>
            <a:off x="9034843" y="3930705"/>
            <a:ext cx="275724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s-419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100 HECTÁREAS  CON LIBERACIÓN DE MACHOS ESTÉRILES DE MOSCA DE LA FRUTA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9B977219-4C74-46C4-8F43-CB742F24033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62850400"/>
                  </p:ext>
                </p:extLst>
              </p:nvPr>
            </p:nvGraphicFramePr>
            <p:xfrm>
              <a:off x="376735" y="455744"/>
              <a:ext cx="4976191" cy="48370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9B977219-4C74-46C4-8F43-CB742F2403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735" y="455744"/>
                <a:ext cx="4976191" cy="4837044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4905FAD-5C5E-47C9-A96A-BF0F82FED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942914"/>
              </p:ext>
            </p:extLst>
          </p:nvPr>
        </p:nvGraphicFramePr>
        <p:xfrm>
          <a:off x="5553473" y="1401742"/>
          <a:ext cx="3393379" cy="389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D0E13D6-FFB4-42D2-977E-2E2F67021A6A}"/>
              </a:ext>
            </a:extLst>
          </p:cNvPr>
          <p:cNvSpPr txBox="1"/>
          <p:nvPr/>
        </p:nvSpPr>
        <p:spPr>
          <a:xfrm>
            <a:off x="1282454" y="5378785"/>
            <a:ext cx="316475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224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x-non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038 HECTÁREAS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05031" y="288891"/>
            <a:ext cx="477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VEGETAL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440914" y="686740"/>
            <a:ext cx="0" cy="5061377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9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219F691-7D46-42B6-88B1-3E203A59B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895321"/>
              </p:ext>
            </p:extLst>
          </p:nvPr>
        </p:nvGraphicFramePr>
        <p:xfrm>
          <a:off x="774746" y="539347"/>
          <a:ext cx="5124125" cy="506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BDA97D0-FA9E-44F9-A542-3D2B175075ED}"/>
              </a:ext>
            </a:extLst>
          </p:cNvPr>
          <p:cNvSpPr txBox="1"/>
          <p:nvPr/>
        </p:nvSpPr>
        <p:spPr>
          <a:xfrm>
            <a:off x="774746" y="1028382"/>
            <a:ext cx="384297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PREDIOS CERTIFICADOS DE BRUCELOSIS Y TUBERCULOSIS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1E684C-A962-4DF1-A76E-3E7ECE76F968}"/>
              </a:ext>
            </a:extLst>
          </p:cNvPr>
          <p:cNvSpPr txBox="1"/>
          <p:nvPr/>
        </p:nvSpPr>
        <p:spPr>
          <a:xfrm>
            <a:off x="1188719" y="2170951"/>
            <a:ext cx="208280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135 PREDIOS CERTIFICADOS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3A155D8-4A08-48FC-86E8-902387A50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236364"/>
              </p:ext>
            </p:extLst>
          </p:nvPr>
        </p:nvGraphicFramePr>
        <p:xfrm>
          <a:off x="6150110" y="839846"/>
          <a:ext cx="5124125" cy="476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262651" y="288891"/>
            <a:ext cx="371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ANIMAL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6084008" y="539347"/>
            <a:ext cx="0" cy="5061377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0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688</Words>
  <Application>Microsoft Office PowerPoint</Application>
  <PresentationFormat>Panorámica</PresentationFormat>
  <Paragraphs>148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Parra</dc:creator>
  <cp:lastModifiedBy>Andres Parra</cp:lastModifiedBy>
  <cp:revision>111</cp:revision>
  <dcterms:created xsi:type="dcterms:W3CDTF">2019-01-28T11:09:53Z</dcterms:created>
  <dcterms:modified xsi:type="dcterms:W3CDTF">2019-02-13T20:16:23Z</dcterms:modified>
</cp:coreProperties>
</file>