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349" r:id="rId3"/>
    <p:sldId id="350" r:id="rId4"/>
    <p:sldId id="351" r:id="rId5"/>
    <p:sldId id="348" r:id="rId6"/>
    <p:sldId id="346" r:id="rId7"/>
    <p:sldId id="352" r:id="rId8"/>
    <p:sldId id="353" r:id="rId9"/>
    <p:sldId id="354" r:id="rId10"/>
    <p:sldId id="355" r:id="rId11"/>
    <p:sldId id="356" r:id="rId12"/>
    <p:sldId id="357" r:id="rId13"/>
    <p:sldId id="358" r:id="rId14"/>
    <p:sldId id="347" r:id="rId15"/>
    <p:sldId id="299" r:id="rId16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8257F"/>
    <a:srgbClr val="8638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9631B5-78F2-41C9-869B-9F39066F8104}" styleName="Estilo medio 3 - 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269D01E-BC32-4049-B463-5C60D7B0CCD2}" styleName="Estilo temático 2 - Énfasis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306799F8-075E-4A3A-A7F6-7FBC6576F1A4}" styleName="Estilo temático 2 - Énfasis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Estilo temático 2 - Énfasis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7AC3CCA-C797-4891-BE02-D94E43425B78}" styleName="Estilo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749"/>
    <p:restoredTop sz="96739"/>
  </p:normalViewPr>
  <p:slideViewPr>
    <p:cSldViewPr snapToGrid="0" snapToObjects="1">
      <p:cViewPr varScale="1">
        <p:scale>
          <a:sx n="88" d="100"/>
          <a:sy n="88" d="100"/>
        </p:scale>
        <p:origin x="28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60ECA2-5E93-B441-9E7C-F0008E829BB6}" type="doc">
      <dgm:prSet loTypeId="urn:microsoft.com/office/officeart/2005/8/layout/hList1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s-ES_tradnl"/>
        </a:p>
      </dgm:t>
    </dgm:pt>
    <dgm:pt modelId="{F2E20080-94B7-844F-836B-CE7FE9A20BBA}">
      <dgm:prSet phldrT="[Texto]"/>
      <dgm:spPr/>
      <dgm:t>
        <a:bodyPr/>
        <a:lstStyle/>
        <a:p>
          <a:r>
            <a:rPr lang="es-ES_tradnl" b="1" dirty="0" smtClean="0">
              <a:latin typeface="Arial" charset="0"/>
              <a:ea typeface="Arial" charset="0"/>
              <a:cs typeface="Arial" charset="0"/>
            </a:rPr>
            <a:t>DIAGN</a:t>
          </a:r>
          <a:r>
            <a:rPr lang="es-ES" b="1" dirty="0" err="1" smtClean="0">
              <a:latin typeface="Arial" charset="0"/>
              <a:ea typeface="Arial" charset="0"/>
              <a:cs typeface="Arial" charset="0"/>
            </a:rPr>
            <a:t>Ó</a:t>
          </a:r>
          <a:r>
            <a:rPr lang="es-ES_tradnl" b="1" dirty="0" smtClean="0">
              <a:latin typeface="Arial" charset="0"/>
              <a:ea typeface="Arial" charset="0"/>
              <a:cs typeface="Arial" charset="0"/>
            </a:rPr>
            <a:t>STICO ANIMAL</a:t>
          </a:r>
          <a:endParaRPr lang="es-ES_tradnl" b="1" dirty="0">
            <a:latin typeface="Arial" charset="0"/>
            <a:ea typeface="Arial" charset="0"/>
            <a:cs typeface="Arial" charset="0"/>
          </a:endParaRPr>
        </a:p>
      </dgm:t>
    </dgm:pt>
    <dgm:pt modelId="{5A589228-AE08-F745-A753-F4C139ABC891}" type="parTrans" cxnId="{A788A8E8-1E25-DC4E-9E9E-81C27C4FCFAD}">
      <dgm:prSet/>
      <dgm:spPr/>
      <dgm:t>
        <a:bodyPr/>
        <a:lstStyle/>
        <a:p>
          <a:endParaRPr lang="es-ES_tradnl">
            <a:latin typeface="Arial" charset="0"/>
            <a:ea typeface="Arial" charset="0"/>
            <a:cs typeface="Arial" charset="0"/>
          </a:endParaRPr>
        </a:p>
      </dgm:t>
    </dgm:pt>
    <dgm:pt modelId="{6652A8C9-D84F-1847-8BCC-B4C9EE065993}" type="sibTrans" cxnId="{A788A8E8-1E25-DC4E-9E9E-81C27C4FCFAD}">
      <dgm:prSet/>
      <dgm:spPr/>
      <dgm:t>
        <a:bodyPr/>
        <a:lstStyle/>
        <a:p>
          <a:endParaRPr lang="es-ES_tradnl">
            <a:latin typeface="Arial" charset="0"/>
            <a:ea typeface="Arial" charset="0"/>
            <a:cs typeface="Arial" charset="0"/>
          </a:endParaRPr>
        </a:p>
      </dgm:t>
    </dgm:pt>
    <dgm:pt modelId="{AA0BC342-AF18-7C49-A0B8-A2444FD90CA5}">
      <dgm:prSet phldrT="[Texto]"/>
      <dgm:spPr/>
      <dgm:t>
        <a:bodyPr/>
        <a:lstStyle/>
        <a:p>
          <a:r>
            <a:rPr lang="es-EC" dirty="0" smtClean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rPr>
            <a:t>Anemia Infecciosa Equina</a:t>
          </a:r>
          <a:endParaRPr lang="es-ES_tradnl" dirty="0">
            <a:solidFill>
              <a:schemeClr val="tx1">
                <a:lumMod val="65000"/>
                <a:lumOff val="35000"/>
              </a:schemeClr>
            </a:solidFill>
            <a:latin typeface="Arial" charset="0"/>
            <a:ea typeface="Arial" charset="0"/>
            <a:cs typeface="Arial" charset="0"/>
          </a:endParaRPr>
        </a:p>
      </dgm:t>
    </dgm:pt>
    <dgm:pt modelId="{2BCFA980-B109-B34B-AD5F-05F2E6F43486}" type="parTrans" cxnId="{ECD999AA-F9F4-3347-BB45-9A5F7AC3842B}">
      <dgm:prSet/>
      <dgm:spPr/>
      <dgm:t>
        <a:bodyPr/>
        <a:lstStyle/>
        <a:p>
          <a:endParaRPr lang="es-ES_tradnl">
            <a:latin typeface="Arial" charset="0"/>
            <a:ea typeface="Arial" charset="0"/>
            <a:cs typeface="Arial" charset="0"/>
          </a:endParaRPr>
        </a:p>
      </dgm:t>
    </dgm:pt>
    <dgm:pt modelId="{C46CEB9A-98F6-0441-8B76-0B927F226A2D}" type="sibTrans" cxnId="{ECD999AA-F9F4-3347-BB45-9A5F7AC3842B}">
      <dgm:prSet/>
      <dgm:spPr/>
      <dgm:t>
        <a:bodyPr/>
        <a:lstStyle/>
        <a:p>
          <a:endParaRPr lang="es-ES_tradnl">
            <a:latin typeface="Arial" charset="0"/>
            <a:ea typeface="Arial" charset="0"/>
            <a:cs typeface="Arial" charset="0"/>
          </a:endParaRPr>
        </a:p>
      </dgm:t>
    </dgm:pt>
    <dgm:pt modelId="{591F9C3C-3F0A-8B4D-9E09-F8FD98186B37}">
      <dgm:prSet phldrT="[Texto]"/>
      <dgm:spPr/>
      <dgm:t>
        <a:bodyPr/>
        <a:lstStyle/>
        <a:p>
          <a:r>
            <a:rPr lang="es-EC" smtClean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rPr>
            <a:t>Brucelosis</a:t>
          </a:r>
          <a:endParaRPr lang="es-ES_tradnl" dirty="0">
            <a:solidFill>
              <a:schemeClr val="tx1">
                <a:lumMod val="65000"/>
                <a:lumOff val="35000"/>
              </a:schemeClr>
            </a:solidFill>
            <a:latin typeface="Arial" charset="0"/>
            <a:ea typeface="Arial" charset="0"/>
            <a:cs typeface="Arial" charset="0"/>
          </a:endParaRPr>
        </a:p>
      </dgm:t>
    </dgm:pt>
    <dgm:pt modelId="{62049B9B-EE03-1F41-A250-7F34B5B13528}" type="parTrans" cxnId="{AE8BFAFF-B684-CE4D-8996-B35F54BAD4AD}">
      <dgm:prSet/>
      <dgm:spPr/>
      <dgm:t>
        <a:bodyPr/>
        <a:lstStyle/>
        <a:p>
          <a:endParaRPr lang="es-ES_tradnl">
            <a:latin typeface="Arial" charset="0"/>
            <a:ea typeface="Arial" charset="0"/>
            <a:cs typeface="Arial" charset="0"/>
          </a:endParaRPr>
        </a:p>
      </dgm:t>
    </dgm:pt>
    <dgm:pt modelId="{CFB213BD-8146-8945-A645-8B8766338F3D}" type="sibTrans" cxnId="{AE8BFAFF-B684-CE4D-8996-B35F54BAD4AD}">
      <dgm:prSet/>
      <dgm:spPr/>
      <dgm:t>
        <a:bodyPr/>
        <a:lstStyle/>
        <a:p>
          <a:endParaRPr lang="es-ES_tradnl">
            <a:latin typeface="Arial" charset="0"/>
            <a:ea typeface="Arial" charset="0"/>
            <a:cs typeface="Arial" charset="0"/>
          </a:endParaRPr>
        </a:p>
      </dgm:t>
    </dgm:pt>
    <dgm:pt modelId="{3CBE9D4B-B3BC-7642-92C7-849BD607481C}">
      <dgm:prSet phldrT="[Texto]"/>
      <dgm:spPr/>
      <dgm:t>
        <a:bodyPr/>
        <a:lstStyle/>
        <a:p>
          <a:r>
            <a:rPr lang="es-ES_tradnl" b="1" dirty="0" smtClean="0">
              <a:latin typeface="Arial" charset="0"/>
              <a:ea typeface="Arial" charset="0"/>
              <a:cs typeface="Arial" charset="0"/>
            </a:rPr>
            <a:t>DIAGN</a:t>
          </a:r>
          <a:r>
            <a:rPr lang="es-ES" b="1" dirty="0" err="1" smtClean="0">
              <a:latin typeface="Arial" charset="0"/>
              <a:ea typeface="Arial" charset="0"/>
              <a:cs typeface="Arial" charset="0"/>
            </a:rPr>
            <a:t>Ó</a:t>
          </a:r>
          <a:r>
            <a:rPr lang="es-ES_tradnl" b="1" dirty="0" smtClean="0">
              <a:latin typeface="Arial" charset="0"/>
              <a:ea typeface="Arial" charset="0"/>
              <a:cs typeface="Arial" charset="0"/>
            </a:rPr>
            <a:t>STICO VEGETAL</a:t>
          </a:r>
          <a:endParaRPr lang="es-ES_tradnl" b="1" dirty="0">
            <a:latin typeface="Arial" charset="0"/>
            <a:ea typeface="Arial" charset="0"/>
            <a:cs typeface="Arial" charset="0"/>
          </a:endParaRPr>
        </a:p>
      </dgm:t>
    </dgm:pt>
    <dgm:pt modelId="{18105B2D-9C37-6C44-8943-593BE595FC96}" type="parTrans" cxnId="{B16B64E0-1A54-9540-A4BC-FA12ADAC0DD5}">
      <dgm:prSet/>
      <dgm:spPr/>
      <dgm:t>
        <a:bodyPr/>
        <a:lstStyle/>
        <a:p>
          <a:endParaRPr lang="es-ES_tradnl">
            <a:latin typeface="Arial" charset="0"/>
            <a:ea typeface="Arial" charset="0"/>
            <a:cs typeface="Arial" charset="0"/>
          </a:endParaRPr>
        </a:p>
      </dgm:t>
    </dgm:pt>
    <dgm:pt modelId="{F6505EDC-F8D3-F945-A441-66F71F51A7A3}" type="sibTrans" cxnId="{B16B64E0-1A54-9540-A4BC-FA12ADAC0DD5}">
      <dgm:prSet/>
      <dgm:spPr/>
      <dgm:t>
        <a:bodyPr/>
        <a:lstStyle/>
        <a:p>
          <a:endParaRPr lang="es-ES_tradnl">
            <a:latin typeface="Arial" charset="0"/>
            <a:ea typeface="Arial" charset="0"/>
            <a:cs typeface="Arial" charset="0"/>
          </a:endParaRPr>
        </a:p>
      </dgm:t>
    </dgm:pt>
    <dgm:pt modelId="{6E70C6A0-70DD-1E46-AFDF-D325FC32E88C}">
      <dgm:prSet phldrT="[Texto]"/>
      <dgm:spPr/>
      <dgm:t>
        <a:bodyPr/>
        <a:lstStyle/>
        <a:p>
          <a:pPr algn="l"/>
          <a:r>
            <a:rPr lang="es-ES_tradnl" dirty="0" err="1" smtClean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rPr>
            <a:t>Entomolog</a:t>
          </a:r>
          <a:r>
            <a:rPr lang="es-ES" dirty="0" err="1" smtClean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rPr>
            <a:t>ía</a:t>
          </a:r>
          <a:endParaRPr lang="es-ES_tradnl" dirty="0">
            <a:solidFill>
              <a:schemeClr val="tx1">
                <a:lumMod val="65000"/>
                <a:lumOff val="35000"/>
              </a:schemeClr>
            </a:solidFill>
            <a:latin typeface="Arial" charset="0"/>
            <a:ea typeface="Arial" charset="0"/>
            <a:cs typeface="Arial" charset="0"/>
          </a:endParaRPr>
        </a:p>
      </dgm:t>
    </dgm:pt>
    <dgm:pt modelId="{19447CD3-DF62-0140-A1E9-AB4CF2639D87}" type="parTrans" cxnId="{77FA90C8-BB40-9E47-81E4-23FA74884DE9}">
      <dgm:prSet/>
      <dgm:spPr/>
      <dgm:t>
        <a:bodyPr/>
        <a:lstStyle/>
        <a:p>
          <a:endParaRPr lang="es-ES_tradnl">
            <a:latin typeface="Arial" charset="0"/>
            <a:ea typeface="Arial" charset="0"/>
            <a:cs typeface="Arial" charset="0"/>
          </a:endParaRPr>
        </a:p>
      </dgm:t>
    </dgm:pt>
    <dgm:pt modelId="{0C4DC69E-7B68-CF47-B894-84526F67326A}" type="sibTrans" cxnId="{77FA90C8-BB40-9E47-81E4-23FA74884DE9}">
      <dgm:prSet/>
      <dgm:spPr/>
      <dgm:t>
        <a:bodyPr/>
        <a:lstStyle/>
        <a:p>
          <a:endParaRPr lang="es-ES_tradnl">
            <a:latin typeface="Arial" charset="0"/>
            <a:ea typeface="Arial" charset="0"/>
            <a:cs typeface="Arial" charset="0"/>
          </a:endParaRPr>
        </a:p>
      </dgm:t>
    </dgm:pt>
    <dgm:pt modelId="{3FC16A19-B44B-194A-B0C2-DF8373C18DF4}">
      <dgm:prSet phldrT="[Texto]"/>
      <dgm:spPr/>
      <dgm:t>
        <a:bodyPr/>
        <a:lstStyle/>
        <a:p>
          <a:r>
            <a:rPr lang="es-EC" dirty="0" smtClean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rPr>
            <a:t>Tuberculina bovina</a:t>
          </a:r>
          <a:endParaRPr lang="es-ES_tradnl" dirty="0">
            <a:solidFill>
              <a:schemeClr val="tx1">
                <a:lumMod val="65000"/>
                <a:lumOff val="35000"/>
              </a:schemeClr>
            </a:solidFill>
            <a:latin typeface="Arial" charset="0"/>
            <a:ea typeface="Arial" charset="0"/>
            <a:cs typeface="Arial" charset="0"/>
          </a:endParaRPr>
        </a:p>
      </dgm:t>
    </dgm:pt>
    <dgm:pt modelId="{34FC22F8-5ECA-B046-A7EA-DB1C8DBCCED2}" type="parTrans" cxnId="{2634E4D1-2EA2-624F-8B48-530A4533DB9D}">
      <dgm:prSet/>
      <dgm:spPr/>
      <dgm:t>
        <a:bodyPr/>
        <a:lstStyle/>
        <a:p>
          <a:endParaRPr lang="es-ES_tradnl">
            <a:latin typeface="Arial" charset="0"/>
            <a:ea typeface="Arial" charset="0"/>
            <a:cs typeface="Arial" charset="0"/>
          </a:endParaRPr>
        </a:p>
      </dgm:t>
    </dgm:pt>
    <dgm:pt modelId="{595250FE-DA6E-8F49-930E-478C420E9417}" type="sibTrans" cxnId="{2634E4D1-2EA2-624F-8B48-530A4533DB9D}">
      <dgm:prSet/>
      <dgm:spPr/>
      <dgm:t>
        <a:bodyPr/>
        <a:lstStyle/>
        <a:p>
          <a:endParaRPr lang="es-ES_tradnl">
            <a:latin typeface="Arial" charset="0"/>
            <a:ea typeface="Arial" charset="0"/>
            <a:cs typeface="Arial" charset="0"/>
          </a:endParaRPr>
        </a:p>
      </dgm:t>
    </dgm:pt>
    <dgm:pt modelId="{533EFFFD-6578-AB40-BD22-58D7E2238C24}">
      <dgm:prSet phldrT="[Texto]"/>
      <dgm:spPr/>
      <dgm:t>
        <a:bodyPr/>
        <a:lstStyle/>
        <a:p>
          <a:r>
            <a:rPr lang="es-EC" smtClean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rPr>
            <a:t>Hemoparásitos</a:t>
          </a:r>
          <a:endParaRPr lang="es-ES_tradnl" dirty="0">
            <a:solidFill>
              <a:schemeClr val="tx1">
                <a:lumMod val="65000"/>
                <a:lumOff val="35000"/>
              </a:schemeClr>
            </a:solidFill>
            <a:latin typeface="Arial" charset="0"/>
            <a:ea typeface="Arial" charset="0"/>
            <a:cs typeface="Arial" charset="0"/>
          </a:endParaRPr>
        </a:p>
      </dgm:t>
    </dgm:pt>
    <dgm:pt modelId="{B618A171-0167-5747-9091-F26867DF69E3}" type="parTrans" cxnId="{D53127CC-3160-364D-B4F9-BC7FF7A0B6C5}">
      <dgm:prSet/>
      <dgm:spPr/>
      <dgm:t>
        <a:bodyPr/>
        <a:lstStyle/>
        <a:p>
          <a:endParaRPr lang="es-ES_tradnl">
            <a:latin typeface="Arial" charset="0"/>
            <a:ea typeface="Arial" charset="0"/>
            <a:cs typeface="Arial" charset="0"/>
          </a:endParaRPr>
        </a:p>
      </dgm:t>
    </dgm:pt>
    <dgm:pt modelId="{C5D9653E-F060-7A41-90EF-1D8468C92483}" type="sibTrans" cxnId="{D53127CC-3160-364D-B4F9-BC7FF7A0B6C5}">
      <dgm:prSet/>
      <dgm:spPr/>
      <dgm:t>
        <a:bodyPr/>
        <a:lstStyle/>
        <a:p>
          <a:endParaRPr lang="es-ES_tradnl">
            <a:latin typeface="Arial" charset="0"/>
            <a:ea typeface="Arial" charset="0"/>
            <a:cs typeface="Arial" charset="0"/>
          </a:endParaRPr>
        </a:p>
      </dgm:t>
    </dgm:pt>
    <dgm:pt modelId="{E3B55687-B495-144A-9C49-D2D61CC7DDB1}">
      <dgm:prSet phldrT="[Texto]"/>
      <dgm:spPr/>
      <dgm:t>
        <a:bodyPr/>
        <a:lstStyle/>
        <a:p>
          <a:r>
            <a:rPr lang="es-EC" dirty="0" smtClean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rPr>
            <a:t>Coproparásitos (Varroa, Nosema)</a:t>
          </a:r>
          <a:endParaRPr lang="es-ES_tradnl" dirty="0">
            <a:solidFill>
              <a:schemeClr val="tx1">
                <a:lumMod val="65000"/>
                <a:lumOff val="35000"/>
              </a:schemeClr>
            </a:solidFill>
            <a:latin typeface="Arial" charset="0"/>
            <a:ea typeface="Arial" charset="0"/>
            <a:cs typeface="Arial" charset="0"/>
          </a:endParaRPr>
        </a:p>
      </dgm:t>
    </dgm:pt>
    <dgm:pt modelId="{C99AE87F-70F8-3D46-AE0C-F501C08425FB}" type="parTrans" cxnId="{CF4B08A7-954E-004F-B3E7-909CADC69DBD}">
      <dgm:prSet/>
      <dgm:spPr/>
      <dgm:t>
        <a:bodyPr/>
        <a:lstStyle/>
        <a:p>
          <a:endParaRPr lang="es-ES_tradnl">
            <a:latin typeface="Arial" charset="0"/>
            <a:ea typeface="Arial" charset="0"/>
            <a:cs typeface="Arial" charset="0"/>
          </a:endParaRPr>
        </a:p>
      </dgm:t>
    </dgm:pt>
    <dgm:pt modelId="{E83861EA-98FF-494A-9D0A-1C6033EB90D8}" type="sibTrans" cxnId="{CF4B08A7-954E-004F-B3E7-909CADC69DBD}">
      <dgm:prSet/>
      <dgm:spPr/>
      <dgm:t>
        <a:bodyPr/>
        <a:lstStyle/>
        <a:p>
          <a:endParaRPr lang="es-ES_tradnl">
            <a:latin typeface="Arial" charset="0"/>
            <a:ea typeface="Arial" charset="0"/>
            <a:cs typeface="Arial" charset="0"/>
          </a:endParaRPr>
        </a:p>
      </dgm:t>
    </dgm:pt>
    <dgm:pt modelId="{E899EB06-5898-0440-9EBE-7CC0C92D243E}" type="pres">
      <dgm:prSet presAssocID="{7760ECA2-5E93-B441-9E7C-F0008E829BB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_tradnl"/>
        </a:p>
      </dgm:t>
    </dgm:pt>
    <dgm:pt modelId="{5C9A53FD-25C7-C74F-85BB-B8DDA1DFC053}" type="pres">
      <dgm:prSet presAssocID="{F2E20080-94B7-844F-836B-CE7FE9A20BBA}" presName="composite" presStyleCnt="0"/>
      <dgm:spPr/>
      <dgm:t>
        <a:bodyPr/>
        <a:lstStyle/>
        <a:p>
          <a:endParaRPr lang="es-ES_tradnl"/>
        </a:p>
      </dgm:t>
    </dgm:pt>
    <dgm:pt modelId="{819C4121-8B80-A245-95AC-6173FF17C07E}" type="pres">
      <dgm:prSet presAssocID="{F2E20080-94B7-844F-836B-CE7FE9A20BBA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6D0AA9EC-FA59-4E44-B580-87A6EF5CE5CC}" type="pres">
      <dgm:prSet presAssocID="{F2E20080-94B7-844F-836B-CE7FE9A20BBA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9C383324-3C51-AE4C-B0AA-01BB821A030F}" type="pres">
      <dgm:prSet presAssocID="{6652A8C9-D84F-1847-8BCC-B4C9EE065993}" presName="space" presStyleCnt="0"/>
      <dgm:spPr/>
      <dgm:t>
        <a:bodyPr/>
        <a:lstStyle/>
        <a:p>
          <a:endParaRPr lang="es-ES_tradnl"/>
        </a:p>
      </dgm:t>
    </dgm:pt>
    <dgm:pt modelId="{0608B086-9920-2746-B9D8-8CD1F50495B5}" type="pres">
      <dgm:prSet presAssocID="{3CBE9D4B-B3BC-7642-92C7-849BD607481C}" presName="composite" presStyleCnt="0"/>
      <dgm:spPr/>
      <dgm:t>
        <a:bodyPr/>
        <a:lstStyle/>
        <a:p>
          <a:endParaRPr lang="es-ES_tradnl"/>
        </a:p>
      </dgm:t>
    </dgm:pt>
    <dgm:pt modelId="{6B1AB774-1021-7947-98BD-F414B058AD0E}" type="pres">
      <dgm:prSet presAssocID="{3CBE9D4B-B3BC-7642-92C7-849BD607481C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370156DC-36E5-7A42-A9E5-13881257E7F3}" type="pres">
      <dgm:prSet presAssocID="{3CBE9D4B-B3BC-7642-92C7-849BD607481C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</dgm:ptLst>
  <dgm:cxnLst>
    <dgm:cxn modelId="{2634E4D1-2EA2-624F-8B48-530A4533DB9D}" srcId="{F2E20080-94B7-844F-836B-CE7FE9A20BBA}" destId="{3FC16A19-B44B-194A-B0C2-DF8373C18DF4}" srcOrd="2" destOrd="0" parTransId="{34FC22F8-5ECA-B046-A7EA-DB1C8DBCCED2}" sibTransId="{595250FE-DA6E-8F49-930E-478C420E9417}"/>
    <dgm:cxn modelId="{77FA90C8-BB40-9E47-81E4-23FA74884DE9}" srcId="{3CBE9D4B-B3BC-7642-92C7-849BD607481C}" destId="{6E70C6A0-70DD-1E46-AFDF-D325FC32E88C}" srcOrd="0" destOrd="0" parTransId="{19447CD3-DF62-0140-A1E9-AB4CF2639D87}" sibTransId="{0C4DC69E-7B68-CF47-B894-84526F67326A}"/>
    <dgm:cxn modelId="{ECD999AA-F9F4-3347-BB45-9A5F7AC3842B}" srcId="{F2E20080-94B7-844F-836B-CE7FE9A20BBA}" destId="{AA0BC342-AF18-7C49-A0B8-A2444FD90CA5}" srcOrd="0" destOrd="0" parTransId="{2BCFA980-B109-B34B-AD5F-05F2E6F43486}" sibTransId="{C46CEB9A-98F6-0441-8B76-0B927F226A2D}"/>
    <dgm:cxn modelId="{A788A8E8-1E25-DC4E-9E9E-81C27C4FCFAD}" srcId="{7760ECA2-5E93-B441-9E7C-F0008E829BB6}" destId="{F2E20080-94B7-844F-836B-CE7FE9A20BBA}" srcOrd="0" destOrd="0" parTransId="{5A589228-AE08-F745-A753-F4C139ABC891}" sibTransId="{6652A8C9-D84F-1847-8BCC-B4C9EE065993}"/>
    <dgm:cxn modelId="{686E2456-B450-B040-B997-6E6AD115D3BC}" type="presOf" srcId="{6E70C6A0-70DD-1E46-AFDF-D325FC32E88C}" destId="{370156DC-36E5-7A42-A9E5-13881257E7F3}" srcOrd="0" destOrd="0" presId="urn:microsoft.com/office/officeart/2005/8/layout/hList1"/>
    <dgm:cxn modelId="{05EC27B1-81A7-D94A-96CF-305775E03804}" type="presOf" srcId="{F2E20080-94B7-844F-836B-CE7FE9A20BBA}" destId="{819C4121-8B80-A245-95AC-6173FF17C07E}" srcOrd="0" destOrd="0" presId="urn:microsoft.com/office/officeart/2005/8/layout/hList1"/>
    <dgm:cxn modelId="{7850DE9A-790D-9D4B-8336-3F4925F17194}" type="presOf" srcId="{AA0BC342-AF18-7C49-A0B8-A2444FD90CA5}" destId="{6D0AA9EC-FA59-4E44-B580-87A6EF5CE5CC}" srcOrd="0" destOrd="0" presId="urn:microsoft.com/office/officeart/2005/8/layout/hList1"/>
    <dgm:cxn modelId="{F4F7758B-D282-1A48-ABD3-A89CF5F81F4E}" type="presOf" srcId="{533EFFFD-6578-AB40-BD22-58D7E2238C24}" destId="{6D0AA9EC-FA59-4E44-B580-87A6EF5CE5CC}" srcOrd="0" destOrd="3" presId="urn:microsoft.com/office/officeart/2005/8/layout/hList1"/>
    <dgm:cxn modelId="{D93AAAB9-508E-5244-A189-A76E8AF82776}" type="presOf" srcId="{3FC16A19-B44B-194A-B0C2-DF8373C18DF4}" destId="{6D0AA9EC-FA59-4E44-B580-87A6EF5CE5CC}" srcOrd="0" destOrd="2" presId="urn:microsoft.com/office/officeart/2005/8/layout/hList1"/>
    <dgm:cxn modelId="{91FF40A0-BA85-184B-95F5-AEF326CA4CA3}" type="presOf" srcId="{591F9C3C-3F0A-8B4D-9E09-F8FD98186B37}" destId="{6D0AA9EC-FA59-4E44-B580-87A6EF5CE5CC}" srcOrd="0" destOrd="1" presId="urn:microsoft.com/office/officeart/2005/8/layout/hList1"/>
    <dgm:cxn modelId="{B16B64E0-1A54-9540-A4BC-FA12ADAC0DD5}" srcId="{7760ECA2-5E93-B441-9E7C-F0008E829BB6}" destId="{3CBE9D4B-B3BC-7642-92C7-849BD607481C}" srcOrd="1" destOrd="0" parTransId="{18105B2D-9C37-6C44-8943-593BE595FC96}" sibTransId="{F6505EDC-F8D3-F945-A441-66F71F51A7A3}"/>
    <dgm:cxn modelId="{F12B265F-306F-DF4A-8A73-857A3EE08978}" type="presOf" srcId="{3CBE9D4B-B3BC-7642-92C7-849BD607481C}" destId="{6B1AB774-1021-7947-98BD-F414B058AD0E}" srcOrd="0" destOrd="0" presId="urn:microsoft.com/office/officeart/2005/8/layout/hList1"/>
    <dgm:cxn modelId="{4E16219E-8401-C944-89E9-D9ABB175A81C}" type="presOf" srcId="{E3B55687-B495-144A-9C49-D2D61CC7DDB1}" destId="{6D0AA9EC-FA59-4E44-B580-87A6EF5CE5CC}" srcOrd="0" destOrd="4" presId="urn:microsoft.com/office/officeart/2005/8/layout/hList1"/>
    <dgm:cxn modelId="{E057E3A9-323B-E540-8F3F-9B795ABE49B3}" type="presOf" srcId="{7760ECA2-5E93-B441-9E7C-F0008E829BB6}" destId="{E899EB06-5898-0440-9EBE-7CC0C92D243E}" srcOrd="0" destOrd="0" presId="urn:microsoft.com/office/officeart/2005/8/layout/hList1"/>
    <dgm:cxn modelId="{D53127CC-3160-364D-B4F9-BC7FF7A0B6C5}" srcId="{F2E20080-94B7-844F-836B-CE7FE9A20BBA}" destId="{533EFFFD-6578-AB40-BD22-58D7E2238C24}" srcOrd="3" destOrd="0" parTransId="{B618A171-0167-5747-9091-F26867DF69E3}" sibTransId="{C5D9653E-F060-7A41-90EF-1D8468C92483}"/>
    <dgm:cxn modelId="{AE8BFAFF-B684-CE4D-8996-B35F54BAD4AD}" srcId="{F2E20080-94B7-844F-836B-CE7FE9A20BBA}" destId="{591F9C3C-3F0A-8B4D-9E09-F8FD98186B37}" srcOrd="1" destOrd="0" parTransId="{62049B9B-EE03-1F41-A250-7F34B5B13528}" sibTransId="{CFB213BD-8146-8945-A645-8B8766338F3D}"/>
    <dgm:cxn modelId="{CF4B08A7-954E-004F-B3E7-909CADC69DBD}" srcId="{F2E20080-94B7-844F-836B-CE7FE9A20BBA}" destId="{E3B55687-B495-144A-9C49-D2D61CC7DDB1}" srcOrd="4" destOrd="0" parTransId="{C99AE87F-70F8-3D46-AE0C-F501C08425FB}" sibTransId="{E83861EA-98FF-494A-9D0A-1C6033EB90D8}"/>
    <dgm:cxn modelId="{D57C2AD2-1449-8249-AF14-0FE4984FDB20}" type="presParOf" srcId="{E899EB06-5898-0440-9EBE-7CC0C92D243E}" destId="{5C9A53FD-25C7-C74F-85BB-B8DDA1DFC053}" srcOrd="0" destOrd="0" presId="urn:microsoft.com/office/officeart/2005/8/layout/hList1"/>
    <dgm:cxn modelId="{1122554B-D681-6F4A-82FF-F353DB3C47D9}" type="presParOf" srcId="{5C9A53FD-25C7-C74F-85BB-B8DDA1DFC053}" destId="{819C4121-8B80-A245-95AC-6173FF17C07E}" srcOrd="0" destOrd="0" presId="urn:microsoft.com/office/officeart/2005/8/layout/hList1"/>
    <dgm:cxn modelId="{5B68D471-FA6B-B74B-9C4A-CD4E005C0771}" type="presParOf" srcId="{5C9A53FD-25C7-C74F-85BB-B8DDA1DFC053}" destId="{6D0AA9EC-FA59-4E44-B580-87A6EF5CE5CC}" srcOrd="1" destOrd="0" presId="urn:microsoft.com/office/officeart/2005/8/layout/hList1"/>
    <dgm:cxn modelId="{5C202528-C3BF-5A4E-9D28-1EF385D09134}" type="presParOf" srcId="{E899EB06-5898-0440-9EBE-7CC0C92D243E}" destId="{9C383324-3C51-AE4C-B0AA-01BB821A030F}" srcOrd="1" destOrd="0" presId="urn:microsoft.com/office/officeart/2005/8/layout/hList1"/>
    <dgm:cxn modelId="{4F5537DD-E1FC-1E41-A474-3FB83DFA0605}" type="presParOf" srcId="{E899EB06-5898-0440-9EBE-7CC0C92D243E}" destId="{0608B086-9920-2746-B9D8-8CD1F50495B5}" srcOrd="2" destOrd="0" presId="urn:microsoft.com/office/officeart/2005/8/layout/hList1"/>
    <dgm:cxn modelId="{FC0A5DC6-E619-DB4D-8033-92643457B0AD}" type="presParOf" srcId="{0608B086-9920-2746-B9D8-8CD1F50495B5}" destId="{6B1AB774-1021-7947-98BD-F414B058AD0E}" srcOrd="0" destOrd="0" presId="urn:microsoft.com/office/officeart/2005/8/layout/hList1"/>
    <dgm:cxn modelId="{C0D4D261-A062-E14B-9796-0A47F6ECC84C}" type="presParOf" srcId="{0608B086-9920-2746-B9D8-8CD1F50495B5}" destId="{370156DC-36E5-7A42-A9E5-13881257E7F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9C4121-8B80-A245-95AC-6173FF17C07E}">
      <dsp:nvSpPr>
        <dsp:cNvPr id="0" name=""/>
        <dsp:cNvSpPr/>
      </dsp:nvSpPr>
      <dsp:spPr>
        <a:xfrm>
          <a:off x="38" y="136034"/>
          <a:ext cx="3647950" cy="60480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100" b="1" kern="1200" dirty="0" smtClean="0">
              <a:latin typeface="Arial" charset="0"/>
              <a:ea typeface="Arial" charset="0"/>
              <a:cs typeface="Arial" charset="0"/>
            </a:rPr>
            <a:t>DIAGN</a:t>
          </a:r>
          <a:r>
            <a:rPr lang="es-ES" sz="2100" b="1" kern="1200" dirty="0" err="1" smtClean="0">
              <a:latin typeface="Arial" charset="0"/>
              <a:ea typeface="Arial" charset="0"/>
              <a:cs typeface="Arial" charset="0"/>
            </a:rPr>
            <a:t>Ó</a:t>
          </a:r>
          <a:r>
            <a:rPr lang="es-ES_tradnl" sz="2100" b="1" kern="1200" dirty="0" smtClean="0">
              <a:latin typeface="Arial" charset="0"/>
              <a:ea typeface="Arial" charset="0"/>
              <a:cs typeface="Arial" charset="0"/>
            </a:rPr>
            <a:t>STICO ANIMAL</a:t>
          </a:r>
          <a:endParaRPr lang="es-ES_tradnl" sz="2100" b="1" kern="1200" dirty="0">
            <a:latin typeface="Arial" charset="0"/>
            <a:ea typeface="Arial" charset="0"/>
            <a:cs typeface="Arial" charset="0"/>
          </a:endParaRPr>
        </a:p>
      </dsp:txBody>
      <dsp:txXfrm>
        <a:off x="38" y="136034"/>
        <a:ext cx="3647950" cy="604800"/>
      </dsp:txXfrm>
    </dsp:sp>
    <dsp:sp modelId="{6D0AA9EC-FA59-4E44-B580-87A6EF5CE5CC}">
      <dsp:nvSpPr>
        <dsp:cNvPr id="0" name=""/>
        <dsp:cNvSpPr/>
      </dsp:nvSpPr>
      <dsp:spPr>
        <a:xfrm>
          <a:off x="38" y="740834"/>
          <a:ext cx="3647950" cy="2132865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2100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rPr>
            <a:t>Anemia Infecciosa Equina</a:t>
          </a:r>
          <a:endParaRPr lang="es-ES_tradnl" sz="2100" kern="1200" dirty="0">
            <a:solidFill>
              <a:schemeClr val="tx1">
                <a:lumMod val="65000"/>
                <a:lumOff val="35000"/>
              </a:schemeClr>
            </a:solidFill>
            <a:latin typeface="Arial" charset="0"/>
            <a:ea typeface="Arial" charset="0"/>
            <a:cs typeface="Arial" charset="0"/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2100" kern="1200" smtClean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rPr>
            <a:t>Brucelosis</a:t>
          </a:r>
          <a:endParaRPr lang="es-ES_tradnl" sz="2100" kern="1200" dirty="0">
            <a:solidFill>
              <a:schemeClr val="tx1">
                <a:lumMod val="65000"/>
                <a:lumOff val="35000"/>
              </a:schemeClr>
            </a:solidFill>
            <a:latin typeface="Arial" charset="0"/>
            <a:ea typeface="Arial" charset="0"/>
            <a:cs typeface="Arial" charset="0"/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2100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rPr>
            <a:t>Tuberculina bovina</a:t>
          </a:r>
          <a:endParaRPr lang="es-ES_tradnl" sz="2100" kern="1200" dirty="0">
            <a:solidFill>
              <a:schemeClr val="tx1">
                <a:lumMod val="65000"/>
                <a:lumOff val="35000"/>
              </a:schemeClr>
            </a:solidFill>
            <a:latin typeface="Arial" charset="0"/>
            <a:ea typeface="Arial" charset="0"/>
            <a:cs typeface="Arial" charset="0"/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2100" kern="1200" smtClean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rPr>
            <a:t>Hemoparásitos</a:t>
          </a:r>
          <a:endParaRPr lang="es-ES_tradnl" sz="2100" kern="1200" dirty="0">
            <a:solidFill>
              <a:schemeClr val="tx1">
                <a:lumMod val="65000"/>
                <a:lumOff val="35000"/>
              </a:schemeClr>
            </a:solidFill>
            <a:latin typeface="Arial" charset="0"/>
            <a:ea typeface="Arial" charset="0"/>
            <a:cs typeface="Arial" charset="0"/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2100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rPr>
            <a:t>Coproparásitos (Varroa, Nosema)</a:t>
          </a:r>
          <a:endParaRPr lang="es-ES_tradnl" sz="2100" kern="1200" dirty="0">
            <a:solidFill>
              <a:schemeClr val="tx1">
                <a:lumMod val="65000"/>
                <a:lumOff val="35000"/>
              </a:schemeClr>
            </a:solidFill>
            <a:latin typeface="Arial" charset="0"/>
            <a:ea typeface="Arial" charset="0"/>
            <a:cs typeface="Arial" charset="0"/>
          </a:endParaRPr>
        </a:p>
      </dsp:txBody>
      <dsp:txXfrm>
        <a:off x="38" y="740834"/>
        <a:ext cx="3647950" cy="2132865"/>
      </dsp:txXfrm>
    </dsp:sp>
    <dsp:sp modelId="{6B1AB774-1021-7947-98BD-F414B058AD0E}">
      <dsp:nvSpPr>
        <dsp:cNvPr id="0" name=""/>
        <dsp:cNvSpPr/>
      </dsp:nvSpPr>
      <dsp:spPr>
        <a:xfrm>
          <a:off x="4158701" y="136034"/>
          <a:ext cx="3647950" cy="604800"/>
        </a:xfrm>
        <a:prstGeom prst="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100" b="1" kern="1200" dirty="0" smtClean="0">
              <a:latin typeface="Arial" charset="0"/>
              <a:ea typeface="Arial" charset="0"/>
              <a:cs typeface="Arial" charset="0"/>
            </a:rPr>
            <a:t>DIAGN</a:t>
          </a:r>
          <a:r>
            <a:rPr lang="es-ES" sz="2100" b="1" kern="1200" dirty="0" err="1" smtClean="0">
              <a:latin typeface="Arial" charset="0"/>
              <a:ea typeface="Arial" charset="0"/>
              <a:cs typeface="Arial" charset="0"/>
            </a:rPr>
            <a:t>Ó</a:t>
          </a:r>
          <a:r>
            <a:rPr lang="es-ES_tradnl" sz="2100" b="1" kern="1200" dirty="0" smtClean="0">
              <a:latin typeface="Arial" charset="0"/>
              <a:ea typeface="Arial" charset="0"/>
              <a:cs typeface="Arial" charset="0"/>
            </a:rPr>
            <a:t>STICO VEGETAL</a:t>
          </a:r>
          <a:endParaRPr lang="es-ES_tradnl" sz="2100" b="1" kern="1200" dirty="0">
            <a:latin typeface="Arial" charset="0"/>
            <a:ea typeface="Arial" charset="0"/>
            <a:cs typeface="Arial" charset="0"/>
          </a:endParaRPr>
        </a:p>
      </dsp:txBody>
      <dsp:txXfrm>
        <a:off x="4158701" y="136034"/>
        <a:ext cx="3647950" cy="604800"/>
      </dsp:txXfrm>
    </dsp:sp>
    <dsp:sp modelId="{370156DC-36E5-7A42-A9E5-13881257E7F3}">
      <dsp:nvSpPr>
        <dsp:cNvPr id="0" name=""/>
        <dsp:cNvSpPr/>
      </dsp:nvSpPr>
      <dsp:spPr>
        <a:xfrm>
          <a:off x="4158701" y="740834"/>
          <a:ext cx="3647950" cy="2132865"/>
        </a:xfrm>
        <a:prstGeom prst="rect">
          <a:avLst/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2100" kern="1200" dirty="0" err="1" smtClean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rPr>
            <a:t>Entomolog</a:t>
          </a:r>
          <a:r>
            <a:rPr lang="es-ES" sz="2100" kern="1200" dirty="0" err="1" smtClean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rPr>
            <a:t>ía</a:t>
          </a:r>
          <a:endParaRPr lang="es-ES_tradnl" sz="2100" kern="1200" dirty="0">
            <a:solidFill>
              <a:schemeClr val="tx1">
                <a:lumMod val="65000"/>
                <a:lumOff val="35000"/>
              </a:schemeClr>
            </a:solidFill>
            <a:latin typeface="Arial" charset="0"/>
            <a:ea typeface="Arial" charset="0"/>
            <a:cs typeface="Arial" charset="0"/>
          </a:endParaRPr>
        </a:p>
      </dsp:txBody>
      <dsp:txXfrm>
        <a:off x="4158701" y="740834"/>
        <a:ext cx="3647950" cy="21328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68CC66-BB5D-4200-A9F8-3E4BDF62167C}" type="datetimeFigureOut">
              <a:rPr lang="es-EC" smtClean="0"/>
              <a:t>4/2/2019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2CB715-4AE2-46F7-90B8-B4FA7999052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43213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CB715-4AE2-46F7-90B8-B4FA79990526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42115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E753153-C49E-0F43-8AED-2274D19299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473775FC-1938-464F-9C7E-AF3D7CA6B1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DF4A237-3BEB-4047-BEC4-8350144F3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F9CA-B94A-BD47-9F62-A1BC8C409E14}" type="datetimeFigureOut">
              <a:rPr lang="es-MX" smtClean="0"/>
              <a:t>04/02/2019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DB4F6AB7-982F-A44F-BE09-2F0EAEBC3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F23CC32F-5F81-ED40-AE52-F076D133F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DC35-51A4-D44A-BBB7-20DC4354D3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4594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987B500-5968-5245-A068-09B8B5BFE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1F3D9D82-17E1-7041-A7C3-CBE268020E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03A70B2B-CDC8-D147-AF79-FE7969C2E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F9CA-B94A-BD47-9F62-A1BC8C409E14}" type="datetimeFigureOut">
              <a:rPr lang="es-MX" smtClean="0"/>
              <a:t>04/02/2019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0F58C7D-4D6D-D74C-A522-23ADF44A0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350FD51E-0DD4-5847-AA8F-E45A4923D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DC35-51A4-D44A-BBB7-20DC4354D3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19629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605F04F-FAAE-1047-8317-5AAB7DACB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B099B578-F80B-AF4C-A13F-12D6463B2E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25BC6D9-117D-4545-92CE-D62E90679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F9CA-B94A-BD47-9F62-A1BC8C409E14}" type="datetimeFigureOut">
              <a:rPr lang="es-MX" smtClean="0"/>
              <a:t>04/02/2019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D99612F9-C984-9641-97A1-901AA5E9F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816BA6BC-BC26-C343-A3BB-7DE6B8F83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DC35-51A4-D44A-BBB7-20DC4354D3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79772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D0B37FB-D0D8-AD4B-8D4F-C152D9E61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C60306C-D6E0-4B4B-929D-062C83241C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75A3A1F6-931F-9944-8447-05AAE31147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79951EC8-06A1-BF47-B02C-1CD8623D9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F9CA-B94A-BD47-9F62-A1BC8C409E14}" type="datetimeFigureOut">
              <a:rPr lang="es-MX" smtClean="0"/>
              <a:t>04/02/2019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9BAB8175-8C61-4547-8D21-AE86438EE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4E131DD1-883A-6440-ACAD-F691CCC1A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DC35-51A4-D44A-BBB7-20DC4354D3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86215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193DD74-F7E4-924C-BB82-A48730B61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C792B916-8A64-814D-ACD9-823578397C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209E92DB-3A0F-5545-9171-5A062D15EC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EC9223B5-34C7-5C44-8C7B-6F7B6FE36A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9A54F383-68BC-1448-B606-E2164F48BC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A2EAA442-74B7-EF46-9D41-313822C63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F9CA-B94A-BD47-9F62-A1BC8C409E14}" type="datetimeFigureOut">
              <a:rPr lang="es-MX" smtClean="0"/>
              <a:t>04/02/2019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BA759685-3E99-0742-9DB0-FE2907325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25500606-AFAA-8843-AC92-261104B07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DC35-51A4-D44A-BBB7-20DC4354D3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30102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92040B4-597F-A448-8FA7-9D5B32644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788BA093-FF64-EE41-8CBE-9AA501447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F9CA-B94A-BD47-9F62-A1BC8C409E14}" type="datetimeFigureOut">
              <a:rPr lang="es-MX" smtClean="0"/>
              <a:t>04/02/2019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E6BBAE84-6D92-994A-A3BA-309121908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E300369A-DBF4-5040-A1CB-6136C6EF0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DC35-51A4-D44A-BBB7-20DC4354D3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62730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D6D27989-44CD-CA47-AF20-15F1701C6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F9CA-B94A-BD47-9F62-A1BC8C409E14}" type="datetimeFigureOut">
              <a:rPr lang="es-MX" smtClean="0"/>
              <a:t>04/02/2019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B5542789-4835-014D-8AA4-CAFE0E32F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56C86592-6643-9747-A74E-020DD5E53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DC35-51A4-D44A-BBB7-20DC4354D3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5109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F3D896A-53A5-7947-88E1-5738EDCF7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60622492-E955-D94F-9788-A1A678E82F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5F438C0E-D3FF-914B-9DE0-9ADCEC052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2DA5C520-B202-384C-839E-DBEC0CB0E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F9CA-B94A-BD47-9F62-A1BC8C409E14}" type="datetimeFigureOut">
              <a:rPr lang="es-MX" smtClean="0"/>
              <a:t>04/02/2019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5B7F618F-2135-B94C-A17F-0D7593053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B2BF645C-5F52-4D44-B663-DF3715091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DC35-51A4-D44A-BBB7-20DC4354D3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1695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AB49731-4CDF-A448-9828-0E7940C1F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F2EEDE4B-35B8-AC40-8DE4-38AB30A10C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E8FCB2C1-C728-3743-A25C-C7505FA520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92CCE91D-72D6-4541-B06E-BC16FDDBE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F9CA-B94A-BD47-9F62-A1BC8C409E14}" type="datetimeFigureOut">
              <a:rPr lang="es-MX" smtClean="0"/>
              <a:t>04/02/2019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1E0C2D69-8AF1-904A-AA6F-C01A5085C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6450B20C-6364-B94C-863D-67BCB4E63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DC35-51A4-D44A-BBB7-20DC4354D3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38046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FF9BB25-A973-764B-B4FF-C4028BEE2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664F5EEA-1C29-2F41-8D75-BBF05F7AED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59AC3239-529D-D24E-AC2A-77E1D748C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F9CA-B94A-BD47-9F62-A1BC8C409E14}" type="datetimeFigureOut">
              <a:rPr lang="es-MX" smtClean="0"/>
              <a:t>04/02/2019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3F8DBE9C-CD5E-4B4C-B10A-6D60268FF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4514543-61F9-184D-AC3A-0A12D79A4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DC35-51A4-D44A-BBB7-20DC4354D3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47205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75144E75-E4F5-4143-A101-AF36AD66AF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77BCDC07-7BB8-CF4F-92B9-A732CD7E71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236E5B4-20BF-9B40-A265-9F76261B8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F9CA-B94A-BD47-9F62-A1BC8C409E14}" type="datetimeFigureOut">
              <a:rPr lang="es-MX" smtClean="0"/>
              <a:t>04/02/2019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7FBD1153-F2AC-E14F-99ED-0C7E3D98C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AD4B131B-ACDB-CC41-899C-3672C5D93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DC35-51A4-D44A-BBB7-20DC4354D3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99175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EA5A4CFE-9A88-0143-A17E-F7D39885F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2F22B7B7-AA10-BB44-BBB5-2BA3D1C484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DCAFB77-D956-C54E-BD45-891D9BE394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4EF9CA-B94A-BD47-9F62-A1BC8C409E14}" type="datetimeFigureOut">
              <a:rPr lang="es-MX" smtClean="0"/>
              <a:t>04/02/2019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8D7C1E0-1E85-9144-B8B2-A9964D5C0C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FA680739-759D-4346-A385-28D5FAB4F3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A3DC35-51A4-D44A-BBB7-20DC4354D3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80577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>
            <a:extLst>
              <a:ext uri="{FF2B5EF4-FFF2-40B4-BE49-F238E27FC236}">
                <a16:creationId xmlns:a16="http://schemas.microsoft.com/office/drawing/2014/main" xmlns="" id="{C45BC784-97AE-E042-A968-BDC0A0B673A6}"/>
              </a:ext>
            </a:extLst>
          </p:cNvPr>
          <p:cNvSpPr txBox="1"/>
          <p:nvPr/>
        </p:nvSpPr>
        <p:spPr>
          <a:xfrm>
            <a:off x="1402347" y="2730177"/>
            <a:ext cx="894685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RENDICIÓN DE CUENTAS </a:t>
            </a:r>
            <a:r>
              <a:rPr lang="es-E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2018</a:t>
            </a:r>
            <a:endParaRPr lang="es-ES" sz="4000" b="1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es-E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DIRECCIÓN DISTRITAL ZONA 2</a:t>
            </a:r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xmlns="" id="{E43ED1FE-D419-7F4D-9245-230BA7557B5D}"/>
              </a:ext>
            </a:extLst>
          </p:cNvPr>
          <p:cNvSpPr txBox="1"/>
          <p:nvPr/>
        </p:nvSpPr>
        <p:spPr>
          <a:xfrm>
            <a:off x="3227021" y="4090726"/>
            <a:ext cx="52975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NAPO </a:t>
            </a:r>
            <a:r>
              <a:rPr lang="mr-I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–</a:t>
            </a:r>
            <a:r>
              <a:rPr lang="es-E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 PICHINCHA </a:t>
            </a:r>
            <a:r>
              <a:rPr lang="mr-I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–</a:t>
            </a:r>
            <a:r>
              <a:rPr lang="es-E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 ORELLANA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793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6381344" y="298540"/>
            <a:ext cx="5145932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Visión</a:t>
            </a:r>
          </a:p>
          <a:p>
            <a:pPr algn="just"/>
            <a:endParaRPr lang="es-EC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 algn="just"/>
            <a:r>
              <a:rPr lang="es-EC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Al </a:t>
            </a:r>
            <a:r>
              <a:rPr lang="es-EC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2021 la Agencia de Regulación y Control Fito y Zoosanitario – AGROCALIDAD será reconocida nacional e internacionalmente por su alto grado de eficiencia en su gestión y entrega de servicios ágiles, transparentes y oportunos que garanticen la calidad e inocuidad de los productos primarios del país, contribuyendo al incremento sostenido de la productividad y competitividad del sector agropecuario. </a:t>
            </a:r>
          </a:p>
        </p:txBody>
      </p:sp>
      <p:sp>
        <p:nvSpPr>
          <p:cNvPr id="3" name="Rectángulo 2"/>
          <p:cNvSpPr/>
          <p:nvPr/>
        </p:nvSpPr>
        <p:spPr>
          <a:xfrm>
            <a:off x="680936" y="298540"/>
            <a:ext cx="5145932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Misión</a:t>
            </a:r>
          </a:p>
          <a:p>
            <a:pPr algn="just"/>
            <a:endParaRPr lang="es-EC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 algn="just"/>
            <a:r>
              <a:rPr lang="es-EC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La </a:t>
            </a:r>
            <a:r>
              <a:rPr lang="es-EC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Agencia de Regulación y Control Fito y Zoosanitario – AGROCALIDAD es la encargada de la regulación y control de la sanidad del sector agropecuario y la inocuidad de los alimentos en la producción primaria, impulsando la productividad y competitividad para el desarrollo del sector y mejorar la calidad de vida de los productores agropecuarios mediante la implementación de planes, programas y proyectos de sanidad y bienestar animal, sanidad vegetal y la inocuidad de los alimentos con el fin de garantizar la calidad e inocuidad de la producción agropecuaria del país</a:t>
            </a:r>
            <a:r>
              <a:rPr lang="es-EC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.</a:t>
            </a:r>
            <a:endParaRPr lang="es-EC" sz="24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028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4366330" y="288891"/>
            <a:ext cx="76105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C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DIRECCIÓN DISTRITAL Y ARTICULACIÓN TERRITORIAL ZONA 2</a:t>
            </a:r>
            <a:endParaRPr lang="es-EC" sz="2800" b="1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grpSp>
        <p:nvGrpSpPr>
          <p:cNvPr id="3" name="Agrupar 2"/>
          <p:cNvGrpSpPr/>
          <p:nvPr/>
        </p:nvGrpSpPr>
        <p:grpSpPr>
          <a:xfrm>
            <a:off x="885037" y="1579080"/>
            <a:ext cx="5856231" cy="3790242"/>
            <a:chOff x="544569" y="1370598"/>
            <a:chExt cx="5856231" cy="3790242"/>
          </a:xfrm>
        </p:grpSpPr>
        <p:sp>
          <p:nvSpPr>
            <p:cNvPr id="5" name="CuadroTexto 4"/>
            <p:cNvSpPr txBox="1"/>
            <p:nvPr/>
          </p:nvSpPr>
          <p:spPr>
            <a:xfrm>
              <a:off x="963824" y="4637620"/>
              <a:ext cx="501772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C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charset="0"/>
                  <a:ea typeface="Arial" charset="0"/>
                  <a:cs typeface="Arial" charset="0"/>
                </a:rPr>
                <a:t>Napo – </a:t>
              </a:r>
              <a:r>
                <a:rPr lang="es-EC" sz="2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charset="0"/>
                  <a:ea typeface="Arial" charset="0"/>
                  <a:cs typeface="Arial" charset="0"/>
                </a:rPr>
                <a:t>Orellana </a:t>
              </a:r>
              <a:r>
                <a:rPr lang="mr-IN" sz="2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charset="0"/>
                  <a:ea typeface="Arial" charset="0"/>
                  <a:cs typeface="Arial" charset="0"/>
                </a:rPr>
                <a:t>–</a:t>
              </a:r>
              <a:r>
                <a:rPr lang="es-EC" sz="2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charset="0"/>
                  <a:ea typeface="Arial" charset="0"/>
                  <a:cs typeface="Arial" charset="0"/>
                </a:rPr>
                <a:t> Pichincha</a:t>
              </a:r>
              <a:endParaRPr lang="es-EC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" name="Rectángulo 8"/>
            <p:cNvSpPr/>
            <p:nvPr/>
          </p:nvSpPr>
          <p:spPr>
            <a:xfrm>
              <a:off x="544569" y="1370598"/>
              <a:ext cx="5856231" cy="31700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s-EC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charset="0"/>
                  <a:ea typeface="Arial" charset="0"/>
                  <a:cs typeface="Arial" charset="0"/>
                </a:rPr>
                <a:t>Somos un proceso que permite gestionar a la institución a nivel territorial para mantener y mejorar el status agroalimentario de la zona 2, participamos en el diseño de políticas, metodología y herramientas; en el área de jurisdicción en los procesos de información, planificación, inversión pública, reforma del Estado e innovación de la gestión pública, participación ciudadana y  seguimiento y evaluación</a:t>
              </a:r>
            </a:p>
          </p:txBody>
        </p:sp>
      </p:grpSp>
      <p:sp>
        <p:nvSpPr>
          <p:cNvPr id="7" name="Rectángulo 6"/>
          <p:cNvSpPr/>
          <p:nvPr/>
        </p:nvSpPr>
        <p:spPr>
          <a:xfrm>
            <a:off x="7600333" y="1370598"/>
            <a:ext cx="3184233" cy="4207207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>
              <a:solidFill>
                <a:schemeClr val="bg1"/>
              </a:solidFill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7515" y="1467554"/>
            <a:ext cx="1859991" cy="1332796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1609" y="2825302"/>
            <a:ext cx="2051802" cy="1313744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630" y="4163997"/>
            <a:ext cx="1931761" cy="1364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743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762947"/>
              </p:ext>
            </p:extLst>
          </p:nvPr>
        </p:nvGraphicFramePr>
        <p:xfrm>
          <a:off x="700644" y="1365663"/>
          <a:ext cx="10901548" cy="2529444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2030681"/>
                <a:gridCol w="2885704"/>
                <a:gridCol w="5985163"/>
              </a:tblGrid>
              <a:tr h="92303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2000" b="1" u="none" strike="noStrike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NO. DE USUARIOS</a:t>
                      </a:r>
                      <a:endParaRPr lang="es-EC" sz="2000" b="1" i="0" u="none" strike="noStrike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2000" b="1" u="none" strike="noStrike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GÉNERO</a:t>
                      </a:r>
                      <a:endParaRPr lang="es-EC" sz="2000" b="1" i="0" u="none" strike="noStrike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20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GRUPOS</a:t>
                      </a:r>
                      <a:r>
                        <a:rPr lang="es-EC" sz="2000" b="1" u="none" strike="noStrike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lang="es-EC" sz="20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ÉTNICOS</a:t>
                      </a:r>
                      <a:endParaRPr lang="es-EC" sz="20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5" marR="9525" marT="9525" marB="0" anchor="ctr"/>
                </a:tc>
              </a:tr>
              <a:tr h="160641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2400" b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57,729</a:t>
                      </a:r>
                      <a:endParaRPr lang="es-EC" sz="24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24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Mujeres: </a:t>
                      </a:r>
                      <a:r>
                        <a:rPr lang="es-EC" sz="2400" b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21,342</a:t>
                      </a:r>
                      <a:r>
                        <a:rPr lang="es-EC" sz="24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/>
                      </a:r>
                      <a:br>
                        <a:rPr lang="es-EC" sz="24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</a:br>
                      <a:r>
                        <a:rPr lang="es-EC" sz="24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Hombres: </a:t>
                      </a:r>
                      <a:r>
                        <a:rPr lang="es-EC" sz="2400" b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34,705</a:t>
                      </a:r>
                      <a:endParaRPr lang="es-EC" sz="24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24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Montubios, afroecuatorianos</a:t>
                      </a:r>
                      <a:r>
                        <a:rPr lang="es-EC" sz="240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, pueblo </a:t>
                      </a:r>
                      <a:r>
                        <a:rPr lang="es-EC" sz="24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indígena, cholos, mestizos, </a:t>
                      </a:r>
                      <a:r>
                        <a:rPr lang="es-EC" sz="240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kichwa</a:t>
                      </a:r>
                      <a:r>
                        <a:rPr lang="es-EC" sz="24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, huaoranis</a:t>
                      </a:r>
                      <a:r>
                        <a:rPr lang="es-EC" sz="240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, shuar, </a:t>
                      </a:r>
                      <a:r>
                        <a:rPr lang="es-EC" sz="24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achuar</a:t>
                      </a:r>
                      <a:endParaRPr lang="es-EC" sz="24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4366330" y="288891"/>
            <a:ext cx="7610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C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INCLUSI</a:t>
            </a:r>
            <a:r>
              <a:rPr lang="es-E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ÓN SOCIAL</a:t>
            </a:r>
            <a:endParaRPr lang="es-EC" sz="2800" b="1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7179" y="4108860"/>
            <a:ext cx="3811892" cy="1411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538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641" y="-95003"/>
            <a:ext cx="10854047" cy="6103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08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/>
          <p:cNvSpPr txBox="1"/>
          <p:nvPr/>
        </p:nvSpPr>
        <p:spPr>
          <a:xfrm>
            <a:off x="4366330" y="288891"/>
            <a:ext cx="7610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8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SANIDAD ANIMAL</a:t>
            </a:r>
            <a:endParaRPr lang="es-EC" sz="2800" b="1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3225938"/>
              </p:ext>
            </p:extLst>
          </p:nvPr>
        </p:nvGraphicFramePr>
        <p:xfrm>
          <a:off x="1105953" y="1045971"/>
          <a:ext cx="5993412" cy="2144847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1498353"/>
                <a:gridCol w="1498353"/>
                <a:gridCol w="1498353"/>
                <a:gridCol w="1498353"/>
              </a:tblGrid>
              <a:tr h="919220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ES_tradnl" sz="16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lang="es-ES_tradnl" sz="18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PROYECTO DE ERRADICACIÓN DE FIEBRE AFTOSA</a:t>
                      </a:r>
                      <a:br>
                        <a:rPr lang="es-ES_tradnl" sz="18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</a:br>
                      <a:r>
                        <a:rPr lang="es-ES_tradnl" sz="18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TOTAL VACUNADOS  </a:t>
                      </a:r>
                      <a:endParaRPr lang="es-ES_tradnl" sz="18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9012" marR="19012" marT="19012" marB="0" anchor="ctr"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</a:tr>
              <a:tr h="399661">
                <a:tc>
                  <a:txBody>
                    <a:bodyPr/>
                    <a:lstStyle/>
                    <a:p>
                      <a:pPr algn="ctr" fontAlgn="b"/>
                      <a:r>
                        <a:rPr lang="sk-SK" sz="1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 </a:t>
                      </a:r>
                      <a:endParaRPr lang="sk-SK" sz="1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9012" marR="19012" marT="1901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NAPO </a:t>
                      </a:r>
                      <a:endParaRPr lang="es-ES_tradnl" sz="18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9012" marR="19012" marT="1901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PICHINCHA </a:t>
                      </a:r>
                      <a:endParaRPr lang="es-ES_tradnl" sz="18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9012" marR="19012" marT="1901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ORELLANA </a:t>
                      </a:r>
                      <a:endParaRPr lang="es-ES_tradnl" sz="18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9012" marR="19012" marT="19012" marB="0" anchor="ctr"/>
                </a:tc>
              </a:tr>
              <a:tr h="399661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b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1era. Fase </a:t>
                      </a:r>
                      <a:endParaRPr lang="es-ES_tradnl" sz="18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9012" marR="19012" marT="1901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50.856 </a:t>
                      </a:r>
                      <a:endParaRPr lang="nb-NO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9012" marR="19012" marT="1901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356.589 </a:t>
                      </a:r>
                      <a:endParaRPr lang="nb-NO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9012" marR="19012" marT="1901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56.297 </a:t>
                      </a:r>
                      <a:endParaRPr lang="cs-CZ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9012" marR="19012" marT="19012" marB="0" anchor="ctr"/>
                </a:tc>
              </a:tr>
              <a:tr h="426305">
                <a:tc>
                  <a:txBody>
                    <a:bodyPr/>
                    <a:lstStyle/>
                    <a:p>
                      <a:pPr algn="ctr" fontAlgn="b"/>
                      <a:r>
                        <a:rPr lang="mr-IN" sz="1800" b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2da- </a:t>
                      </a:r>
                      <a:r>
                        <a:rPr lang="mr-IN" sz="1800" b="1" u="none" strike="noStrike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Fase</a:t>
                      </a:r>
                      <a:r>
                        <a:rPr lang="mr-IN" sz="1800" b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endParaRPr lang="mr-IN" sz="18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9012" marR="19012" marT="1901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49.469 </a:t>
                      </a:r>
                      <a:endParaRPr lang="nb-NO" sz="2000" b="0" i="0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9012" marR="19012" marT="1901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20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354.442 </a:t>
                      </a:r>
                      <a:endParaRPr lang="hr-HR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9012" marR="19012" marT="1901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20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56.826 </a:t>
                      </a:r>
                      <a:endParaRPr lang="hr-HR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9012" marR="19012" marT="19012" marB="0" anchor="ctr"/>
                </a:tc>
              </a:tr>
            </a:tbl>
          </a:graphicData>
        </a:graphic>
      </p:graphicFrame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6270890"/>
              </p:ext>
            </p:extLst>
          </p:nvPr>
        </p:nvGraphicFramePr>
        <p:xfrm>
          <a:off x="4874172" y="3637051"/>
          <a:ext cx="5993412" cy="1755374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1498353"/>
                <a:gridCol w="1498353"/>
                <a:gridCol w="1498353"/>
                <a:gridCol w="1498353"/>
              </a:tblGrid>
              <a:tr h="905115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ES_tradnl" sz="11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lang="es-ES_tradnl" sz="18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PROYECTO DE PESTE PORCINA CL</a:t>
                      </a:r>
                      <a:r>
                        <a:rPr lang="es-ES" sz="18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Á</a:t>
                      </a:r>
                      <a:r>
                        <a:rPr lang="es-ES_tradnl" sz="18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SICA</a:t>
                      </a:r>
                      <a:br>
                        <a:rPr lang="es-ES_tradnl" sz="18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</a:br>
                      <a:r>
                        <a:rPr lang="es-ES_tradnl" sz="18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TOTAL VACUNADOS</a:t>
                      </a:r>
                      <a:endParaRPr lang="es-ES_tradnl" sz="18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</a:tr>
              <a:tr h="411416">
                <a:tc>
                  <a:txBody>
                    <a:bodyPr/>
                    <a:lstStyle/>
                    <a:p>
                      <a:pPr algn="ctr" fontAlgn="b"/>
                      <a:r>
                        <a:rPr lang="sk-SK" sz="11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 </a:t>
                      </a:r>
                      <a:endParaRPr lang="sk-SK" sz="11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NAPO </a:t>
                      </a:r>
                      <a:endParaRPr lang="es-ES_tradnl" sz="18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PICHINCHA </a:t>
                      </a:r>
                      <a:endParaRPr lang="es-ES_tradnl" sz="18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ORELLANA </a:t>
                      </a:r>
                      <a:endParaRPr lang="es-ES_tradnl" sz="18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</a:tr>
              <a:tr h="438843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lang="es-ES_tradnl" sz="18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Vacunados </a:t>
                      </a:r>
                      <a:endParaRPr lang="es-ES_tradnl" sz="18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11,097</a:t>
                      </a:r>
                      <a:endParaRPr lang="cs-CZ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20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153.744 </a:t>
                      </a:r>
                      <a:endParaRPr lang="hr-HR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20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13.089 </a:t>
                      </a:r>
                      <a:endParaRPr lang="hr-HR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</a:tr>
            </a:tbl>
          </a:graphicData>
        </a:graphic>
      </p:graphicFrame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5772" y="1045970"/>
            <a:ext cx="3371812" cy="2144847"/>
          </a:xfrm>
          <a:prstGeom prst="rect">
            <a:avLst/>
          </a:prstGeom>
          <a:ln w="38100" cap="sq">
            <a:solidFill>
              <a:schemeClr val="accent6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256" y="3637051"/>
            <a:ext cx="3219750" cy="1755374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32882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l="4338" t="22068" r="17898" b="25141"/>
          <a:stretch/>
        </p:blipFill>
        <p:spPr>
          <a:xfrm>
            <a:off x="1280160" y="3925318"/>
            <a:ext cx="4270410" cy="1630698"/>
          </a:xfrm>
          <a:prstGeom prst="rect">
            <a:avLst/>
          </a:prstGeom>
          <a:ln w="3810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3"/>
          <a:srcRect t="21955" b="27152"/>
          <a:stretch/>
        </p:blipFill>
        <p:spPr>
          <a:xfrm>
            <a:off x="1290149" y="402329"/>
            <a:ext cx="4260421" cy="1443364"/>
          </a:xfrm>
          <a:prstGeom prst="rect">
            <a:avLst/>
          </a:prstGeom>
          <a:ln w="38100" cap="sq">
            <a:solidFill>
              <a:srgbClr val="92D05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7697402"/>
              </p:ext>
            </p:extLst>
          </p:nvPr>
        </p:nvGraphicFramePr>
        <p:xfrm>
          <a:off x="5898654" y="402328"/>
          <a:ext cx="4956588" cy="1108466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1142226"/>
                <a:gridCol w="1097280"/>
                <a:gridCol w="1394460"/>
                <a:gridCol w="1322622"/>
              </a:tblGrid>
              <a:tr h="377350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ES_tradnl" sz="1800" b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lang="es-ES_tradnl" sz="18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ANEMIA INFECCIOSA EQUINA </a:t>
                      </a:r>
                      <a:endParaRPr lang="es-ES_tradnl" sz="18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</a:tr>
              <a:tr h="353766">
                <a:tc>
                  <a:txBody>
                    <a:bodyPr/>
                    <a:lstStyle/>
                    <a:p>
                      <a:pPr algn="ctr" fontAlgn="b"/>
                      <a:r>
                        <a:rPr lang="sk-SK" sz="1800" b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 </a:t>
                      </a:r>
                      <a:endParaRPr lang="sk-SK" sz="18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7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NAPO </a:t>
                      </a:r>
                      <a:endParaRPr lang="es-ES_tradnl" sz="17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7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PICHINCHA </a:t>
                      </a:r>
                      <a:endParaRPr lang="es-ES_tradnl" sz="17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7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ORELLANA </a:t>
                      </a:r>
                      <a:endParaRPr lang="es-ES_tradnl" sz="17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</a:tr>
              <a:tr h="377350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CASOS </a:t>
                      </a:r>
                      <a:endParaRPr lang="es-ES_tradnl" sz="18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mr-IN" sz="2000" b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-   </a:t>
                      </a:r>
                      <a:endParaRPr lang="mr-IN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2000" b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5 </a:t>
                      </a:r>
                      <a:endParaRPr lang="es-ES_tradnl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mr-IN" sz="2000" b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-   </a:t>
                      </a:r>
                      <a:endParaRPr lang="mr-IN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</a:tr>
            </a:tbl>
          </a:graphicData>
        </a:graphic>
      </p:graphicFrame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6851085"/>
              </p:ext>
            </p:extLst>
          </p:nvPr>
        </p:nvGraphicFramePr>
        <p:xfrm>
          <a:off x="1725930" y="2166086"/>
          <a:ext cx="5138027" cy="1108466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1420586"/>
                <a:gridCol w="1014004"/>
                <a:gridCol w="1371600"/>
                <a:gridCol w="1331837"/>
              </a:tblGrid>
              <a:tr h="377350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ES_tradnl" sz="18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CONTROL DE RABIA BOVINA </a:t>
                      </a:r>
                      <a:endParaRPr lang="es-ES_tradnl" sz="18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</a:tr>
              <a:tr h="353766">
                <a:tc>
                  <a:txBody>
                    <a:bodyPr/>
                    <a:lstStyle/>
                    <a:p>
                      <a:pPr algn="ctr" fontAlgn="b"/>
                      <a:r>
                        <a:rPr lang="sk-SK" sz="1800" b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 </a:t>
                      </a:r>
                      <a:endParaRPr lang="sk-SK" sz="18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7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NAPO </a:t>
                      </a:r>
                      <a:endParaRPr lang="es-ES_tradnl" sz="17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7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PICHINCHA </a:t>
                      </a:r>
                      <a:endParaRPr lang="es-ES_tradnl" sz="17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7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ORELLANA </a:t>
                      </a:r>
                      <a:endParaRPr lang="es-ES_tradnl" sz="17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</a:tr>
              <a:tr h="377350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7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CAPTURAS </a:t>
                      </a:r>
                      <a:endParaRPr lang="es-ES_tradnl" sz="17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20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60 </a:t>
                      </a:r>
                      <a:endParaRPr lang="es-ES_tradnl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20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7 </a:t>
                      </a:r>
                      <a:endParaRPr lang="sk-SK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57 </a:t>
                      </a:r>
                      <a:endParaRPr lang="ru-RU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</a:tr>
            </a:tbl>
          </a:graphicData>
        </a:graphic>
      </p:graphicFrame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0646478"/>
              </p:ext>
            </p:extLst>
          </p:nvPr>
        </p:nvGraphicFramePr>
        <p:xfrm>
          <a:off x="5898654" y="3925318"/>
          <a:ext cx="4956588" cy="1294749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1107936"/>
                <a:gridCol w="971550"/>
                <a:gridCol w="1474470"/>
                <a:gridCol w="1402632"/>
              </a:tblGrid>
              <a:tr h="378534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ES_tradnl" sz="1800" b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lang="es-ES_tradnl" sz="18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PREDIOS LIBRES DE BRUSELOSIS Y TUBERCULOSIS </a:t>
                      </a:r>
                      <a:endParaRPr lang="es-ES_tradnl" sz="18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</a:tr>
              <a:tr h="354875">
                <a:tc>
                  <a:txBody>
                    <a:bodyPr/>
                    <a:lstStyle/>
                    <a:p>
                      <a:pPr algn="ctr" fontAlgn="b"/>
                      <a:r>
                        <a:rPr lang="sk-SK" sz="17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 </a:t>
                      </a:r>
                      <a:endParaRPr lang="sk-SK" sz="17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7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NAPO </a:t>
                      </a:r>
                      <a:endParaRPr lang="es-ES_tradnl" sz="17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7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PICHINCHA </a:t>
                      </a:r>
                      <a:endParaRPr lang="es-ES_tradnl" sz="17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7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ORELLANA </a:t>
                      </a:r>
                      <a:endParaRPr lang="es-ES_tradnl" sz="17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</a:tr>
              <a:tr h="378534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lang="es-ES_tradnl" sz="18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CASOS</a:t>
                      </a:r>
                      <a:endParaRPr lang="es-ES_tradnl" sz="18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526 </a:t>
                      </a:r>
                      <a:endParaRPr lang="is-IS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639 </a:t>
                      </a:r>
                      <a:endParaRPr lang="is-IS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20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4 </a:t>
                      </a:r>
                      <a:endParaRPr lang="es-ES_tradnl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</a:tr>
            </a:tbl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3583" y="2161560"/>
            <a:ext cx="2922106" cy="1447890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98099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39"/>
          <p:cNvSpPr txBox="1"/>
          <p:nvPr/>
        </p:nvSpPr>
        <p:spPr>
          <a:xfrm>
            <a:off x="10946676" y="8838528"/>
            <a:ext cx="2528914" cy="1015663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s-EC" sz="3000" b="1" dirty="0" smtClean="0">
                <a:solidFill>
                  <a:schemeClr val="tx2"/>
                </a:solidFill>
                <a:latin typeface="Montserrat Bold" charset="0"/>
                <a:ea typeface="Montserrat Bold" charset="0"/>
                <a:cs typeface="Montserrat Bold" charset="0"/>
              </a:rPr>
              <a:t>Mosca de la Fruta</a:t>
            </a:r>
            <a:endParaRPr lang="en-US" sz="3000" b="1" dirty="0">
              <a:solidFill>
                <a:schemeClr val="tx2"/>
              </a:solidFill>
              <a:latin typeface="Montserrat Bold" charset="0"/>
              <a:ea typeface="Montserrat Bold" charset="0"/>
              <a:cs typeface="Montserrat Bold" charset="0"/>
            </a:endParaRPr>
          </a:p>
        </p:txBody>
      </p:sp>
      <p:grpSp>
        <p:nvGrpSpPr>
          <p:cNvPr id="6" name="Agrupar 5"/>
          <p:cNvGrpSpPr/>
          <p:nvPr/>
        </p:nvGrpSpPr>
        <p:grpSpPr>
          <a:xfrm>
            <a:off x="8252600" y="1407102"/>
            <a:ext cx="3713909" cy="3713909"/>
            <a:chOff x="8363166" y="1893394"/>
            <a:chExt cx="3010447" cy="3010447"/>
          </a:xfrm>
        </p:grpSpPr>
        <p:sp>
          <p:nvSpPr>
            <p:cNvPr id="2" name="Elipse 1"/>
            <p:cNvSpPr/>
            <p:nvPr/>
          </p:nvSpPr>
          <p:spPr>
            <a:xfrm>
              <a:off x="8363166" y="1893394"/>
              <a:ext cx="3010447" cy="3010447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9" name="TextBox 26"/>
            <p:cNvSpPr txBox="1"/>
            <p:nvPr/>
          </p:nvSpPr>
          <p:spPr>
            <a:xfrm>
              <a:off x="8509604" y="2279673"/>
              <a:ext cx="2754630" cy="2320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C" sz="2000" dirty="0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Pitahaya </a:t>
              </a:r>
              <a:r>
                <a:rPr lang="es-EC" sz="20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3</a:t>
              </a:r>
              <a:r>
                <a:rPr lang="es-EC" sz="2000" dirty="0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 ha.</a:t>
              </a:r>
            </a:p>
            <a:p>
              <a:pPr algn="ctr"/>
              <a:r>
                <a:rPr lang="es-EC" sz="2000" b="1" dirty="0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3 sitios</a:t>
              </a:r>
            </a:p>
            <a:p>
              <a:pPr algn="ctr"/>
              <a:endParaRPr lang="es-EC" sz="2000" b="1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algn="ctr"/>
              <a:r>
                <a:rPr lang="es-EC" sz="2000" dirty="0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Tomate de </a:t>
              </a:r>
              <a:r>
                <a:rPr lang="es-ES" sz="2000" dirty="0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á</a:t>
              </a:r>
              <a:r>
                <a:rPr lang="es-EC" sz="2000" dirty="0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rbol 4.5 ha.</a:t>
              </a:r>
            </a:p>
            <a:p>
              <a:pPr algn="ctr"/>
              <a:r>
                <a:rPr lang="es-EC" sz="2000" b="1" dirty="0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6 sitios</a:t>
              </a:r>
            </a:p>
            <a:p>
              <a:pPr algn="ctr"/>
              <a:endParaRPr lang="es-EC" sz="20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algn="ctr"/>
              <a:r>
                <a:rPr lang="es-EC" sz="2000" b="1" dirty="0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9 sitios </a:t>
              </a:r>
              <a:r>
                <a:rPr lang="es-EC" sz="20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de producción Libre de Mosca </a:t>
              </a:r>
              <a:r>
                <a:rPr lang="es-EC" sz="2000" dirty="0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de</a:t>
              </a:r>
            </a:p>
            <a:p>
              <a:pPr algn="ctr"/>
              <a:r>
                <a:rPr lang="es-EC" sz="2000" dirty="0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la Fruta</a:t>
              </a:r>
              <a:endParaRPr lang="es-EC" sz="2000" dirty="0">
                <a:solidFill>
                  <a:schemeClr val="bg1"/>
                </a:solidFill>
                <a:latin typeface="Montserrat Bold" charset="0"/>
                <a:ea typeface="Montserrat Bold" charset="0"/>
                <a:cs typeface="Montserrat Bold" charset="0"/>
              </a:endParaRPr>
            </a:p>
          </p:txBody>
        </p:sp>
      </p:grpSp>
      <p:sp>
        <p:nvSpPr>
          <p:cNvPr id="20" name="CuadroTexto 19"/>
          <p:cNvSpPr txBox="1"/>
          <p:nvPr/>
        </p:nvSpPr>
        <p:spPr>
          <a:xfrm>
            <a:off x="4366330" y="288891"/>
            <a:ext cx="7610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8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SANIDAD VEGETAL</a:t>
            </a:r>
            <a:endParaRPr lang="es-EC" sz="2800" b="1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grpSp>
        <p:nvGrpSpPr>
          <p:cNvPr id="5" name="Agrupar 4"/>
          <p:cNvGrpSpPr/>
          <p:nvPr/>
        </p:nvGrpSpPr>
        <p:grpSpPr>
          <a:xfrm>
            <a:off x="4252030" y="1407102"/>
            <a:ext cx="3713909" cy="3713909"/>
            <a:chOff x="5161162" y="1893394"/>
            <a:chExt cx="3010447" cy="3010447"/>
          </a:xfrm>
        </p:grpSpPr>
        <p:sp>
          <p:nvSpPr>
            <p:cNvPr id="21" name="Elipse 20"/>
            <p:cNvSpPr/>
            <p:nvPr/>
          </p:nvSpPr>
          <p:spPr>
            <a:xfrm>
              <a:off x="5161162" y="1893394"/>
              <a:ext cx="3010447" cy="3010447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6" name="TextBox 26"/>
            <p:cNvSpPr txBox="1"/>
            <p:nvPr/>
          </p:nvSpPr>
          <p:spPr>
            <a:xfrm>
              <a:off x="5309764" y="2493042"/>
              <a:ext cx="2731771" cy="15717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C" sz="2000" dirty="0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Pitahaya 4 ha.</a:t>
              </a:r>
            </a:p>
            <a:p>
              <a:pPr algn="ctr"/>
              <a:r>
                <a:rPr lang="es-EC" sz="2000" b="1" dirty="0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1 sitio</a:t>
              </a:r>
            </a:p>
            <a:p>
              <a:pPr algn="ctr"/>
              <a:endParaRPr lang="es-EC" sz="2000" b="1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algn="ctr"/>
              <a:r>
                <a:rPr lang="es-EC" sz="2000" b="1" dirty="0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 1 sitio </a:t>
              </a:r>
              <a:r>
                <a:rPr lang="es-EC" sz="2000" dirty="0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de producción Libre de Mosca de la Fruta</a:t>
              </a:r>
            </a:p>
            <a:p>
              <a:pPr algn="ctr"/>
              <a:r>
                <a:rPr lang="es-EC" sz="2000" dirty="0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Nov. 2018</a:t>
              </a:r>
              <a:endParaRPr lang="es-EC" sz="20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grpSp>
        <p:nvGrpSpPr>
          <p:cNvPr id="3" name="Agrupar 2"/>
          <p:cNvGrpSpPr/>
          <p:nvPr/>
        </p:nvGrpSpPr>
        <p:grpSpPr>
          <a:xfrm>
            <a:off x="251460" y="1407102"/>
            <a:ext cx="3713909" cy="3713909"/>
            <a:chOff x="1915042" y="1893394"/>
            <a:chExt cx="3010447" cy="3010447"/>
          </a:xfrm>
        </p:grpSpPr>
        <p:sp>
          <p:nvSpPr>
            <p:cNvPr id="22" name="Elipse 21"/>
            <p:cNvSpPr/>
            <p:nvPr/>
          </p:nvSpPr>
          <p:spPr>
            <a:xfrm>
              <a:off x="1915042" y="1893394"/>
              <a:ext cx="3010447" cy="3010447"/>
            </a:xfrm>
            <a:prstGeom prst="ellipse">
              <a:avLst/>
            </a:prstGeom>
            <a:solidFill>
              <a:srgbClr val="5825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3" name="TextBox 26"/>
            <p:cNvSpPr txBox="1"/>
            <p:nvPr/>
          </p:nvSpPr>
          <p:spPr>
            <a:xfrm>
              <a:off x="2194621" y="2363277"/>
              <a:ext cx="2451288" cy="20706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C" sz="2000" dirty="0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Pitahaya 118 ha.</a:t>
              </a:r>
            </a:p>
            <a:p>
              <a:pPr algn="ctr"/>
              <a:r>
                <a:rPr lang="es-EC" sz="2000" b="1" dirty="0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21 sitios</a:t>
              </a:r>
            </a:p>
            <a:p>
              <a:pPr algn="ctr"/>
              <a:endParaRPr lang="es-EC" sz="2000" b="1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algn="ctr"/>
              <a:r>
                <a:rPr lang="es-EC" sz="2000" dirty="0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Tomate de </a:t>
              </a:r>
              <a:r>
                <a:rPr lang="es-ES" sz="2000" dirty="0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á</a:t>
              </a:r>
              <a:r>
                <a:rPr lang="es-EC" sz="2000" dirty="0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rbol 35ha.</a:t>
              </a:r>
            </a:p>
            <a:p>
              <a:pPr algn="ctr"/>
              <a:r>
                <a:rPr lang="es-EC" sz="2000" b="1" dirty="0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9 sitios libres</a:t>
              </a:r>
            </a:p>
            <a:p>
              <a:pPr algn="ctr"/>
              <a:endParaRPr lang="es-EC" sz="2000" b="1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algn="ctr"/>
              <a:r>
                <a:rPr lang="es-EC" sz="2000" dirty="0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Mosca estéril </a:t>
              </a:r>
            </a:p>
            <a:p>
              <a:pPr algn="ctr"/>
              <a:r>
                <a:rPr lang="es-EC" sz="2000" dirty="0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Convenios GAD´s</a:t>
              </a:r>
            </a:p>
          </p:txBody>
        </p:sp>
      </p:grpSp>
      <p:sp>
        <p:nvSpPr>
          <p:cNvPr id="4" name="CuadroTexto 3"/>
          <p:cNvSpPr txBox="1"/>
          <p:nvPr/>
        </p:nvSpPr>
        <p:spPr>
          <a:xfrm>
            <a:off x="1068636" y="812111"/>
            <a:ext cx="1883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PICHINCHA</a:t>
            </a:r>
            <a:endParaRPr lang="es-EC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5107726" y="812111"/>
            <a:ext cx="1883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ORELLANA</a:t>
            </a:r>
            <a:endParaRPr lang="es-EC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9190471" y="812111"/>
            <a:ext cx="1883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NAPO</a:t>
            </a:r>
            <a:endParaRPr lang="es-EC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414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4917196"/>
              </p:ext>
            </p:extLst>
          </p:nvPr>
        </p:nvGraphicFramePr>
        <p:xfrm>
          <a:off x="4366332" y="1100886"/>
          <a:ext cx="7498008" cy="4497138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2458274"/>
                <a:gridCol w="2608221"/>
                <a:gridCol w="2431513"/>
              </a:tblGrid>
              <a:tr h="682976">
                <a:tc>
                  <a:txBody>
                    <a:bodyPr/>
                    <a:lstStyle/>
                    <a:p>
                      <a:pPr algn="ctr" fontAlgn="b"/>
                      <a:r>
                        <a:rPr lang="es-EC" sz="2000" u="none" strike="noStrike" dirty="0" smtClean="0">
                          <a:effectLst/>
                        </a:rPr>
                        <a:t>PICHINCHA</a:t>
                      </a:r>
                      <a:endParaRPr lang="es-EC" sz="2000" u="none" strike="noStrike" dirty="0" smtClean="0">
                        <a:effectLst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2000" u="none" strike="noStrike" dirty="0" smtClean="0">
                          <a:effectLst/>
                        </a:rPr>
                        <a:t>NAPO</a:t>
                      </a:r>
                      <a:endParaRPr lang="es-EC" sz="2000" u="none" strike="noStrike" dirty="0" smtClean="0">
                        <a:effectLst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2000" u="none" strike="noStrike" dirty="0" smtClean="0">
                          <a:effectLst/>
                        </a:rPr>
                        <a:t>ORELLANA</a:t>
                      </a:r>
                      <a:endParaRPr lang="es-EC" sz="2000" u="none" strike="noStrike" dirty="0" smtClean="0">
                        <a:effectLst/>
                      </a:endParaRPr>
                    </a:p>
                  </a:txBody>
                  <a:tcPr marL="9525" marR="9525" marT="9525" marB="0" anchor="ctr"/>
                </a:tc>
              </a:tr>
              <a:tr h="346742">
                <a:tc>
                  <a:txBody>
                    <a:bodyPr/>
                    <a:lstStyle/>
                    <a:p>
                      <a:pPr algn="ctr" fontAlgn="b"/>
                      <a:r>
                        <a:rPr lang="es-ES" sz="2000" u="none" strike="noStrike" dirty="0" smtClean="0">
                          <a:effectLst/>
                        </a:rPr>
                        <a:t>Aguacate </a:t>
                      </a:r>
                      <a:endParaRPr lang="es-ES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s-EC" sz="2000" u="none" strike="noStrike" dirty="0" smtClean="0">
                          <a:effectLst/>
                        </a:rPr>
                        <a:t>Cacao</a:t>
                      </a:r>
                      <a:endParaRPr lang="es-EC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s-EC" sz="2000" u="none" strike="noStrike" dirty="0" smtClean="0">
                          <a:effectLst/>
                        </a:rPr>
                        <a:t>Arroz</a:t>
                      </a:r>
                      <a:endParaRPr lang="es-EC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5" marR="9525" marT="9525" marB="0" anchor="ctr"/>
                </a:tc>
              </a:tr>
              <a:tr h="346742">
                <a:tc>
                  <a:txBody>
                    <a:bodyPr/>
                    <a:lstStyle/>
                    <a:p>
                      <a:pPr algn="ctr" fontAlgn="b"/>
                      <a:r>
                        <a:rPr lang="es-ES" sz="2000" u="none" strike="noStrike" dirty="0" smtClean="0">
                          <a:effectLst/>
                        </a:rPr>
                        <a:t>Cacao</a:t>
                      </a:r>
                      <a:endParaRPr lang="es-ES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es-EC" dirty="0"/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es-EC" dirty="0"/>
                    </a:p>
                  </a:txBody>
                  <a:tcPr marL="9525" marR="9525" marT="9525" marB="0" anchor="ctr"/>
                </a:tc>
              </a:tr>
              <a:tr h="346742">
                <a:tc>
                  <a:txBody>
                    <a:bodyPr/>
                    <a:lstStyle/>
                    <a:p>
                      <a:pPr algn="ctr" fontAlgn="b"/>
                      <a:r>
                        <a:rPr lang="es-ES" sz="2000" u="none" strike="noStrike" dirty="0" smtClean="0">
                          <a:effectLst/>
                        </a:rPr>
                        <a:t>Café </a:t>
                      </a:r>
                      <a:endParaRPr lang="es-ES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s-EC" sz="2000" u="none" strike="noStrike" dirty="0">
                          <a:effectLst/>
                        </a:rPr>
                        <a:t> </a:t>
                      </a:r>
                      <a:r>
                        <a:rPr lang="es-EC" sz="2000" u="none" strike="noStrike" dirty="0" smtClean="0">
                          <a:effectLst/>
                        </a:rPr>
                        <a:t>Pitahaya</a:t>
                      </a:r>
                      <a:r>
                        <a:rPr lang="es-EC" sz="2000" u="none" strike="noStrike" baseline="0" dirty="0" smtClean="0">
                          <a:effectLst/>
                        </a:rPr>
                        <a:t> </a:t>
                      </a:r>
                      <a:endParaRPr lang="es-EC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s-EC" sz="2000" u="none" strike="noStrike" dirty="0" smtClean="0">
                          <a:effectLst/>
                        </a:rPr>
                        <a:t>Cacao</a:t>
                      </a:r>
                      <a:endParaRPr lang="es-EC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5" marR="9525" marT="9525" marB="0" anchor="ctr"/>
                </a:tc>
              </a:tr>
              <a:tr h="346742">
                <a:tc>
                  <a:txBody>
                    <a:bodyPr/>
                    <a:lstStyle/>
                    <a:p>
                      <a:pPr algn="ctr" fontAlgn="b"/>
                      <a:r>
                        <a:rPr lang="es-ES" sz="2000" u="none" strike="noStrike" dirty="0" err="1" smtClean="0">
                          <a:effectLst/>
                        </a:rPr>
                        <a:t>Gypsophila</a:t>
                      </a:r>
                      <a:r>
                        <a:rPr lang="es-ES" sz="2000" u="none" strike="noStrike" baseline="0" dirty="0" smtClean="0">
                          <a:effectLst/>
                        </a:rPr>
                        <a:t> </a:t>
                      </a:r>
                      <a:r>
                        <a:rPr lang="es-ES" sz="2000" u="none" strike="noStrike" dirty="0" smtClean="0">
                          <a:effectLst/>
                        </a:rPr>
                        <a:t> </a:t>
                      </a:r>
                      <a:endParaRPr lang="es-ES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es-EC" dirty="0"/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es-EC" dirty="0"/>
                    </a:p>
                  </a:txBody>
                  <a:tcPr marL="9525" marR="9525" marT="9525" marB="0" anchor="ctr"/>
                </a:tc>
              </a:tr>
              <a:tr h="346742">
                <a:tc>
                  <a:txBody>
                    <a:bodyPr/>
                    <a:lstStyle/>
                    <a:p>
                      <a:pPr algn="ctr" fontAlgn="b"/>
                      <a:r>
                        <a:rPr lang="es-ES" sz="2000" u="none" strike="noStrike" dirty="0" smtClean="0">
                          <a:effectLst/>
                        </a:rPr>
                        <a:t>Cítricos</a:t>
                      </a:r>
                      <a:endParaRPr lang="es-ES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s-EC" sz="2000" u="none" strike="noStrike" dirty="0" smtClean="0">
                          <a:effectLst/>
                        </a:rPr>
                        <a:t>Guayusa</a:t>
                      </a:r>
                      <a:endParaRPr lang="es-EC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s-EC" sz="2000" u="none" strike="noStrike" dirty="0" smtClean="0">
                          <a:effectLst/>
                        </a:rPr>
                        <a:t>Café</a:t>
                      </a:r>
                      <a:endParaRPr lang="es-EC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5" marR="9525" marT="9525" marB="0" anchor="ctr"/>
                </a:tc>
              </a:tr>
              <a:tr h="346742">
                <a:tc>
                  <a:txBody>
                    <a:bodyPr/>
                    <a:lstStyle/>
                    <a:p>
                      <a:pPr algn="ctr" fontAlgn="b"/>
                      <a:r>
                        <a:rPr lang="es-ES" sz="2000" u="none" strike="noStrike" dirty="0" smtClean="0">
                          <a:effectLst/>
                        </a:rPr>
                        <a:t>Maíz </a:t>
                      </a:r>
                      <a:endParaRPr lang="es-ES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es-EC" dirty="0"/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es-EC" dirty="0"/>
                    </a:p>
                  </a:txBody>
                  <a:tcPr marL="9525" marR="9525" marT="9525" marB="0" anchor="ctr"/>
                </a:tc>
              </a:tr>
              <a:tr h="346742">
                <a:tc>
                  <a:txBody>
                    <a:bodyPr/>
                    <a:lstStyle/>
                    <a:p>
                      <a:pPr algn="ctr" fontAlgn="b"/>
                      <a:r>
                        <a:rPr lang="es-ES" sz="2000" u="none" strike="noStrike" dirty="0" smtClean="0">
                          <a:effectLst/>
                        </a:rPr>
                        <a:t>Palma aceitera </a:t>
                      </a:r>
                      <a:endParaRPr lang="es-ES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s-EC" sz="2000" u="none" strike="noStrike" dirty="0" smtClean="0">
                          <a:effectLst/>
                        </a:rPr>
                        <a:t>Plátano </a:t>
                      </a:r>
                      <a:endParaRPr lang="es-EC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s-EC" sz="2000" u="none" strike="noStrike" dirty="0" smtClean="0">
                          <a:effectLst/>
                        </a:rPr>
                        <a:t>Cítricos</a:t>
                      </a:r>
                      <a:endParaRPr lang="es-EC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5" marR="9525" marT="9525" marB="0" anchor="ctr"/>
                </a:tc>
              </a:tr>
              <a:tr h="346742">
                <a:tc>
                  <a:txBody>
                    <a:bodyPr/>
                    <a:lstStyle/>
                    <a:p>
                      <a:pPr algn="ctr" fontAlgn="b"/>
                      <a:r>
                        <a:rPr lang="es-ES" sz="2000" u="none" strike="noStrike" dirty="0" smtClean="0">
                          <a:effectLst/>
                        </a:rPr>
                        <a:t>Papa </a:t>
                      </a:r>
                      <a:endParaRPr lang="es-ES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es-EC" dirty="0"/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es-EC" dirty="0"/>
                    </a:p>
                  </a:txBody>
                  <a:tcPr marL="9525" marR="9525" marT="9525" marB="0" anchor="ctr"/>
                </a:tc>
              </a:tr>
              <a:tr h="346742">
                <a:tc>
                  <a:txBody>
                    <a:bodyPr/>
                    <a:lstStyle/>
                    <a:p>
                      <a:pPr algn="ctr" fontAlgn="b"/>
                      <a:r>
                        <a:rPr lang="es-ES" sz="2000" u="none" strike="noStrike" dirty="0" smtClean="0">
                          <a:effectLst/>
                        </a:rPr>
                        <a:t>Pitahaya</a:t>
                      </a:r>
                      <a:endParaRPr lang="es-ES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2000" u="none" strike="noStrike" dirty="0" smtClean="0">
                          <a:effectLst/>
                        </a:rPr>
                        <a:t>Naranjilla</a:t>
                      </a:r>
                      <a:endParaRPr lang="es-EC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2000" u="none" strike="noStrike" dirty="0" smtClean="0">
                          <a:effectLst/>
                        </a:rPr>
                        <a:t>Palma aceitera</a:t>
                      </a:r>
                      <a:endParaRPr lang="es-EC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5" marR="9525" marT="9525" marB="0" anchor="ctr"/>
                </a:tc>
              </a:tr>
              <a:tr h="346742">
                <a:tc>
                  <a:txBody>
                    <a:bodyPr/>
                    <a:lstStyle/>
                    <a:p>
                      <a:pPr algn="ctr" fontAlgn="b"/>
                      <a:r>
                        <a:rPr lang="es-ES" sz="2000" u="none" strike="noStrike" dirty="0" smtClean="0">
                          <a:effectLst/>
                        </a:rPr>
                        <a:t>Tomate de árbol</a:t>
                      </a:r>
                      <a:r>
                        <a:rPr lang="es-ES" sz="2000" u="none" strike="noStrike" baseline="0" dirty="0" smtClean="0">
                          <a:effectLst/>
                        </a:rPr>
                        <a:t> </a:t>
                      </a:r>
                      <a:r>
                        <a:rPr lang="es-ES" sz="2000" u="none" strike="noStrike" dirty="0" smtClean="0">
                          <a:effectLst/>
                        </a:rPr>
                        <a:t> </a:t>
                      </a:r>
                      <a:endParaRPr lang="es-ES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2000" u="none" strike="noStrike" dirty="0" smtClean="0">
                          <a:effectLst/>
                        </a:rPr>
                        <a:t>Tomate de árbol </a:t>
                      </a:r>
                      <a:endParaRPr lang="es-EC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2000" u="none" strike="noStrike" dirty="0" smtClean="0">
                          <a:effectLst/>
                        </a:rPr>
                        <a:t>Maíz</a:t>
                      </a:r>
                      <a:endParaRPr lang="es-EC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5" marR="9525" marT="9525" marB="0" anchor="ctr"/>
                </a:tc>
              </a:tr>
              <a:tr h="346742">
                <a:tc>
                  <a:txBody>
                    <a:bodyPr/>
                    <a:lstStyle/>
                    <a:p>
                      <a:pPr algn="ctr" fontAlgn="b"/>
                      <a:r>
                        <a:rPr lang="es-ES" sz="2000" u="none" strike="noStrike" dirty="0" smtClean="0">
                          <a:effectLst/>
                        </a:rPr>
                        <a:t>Uvilla</a:t>
                      </a:r>
                      <a:endParaRPr lang="es-ES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2000" u="none" strike="noStrike" dirty="0" smtClean="0">
                          <a:effectLst/>
                        </a:rPr>
                        <a:t>Maíz </a:t>
                      </a:r>
                      <a:endParaRPr lang="es-EC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2000" u="none" strike="noStrike" dirty="0" smtClean="0">
                          <a:effectLst/>
                        </a:rPr>
                        <a:t>Malanga</a:t>
                      </a:r>
                      <a:endParaRPr lang="es-EC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2"/>
          <a:srcRect l="3679" t="3059" r="3826" b="52795"/>
          <a:stretch/>
        </p:blipFill>
        <p:spPr>
          <a:xfrm>
            <a:off x="1015627" y="319824"/>
            <a:ext cx="2689194" cy="1562128"/>
          </a:xfrm>
          <a:prstGeom prst="rect">
            <a:avLst/>
          </a:prstGeom>
          <a:ln w="38100" cap="sq">
            <a:solidFill>
              <a:srgbClr val="92D05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" name="CuadroTexto 6"/>
          <p:cNvSpPr txBox="1"/>
          <p:nvPr/>
        </p:nvSpPr>
        <p:spPr>
          <a:xfrm>
            <a:off x="4366330" y="288891"/>
            <a:ext cx="7610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VIGILANCIA FITOSANITARIA</a:t>
            </a:r>
            <a:endParaRPr lang="es-EC" sz="2800" b="1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78"/>
          <a:stretch/>
        </p:blipFill>
        <p:spPr>
          <a:xfrm>
            <a:off x="1015627" y="2175227"/>
            <a:ext cx="2689194" cy="1585778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57" b="7538"/>
          <a:stretch/>
        </p:blipFill>
        <p:spPr>
          <a:xfrm>
            <a:off x="1010001" y="4054280"/>
            <a:ext cx="2694820" cy="1585243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2556775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/>
          <p:cNvSpPr txBox="1"/>
          <p:nvPr/>
        </p:nvSpPr>
        <p:spPr>
          <a:xfrm>
            <a:off x="4366330" y="288891"/>
            <a:ext cx="7610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INOCUIDAD DE ALIMENTOS</a:t>
            </a:r>
            <a:endParaRPr lang="es-EC" sz="2800" b="1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9130302"/>
              </p:ext>
            </p:extLst>
          </p:nvPr>
        </p:nvGraphicFramePr>
        <p:xfrm>
          <a:off x="205740" y="959406"/>
          <a:ext cx="7875268" cy="1278208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1520952"/>
                <a:gridCol w="1601346"/>
                <a:gridCol w="1939716"/>
                <a:gridCol w="1161597"/>
                <a:gridCol w="1651657"/>
              </a:tblGrid>
              <a:tr h="439278">
                <a:tc>
                  <a:txBody>
                    <a:bodyPr/>
                    <a:lstStyle/>
                    <a:p>
                      <a:pPr algn="ctr" fontAlgn="b"/>
                      <a:r>
                        <a:rPr lang="sk-SK" sz="1700" u="none" strike="noStrike" dirty="0">
                          <a:effectLst/>
                        </a:rPr>
                        <a:t> </a:t>
                      </a:r>
                      <a:endParaRPr lang="sk-SK" sz="17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42" marR="10942" marT="1094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5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Nro. de Mataderos</a:t>
                      </a:r>
                      <a:endParaRPr lang="es-ES_tradnl" sz="15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42" marR="10942" marT="1094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5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Nro. De  Inspecciones</a:t>
                      </a:r>
                      <a:endParaRPr lang="es-ES_tradnl" sz="15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42" marR="10942" marT="1094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5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MABIO</a:t>
                      </a:r>
                      <a:endParaRPr lang="es-ES_tradnl" sz="15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42" marR="10942" marT="1094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5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Proceso </a:t>
                      </a:r>
                      <a:r>
                        <a:rPr lang="es-ES_tradnl" sz="15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MABIO</a:t>
                      </a:r>
                      <a:endParaRPr lang="es-ES_tradnl" sz="15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42" marR="10942" marT="10942" marB="0" anchor="ctr"/>
                </a:tc>
              </a:tr>
              <a:tr h="248460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500" b="1" i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NAPO</a:t>
                      </a:r>
                      <a:endParaRPr lang="es-ES_tradnl" sz="15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42" marR="10942" marT="1094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7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14</a:t>
                      </a:r>
                      <a:endParaRPr lang="es-ES_tradnl" sz="17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42" marR="10942" marT="1094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70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30</a:t>
                      </a:r>
                      <a:endParaRPr lang="es-ES_tradnl" sz="1700" b="0" i="0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42" marR="10942" marT="1094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70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</a:t>
                      </a:r>
                      <a:endParaRPr lang="es-ES_tradnl" sz="1700" b="0" i="0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42" marR="10942" marT="1094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70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5</a:t>
                      </a:r>
                      <a:endParaRPr lang="es-ES_tradnl" sz="1700" b="0" i="0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42" marR="10942" marT="10942" marB="0" anchor="ctr"/>
                </a:tc>
              </a:tr>
              <a:tr h="248460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5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ORELLANA</a:t>
                      </a:r>
                      <a:endParaRPr lang="es-ES_tradnl" sz="15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42" marR="10942" marT="1094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7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10</a:t>
                      </a:r>
                      <a:endParaRPr lang="es-ES_tradnl" sz="17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42" marR="10942" marT="1094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70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7</a:t>
                      </a:r>
                      <a:endParaRPr lang="es-ES_tradnl" sz="1700" b="0" i="0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42" marR="10942" marT="1094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70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7</a:t>
                      </a:r>
                      <a:endParaRPr lang="es-ES_tradnl" sz="1700" b="0" i="0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42" marR="10942" marT="1094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70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</a:t>
                      </a:r>
                      <a:endParaRPr lang="is-IS" sz="1700" b="0" i="0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42" marR="10942" marT="10942" marB="0" anchor="ctr"/>
                </a:tc>
              </a:tr>
              <a:tr h="248460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5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PICHINCHA</a:t>
                      </a:r>
                      <a:endParaRPr lang="es-ES_tradnl" sz="15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42" marR="10942" marT="1094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7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64</a:t>
                      </a:r>
                      <a:endParaRPr lang="es-ES_tradnl" sz="17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42" marR="10942" marT="1094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7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109</a:t>
                      </a:r>
                      <a:endParaRPr lang="is-IS" sz="17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42" marR="10942" marT="1094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7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9</a:t>
                      </a:r>
                      <a:endParaRPr lang="es-ES_tradnl" sz="17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42" marR="10942" marT="1094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7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6</a:t>
                      </a:r>
                      <a:endParaRPr lang="es-ES_tradnl" sz="17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42" marR="10942" marT="10942" marB="0" anchor="ctr"/>
                </a:tc>
              </a:tr>
            </a:tbl>
          </a:graphicData>
        </a:graphic>
      </p:graphicFrame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4243863"/>
              </p:ext>
            </p:extLst>
          </p:nvPr>
        </p:nvGraphicFramePr>
        <p:xfrm>
          <a:off x="205740" y="2394427"/>
          <a:ext cx="7875268" cy="1396153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1515814"/>
                <a:gridCol w="3275555"/>
                <a:gridCol w="3083899"/>
              </a:tblGrid>
              <a:tr h="348891">
                <a:tc>
                  <a:txBody>
                    <a:bodyPr/>
                    <a:lstStyle/>
                    <a:p>
                      <a:pPr algn="ctr" fontAlgn="b"/>
                      <a:r>
                        <a:rPr lang="sk-SK" sz="170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 </a:t>
                      </a:r>
                      <a:endParaRPr lang="sk-SK" sz="17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42" marR="10942" marT="1094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5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Nro. Operativos de Leche</a:t>
                      </a:r>
                      <a:endParaRPr lang="es-ES_tradnl" sz="15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42" marR="10942" marT="1094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5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Problemas Encontrados</a:t>
                      </a:r>
                      <a:endParaRPr lang="es-ES_tradnl" sz="15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42" marR="10942" marT="10942" marB="0" anchor="ctr"/>
                </a:tc>
              </a:tr>
              <a:tr h="238960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5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NAPO</a:t>
                      </a:r>
                      <a:endParaRPr lang="es-ES_tradnl" sz="15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42" marR="10942" marT="1094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7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97</a:t>
                      </a:r>
                      <a:endParaRPr lang="cs-CZ" sz="17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42" marR="10942" marT="10942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ES_tradnl" sz="1700" u="none" strike="noStrike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Antibi</a:t>
                      </a:r>
                      <a:r>
                        <a:rPr lang="es-ES" sz="1700" u="none" strike="noStrike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ó</a:t>
                      </a:r>
                      <a:r>
                        <a:rPr lang="es-ES_tradnl" sz="170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tico</a:t>
                      </a:r>
                      <a:r>
                        <a:rPr lang="es-ES_tradnl" sz="17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/>
                      </a:r>
                      <a:br>
                        <a:rPr lang="es-ES_tradnl" sz="17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</a:br>
                      <a:r>
                        <a:rPr lang="es-ES_tradnl" sz="17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Neutralizantes</a:t>
                      </a:r>
                      <a:br>
                        <a:rPr lang="es-ES_tradnl" sz="17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</a:br>
                      <a:r>
                        <a:rPr lang="es-ES_tradnl" sz="17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Estabilidad </a:t>
                      </a:r>
                      <a:r>
                        <a:rPr lang="es-ES_tradnl" sz="1700" u="none" strike="noStrike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protéica</a:t>
                      </a:r>
                      <a:r>
                        <a:rPr lang="es-ES_tradnl" sz="17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/>
                      </a:r>
                      <a:br>
                        <a:rPr lang="es-ES_tradnl" sz="17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</a:br>
                      <a:r>
                        <a:rPr lang="es-ES_tradnl" sz="17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Adulterantes</a:t>
                      </a:r>
                      <a:endParaRPr lang="es-ES_tradnl" sz="17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42" marR="10942" marT="10942" marB="0" anchor="ctr"/>
                </a:tc>
              </a:tr>
              <a:tr h="238960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5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ORELLANA</a:t>
                      </a:r>
                      <a:endParaRPr lang="es-ES_tradnl" sz="15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42" marR="10942" marT="1094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7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30</a:t>
                      </a:r>
                      <a:endParaRPr lang="es-ES_tradnl" sz="17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42" marR="10942" marT="10942" marB="0" anchor="ctr"/>
                </a:tc>
                <a:tc v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</a:tr>
              <a:tr h="448869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5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PICHINCHA</a:t>
                      </a:r>
                      <a:endParaRPr lang="es-ES_tradnl" sz="15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42" marR="10942" marT="109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7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180</a:t>
                      </a:r>
                      <a:endParaRPr lang="fi-FI" sz="17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42" marR="10942" marT="10942" marB="0" anchor="ctr"/>
                </a:tc>
                <a:tc v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1048646"/>
              </p:ext>
            </p:extLst>
          </p:nvPr>
        </p:nvGraphicFramePr>
        <p:xfrm>
          <a:off x="205740" y="3947393"/>
          <a:ext cx="7875269" cy="822541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1505821"/>
                <a:gridCol w="3115491"/>
                <a:gridCol w="3253957"/>
              </a:tblGrid>
              <a:tr h="455721">
                <a:tc>
                  <a:txBody>
                    <a:bodyPr/>
                    <a:lstStyle/>
                    <a:p>
                      <a:pPr algn="ctr" fontAlgn="b"/>
                      <a:r>
                        <a:rPr lang="sk-SK" sz="1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 </a:t>
                      </a:r>
                      <a:endParaRPr lang="sk-SK" sz="1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5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Litros</a:t>
                      </a:r>
                      <a:r>
                        <a:rPr lang="es-ES_tradnl" sz="1500" b="1" u="none" strike="noStrike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controlados de </a:t>
                      </a:r>
                      <a:r>
                        <a:rPr lang="es-ES_tradnl" sz="15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Suero</a:t>
                      </a:r>
                      <a:endParaRPr lang="es-ES_tradnl" sz="15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5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Litros decomisados</a:t>
                      </a:r>
                      <a:r>
                        <a:rPr lang="es-ES_tradnl" sz="1500" b="1" u="none" strike="noStrike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de </a:t>
                      </a:r>
                      <a:r>
                        <a:rPr lang="es-ES_tradnl" sz="15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Suero</a:t>
                      </a:r>
                      <a:endParaRPr lang="es-ES_tradnl" sz="15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</a:tr>
              <a:tr h="366820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5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PICHINCHA</a:t>
                      </a:r>
                      <a:endParaRPr lang="es-ES_tradnl" sz="15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7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68.093</a:t>
                      </a:r>
                      <a:endParaRPr lang="hr-HR" sz="17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7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3.800</a:t>
                      </a:r>
                      <a:endParaRPr lang="hr-HR" sz="17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</a:tr>
            </a:tbl>
          </a:graphicData>
        </a:graphic>
      </p:graphicFrame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7529012"/>
              </p:ext>
            </p:extLst>
          </p:nvPr>
        </p:nvGraphicFramePr>
        <p:xfrm>
          <a:off x="205740" y="4926747"/>
          <a:ext cx="7875269" cy="822542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1841797"/>
                <a:gridCol w="2794450"/>
                <a:gridCol w="3239022"/>
              </a:tblGrid>
              <a:tr h="411271">
                <a:tc>
                  <a:txBody>
                    <a:bodyPr/>
                    <a:lstStyle/>
                    <a:p>
                      <a:pPr algn="ctr" fontAlgn="b"/>
                      <a:r>
                        <a:rPr lang="sk-SK" sz="15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 </a:t>
                      </a:r>
                      <a:endParaRPr lang="sk-SK" sz="15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5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Muestras tomadas</a:t>
                      </a:r>
                      <a:endParaRPr lang="es-ES_tradnl" sz="15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5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Cultivos</a:t>
                      </a:r>
                      <a:endParaRPr lang="es-ES_tradnl" sz="15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</a:tr>
              <a:tr h="411271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5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PICHINCHA</a:t>
                      </a:r>
                      <a:endParaRPr lang="es-ES_tradnl" sz="15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7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17</a:t>
                      </a:r>
                      <a:endParaRPr lang="es-ES_tradnl" sz="17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7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Frutilla, miel y uvilla</a:t>
                      </a:r>
                      <a:endParaRPr lang="es-ES_tradnl" sz="17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</a:tr>
            </a:tbl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811" y="1266712"/>
            <a:ext cx="3004041" cy="2072433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810" y="3554566"/>
            <a:ext cx="3004041" cy="1799011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4091164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1024178"/>
              </p:ext>
            </p:extLst>
          </p:nvPr>
        </p:nvGraphicFramePr>
        <p:xfrm>
          <a:off x="517627" y="427143"/>
          <a:ext cx="5241291" cy="3683687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1279082"/>
                <a:gridCol w="605625"/>
                <a:gridCol w="601652"/>
                <a:gridCol w="2754932"/>
              </a:tblGrid>
              <a:tr h="265055">
                <a:tc>
                  <a:txBody>
                    <a:bodyPr/>
                    <a:lstStyle/>
                    <a:p>
                      <a:pPr algn="ctr" fontAlgn="b"/>
                      <a:r>
                        <a:rPr lang="sk-SK" sz="17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 </a:t>
                      </a:r>
                      <a:endParaRPr lang="sk-SK" sz="17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1728" marR="11728" marT="1172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7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BPA </a:t>
                      </a:r>
                      <a:endParaRPr lang="es-ES_tradnl" sz="17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1728" marR="11728" marT="1172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7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BBP</a:t>
                      </a:r>
                      <a:endParaRPr lang="es-ES_tradnl" sz="17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1728" marR="11728" marT="1172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7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CULTIVOS RELEVANTES</a:t>
                      </a:r>
                      <a:endParaRPr lang="es-ES_tradnl" sz="17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1728" marR="11728" marT="11728" marB="0" anchor="ctr"/>
                </a:tc>
              </a:tr>
              <a:tr h="1419101">
                <a:tc>
                  <a:txBody>
                    <a:bodyPr/>
                    <a:lstStyle/>
                    <a:p>
                      <a:pPr algn="ctr" fontAlgn="ctr"/>
                      <a:r>
                        <a:rPr lang="es-ES_tradnl" sz="17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NAPO</a:t>
                      </a:r>
                      <a:endParaRPr lang="es-ES_tradnl" sz="17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1728" marR="11728" marT="117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_tradnl" sz="1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0</a:t>
                      </a:r>
                      <a:endParaRPr lang="es-ES_tradnl" sz="1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1728" marR="11728" marT="117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_tradnl" sz="1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10</a:t>
                      </a:r>
                      <a:endParaRPr lang="es-ES_tradnl" sz="1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1728" marR="11728" marT="117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_tradnl" sz="1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Pitahaya</a:t>
                      </a:r>
                      <a:br>
                        <a:rPr lang="es-ES_tradnl" sz="1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</a:br>
                      <a:r>
                        <a:rPr lang="es-ES_tradnl" sz="1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Tomate de </a:t>
                      </a:r>
                      <a:r>
                        <a:rPr lang="es-ES" sz="180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á</a:t>
                      </a:r>
                      <a:r>
                        <a:rPr lang="es-ES_tradnl" sz="1800" u="none" strike="noStrike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rbol</a:t>
                      </a:r>
                      <a:r>
                        <a:rPr lang="es-ES_tradnl" sz="1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/>
                      </a:r>
                      <a:br>
                        <a:rPr lang="es-ES_tradnl" sz="1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</a:br>
                      <a:r>
                        <a:rPr lang="es-ES_tradnl" sz="1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Guayusa</a:t>
                      </a:r>
                      <a:br>
                        <a:rPr lang="es-ES_tradnl" sz="1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</a:br>
                      <a:r>
                        <a:rPr lang="es-ES_tradnl" sz="1800" u="none" strike="noStrike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Ma</a:t>
                      </a:r>
                      <a:r>
                        <a:rPr lang="es-ES" sz="180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í</a:t>
                      </a:r>
                      <a:r>
                        <a:rPr lang="es-ES_tradnl" sz="180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z</a:t>
                      </a:r>
                      <a:r>
                        <a:rPr lang="es-ES_tradnl" sz="1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/>
                      </a:r>
                      <a:br>
                        <a:rPr lang="es-ES_tradnl" sz="1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</a:br>
                      <a:r>
                        <a:rPr lang="es-ES_tradnl" sz="1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Naranjilla</a:t>
                      </a:r>
                      <a:endParaRPr lang="es-ES_tradnl" sz="1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1728" marR="11728" marT="11728" marB="0" anchor="ctr"/>
                </a:tc>
              </a:tr>
              <a:tr h="1137626">
                <a:tc>
                  <a:txBody>
                    <a:bodyPr/>
                    <a:lstStyle/>
                    <a:p>
                      <a:pPr algn="ctr" fontAlgn="ctr"/>
                      <a:r>
                        <a:rPr lang="es-ES_tradnl" sz="17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ORELLANA</a:t>
                      </a:r>
                      <a:endParaRPr lang="es-ES_tradnl" sz="17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1728" marR="11728" marT="117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_tradnl" sz="180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6</a:t>
                      </a:r>
                      <a:endParaRPr lang="es-ES_tradnl" sz="1800" b="0" i="0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1728" marR="11728" marT="117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_tradnl" sz="180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0</a:t>
                      </a:r>
                      <a:endParaRPr lang="es-ES_tradnl" sz="1800" b="0" i="0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1728" marR="11728" marT="117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_tradnl" sz="1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Cacao</a:t>
                      </a:r>
                      <a:br>
                        <a:rPr lang="es-ES_tradnl" sz="1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</a:br>
                      <a:r>
                        <a:rPr lang="es-ES_tradnl" sz="1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Pitahaya</a:t>
                      </a:r>
                      <a:br>
                        <a:rPr lang="es-ES_tradnl" sz="1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</a:br>
                      <a:r>
                        <a:rPr lang="es-ES_tradnl" sz="1800" u="none" strike="noStrike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Guan</a:t>
                      </a:r>
                      <a:r>
                        <a:rPr lang="es-ES" sz="180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á</a:t>
                      </a:r>
                      <a:r>
                        <a:rPr lang="es-ES_tradnl" sz="1800" u="none" strike="noStrike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bana</a:t>
                      </a:r>
                      <a:r>
                        <a:rPr lang="es-ES_tradnl" sz="1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/>
                      </a:r>
                      <a:br>
                        <a:rPr lang="es-ES_tradnl" sz="1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</a:br>
                      <a:r>
                        <a:rPr lang="es-ES_tradnl" sz="1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Maíz Duro</a:t>
                      </a:r>
                      <a:endParaRPr lang="es-ES_tradnl" sz="1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1728" marR="11728" marT="11728" marB="0" anchor="ctr"/>
                </a:tc>
              </a:tr>
              <a:tr h="856152">
                <a:tc>
                  <a:txBody>
                    <a:bodyPr/>
                    <a:lstStyle/>
                    <a:p>
                      <a:pPr algn="ctr" fontAlgn="ctr"/>
                      <a:r>
                        <a:rPr lang="es-ES_tradnl" sz="17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PICHINCHA</a:t>
                      </a:r>
                      <a:endParaRPr lang="es-ES_tradnl" sz="17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1728" marR="11728" marT="117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180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</a:t>
                      </a:r>
                      <a:endParaRPr lang="is-IS" sz="1800" b="0" i="0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1728" marR="11728" marT="117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_tradnl" sz="180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6</a:t>
                      </a:r>
                      <a:endParaRPr lang="es-ES_tradnl" sz="1800" b="0" i="0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1728" marR="11728" marT="117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_tradnl" sz="1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Aguacate</a:t>
                      </a:r>
                      <a:br>
                        <a:rPr lang="es-ES_tradnl" sz="1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</a:br>
                      <a:r>
                        <a:rPr lang="es-ES_tradnl" sz="1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Ornamentales</a:t>
                      </a:r>
                      <a:br>
                        <a:rPr lang="es-ES_tradnl" sz="1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</a:br>
                      <a:r>
                        <a:rPr lang="es-ES_tradnl" sz="1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Pitahaya</a:t>
                      </a:r>
                      <a:endParaRPr lang="es-ES_tradnl" sz="1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1728" marR="11728" marT="11728" marB="0" anchor="ctr"/>
                </a:tc>
              </a:tr>
            </a:tbl>
          </a:graphicData>
        </a:graphic>
      </p:graphicFrame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2726509"/>
              </p:ext>
            </p:extLst>
          </p:nvPr>
        </p:nvGraphicFramePr>
        <p:xfrm>
          <a:off x="517626" y="4286250"/>
          <a:ext cx="5241291" cy="922020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2764638"/>
                <a:gridCol w="2476653"/>
              </a:tblGrid>
              <a:tr h="19050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_tradnl" sz="18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CONTROL DE PRODUCTOS ORGÁNICOS</a:t>
                      </a:r>
                      <a:endParaRPr lang="es-ES_tradnl" sz="18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NAPO</a:t>
                      </a:r>
                      <a:endParaRPr lang="es-ES_tradnl" sz="18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20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5</a:t>
                      </a:r>
                      <a:endParaRPr lang="es-ES_tradnl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PICHINCHA</a:t>
                      </a:r>
                      <a:endParaRPr lang="es-ES_tradnl" sz="18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20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4</a:t>
                      </a:r>
                      <a:endParaRPr lang="es-ES_tradnl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</a:tr>
            </a:tbl>
          </a:graphicData>
        </a:graphic>
      </p:graphicFrame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3706821"/>
              </p:ext>
            </p:extLst>
          </p:nvPr>
        </p:nvGraphicFramePr>
        <p:xfrm>
          <a:off x="5997303" y="427143"/>
          <a:ext cx="5787027" cy="1391920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1654046"/>
                <a:gridCol w="2176029"/>
                <a:gridCol w="1956952"/>
              </a:tblGrid>
              <a:tr h="516822">
                <a:tc>
                  <a:txBody>
                    <a:bodyPr/>
                    <a:lstStyle/>
                    <a:p>
                      <a:pPr algn="ctr" fontAlgn="b"/>
                      <a:r>
                        <a:rPr lang="sk-SK" sz="180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 </a:t>
                      </a:r>
                      <a:endParaRPr lang="sk-SK" sz="1800" b="0" i="0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7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NRO. CAPACITACIONES</a:t>
                      </a:r>
                      <a:endParaRPr lang="es-ES_tradnl" sz="17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7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NRO. DE CAPACITADOS</a:t>
                      </a:r>
                      <a:endParaRPr lang="es-ES_tradnl" sz="17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</a:tr>
              <a:tr h="135066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7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NAPO</a:t>
                      </a:r>
                      <a:endParaRPr lang="es-ES_tradnl" sz="17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45</a:t>
                      </a:r>
                      <a:endParaRPr lang="es-ES_tradnl" sz="1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80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877</a:t>
                      </a:r>
                      <a:endParaRPr lang="fi-FI" sz="1800" b="0" i="0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</a:tr>
              <a:tr h="135066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7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ORELLANA</a:t>
                      </a:r>
                      <a:endParaRPr lang="es-ES_tradnl" sz="17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22</a:t>
                      </a:r>
                      <a:endParaRPr lang="is-IS" sz="1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500</a:t>
                      </a:r>
                      <a:endParaRPr lang="is-IS" sz="1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</a:tr>
              <a:tr h="135066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7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PICHINCHA</a:t>
                      </a:r>
                      <a:endParaRPr lang="es-ES_tradnl" sz="17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80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51</a:t>
                      </a:r>
                      <a:endParaRPr lang="uk-UA" sz="1800" b="0" i="0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1464</a:t>
                      </a:r>
                      <a:endParaRPr lang="es-ES_tradnl" sz="1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</a:tr>
            </a:tbl>
          </a:graphicData>
        </a:graphic>
      </p:graphicFrame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4785550"/>
              </p:ext>
            </p:extLst>
          </p:nvPr>
        </p:nvGraphicFramePr>
        <p:xfrm>
          <a:off x="5997302" y="1993054"/>
          <a:ext cx="5787028" cy="1433737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1340759"/>
                <a:gridCol w="2180110"/>
                <a:gridCol w="2266159"/>
              </a:tblGrid>
              <a:tr h="489043">
                <a:tc>
                  <a:txBody>
                    <a:bodyPr/>
                    <a:lstStyle/>
                    <a:p>
                      <a:pPr algn="ctr" fontAlgn="b"/>
                      <a:r>
                        <a:rPr lang="sk-SK" sz="180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 </a:t>
                      </a:r>
                      <a:endParaRPr lang="sk-SK" sz="1800" b="0" i="0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7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INSPECCIONES OPERADORES</a:t>
                      </a:r>
                      <a:endParaRPr lang="es-ES_tradnl" sz="17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7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INPECCIONES RPT</a:t>
                      </a:r>
                      <a:endParaRPr lang="es-ES_tradnl" sz="17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</a:tr>
              <a:tr h="300959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7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NAPO</a:t>
                      </a:r>
                      <a:endParaRPr lang="es-ES_tradnl" sz="17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8</a:t>
                      </a:r>
                      <a:endParaRPr lang="es-ES_tradnl" sz="1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0</a:t>
                      </a:r>
                      <a:endParaRPr lang="es-ES_tradnl" sz="1800" b="0" i="0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</a:tr>
              <a:tr h="300959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7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ORELLANA</a:t>
                      </a:r>
                      <a:endParaRPr lang="es-ES_tradnl" sz="17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0</a:t>
                      </a:r>
                      <a:endParaRPr lang="es-ES_tradnl" sz="1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0</a:t>
                      </a:r>
                      <a:endParaRPr lang="es-ES_tradnl" sz="1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</a:tr>
              <a:tr h="300959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7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PICHINCHA</a:t>
                      </a:r>
                      <a:endParaRPr lang="es-ES_tradnl" sz="17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7</a:t>
                      </a:r>
                      <a:endParaRPr lang="es-ES_tradnl" sz="1800" b="0" i="0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</a:t>
                      </a:r>
                      <a:endParaRPr lang="es-ES_tradnl" sz="1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</a:tr>
            </a:tbl>
          </a:graphicData>
        </a:graphic>
      </p:graphicFrame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5226" y="3600782"/>
            <a:ext cx="3111181" cy="1988701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744949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490" y="3458711"/>
            <a:ext cx="5085762" cy="1639974"/>
          </a:xfrm>
          <a:prstGeom prst="rect">
            <a:avLst/>
          </a:prstGeom>
          <a:ln w="38100" cap="sq">
            <a:solidFill>
              <a:srgbClr val="92D05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" name="CuadroTexto 9"/>
          <p:cNvSpPr txBox="1"/>
          <p:nvPr/>
        </p:nvSpPr>
        <p:spPr>
          <a:xfrm>
            <a:off x="2583180" y="288891"/>
            <a:ext cx="9393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REGISTRO DE INSUMOS AGROPECUARIOS</a:t>
            </a:r>
            <a:endParaRPr lang="es-EC" sz="2800" b="1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5681220"/>
              </p:ext>
            </p:extLst>
          </p:nvPr>
        </p:nvGraphicFramePr>
        <p:xfrm>
          <a:off x="491490" y="1802185"/>
          <a:ext cx="5085762" cy="1335285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1978623"/>
                <a:gridCol w="3107139"/>
              </a:tblGrid>
              <a:tr h="415503">
                <a:tc>
                  <a:txBody>
                    <a:bodyPr/>
                    <a:lstStyle/>
                    <a:p>
                      <a:pPr algn="ctr" fontAlgn="b"/>
                      <a:r>
                        <a:rPr lang="sk-SK" sz="19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 </a:t>
                      </a:r>
                      <a:endParaRPr lang="sk-SK" sz="19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7034" marR="17034" marT="1703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7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NRO. DE CAPACITADOS</a:t>
                      </a:r>
                      <a:endParaRPr lang="es-ES_tradnl" sz="17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7034" marR="17034" marT="17034" marB="0" anchor="ctr"/>
                </a:tc>
              </a:tr>
              <a:tr h="299073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7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NAPO</a:t>
                      </a:r>
                      <a:endParaRPr lang="es-ES_tradnl" sz="17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7034" marR="17034" marT="1703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9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374</a:t>
                      </a:r>
                      <a:endParaRPr lang="is-IS" sz="1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7034" marR="17034" marT="17034" marB="0" anchor="ctr"/>
                </a:tc>
              </a:tr>
              <a:tr h="299073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7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PICHINCHA </a:t>
                      </a:r>
                      <a:endParaRPr lang="es-ES_tradnl" sz="17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7034" marR="17034" marT="1703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90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533</a:t>
                      </a:r>
                      <a:endParaRPr lang="es-ES_tradnl" sz="1900" b="0" i="0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7034" marR="17034" marT="17034" marB="0" anchor="ctr"/>
                </a:tc>
              </a:tr>
              <a:tr h="299073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7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ORELLANA</a:t>
                      </a:r>
                      <a:endParaRPr lang="es-ES_tradnl" sz="17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7034" marR="17034" marT="1703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9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80</a:t>
                      </a:r>
                      <a:endParaRPr lang="es-ES_tradnl" sz="1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7034" marR="17034" marT="17034" marB="0" anchor="ctr"/>
                </a:tc>
              </a:tr>
            </a:tbl>
          </a:graphicData>
        </a:graphic>
      </p:graphicFrame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1797855"/>
              </p:ext>
            </p:extLst>
          </p:nvPr>
        </p:nvGraphicFramePr>
        <p:xfrm>
          <a:off x="5979187" y="1802186"/>
          <a:ext cx="5997701" cy="1312720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1198869"/>
                <a:gridCol w="1608126"/>
                <a:gridCol w="1519384"/>
                <a:gridCol w="1671322"/>
              </a:tblGrid>
              <a:tr h="526385">
                <a:tc>
                  <a:txBody>
                    <a:bodyPr/>
                    <a:lstStyle/>
                    <a:p>
                      <a:pPr algn="ctr" fontAlgn="b"/>
                      <a:r>
                        <a:rPr lang="sk-SK" sz="170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 </a:t>
                      </a:r>
                      <a:endParaRPr lang="sk-SK" sz="1700" b="0" i="0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1591" marR="11591" marT="11591" marB="0" anchor="ctr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S_tradnl" sz="16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EMPRESAS INSPECCIONADAS </a:t>
                      </a:r>
                      <a:endParaRPr lang="es-ES_tradnl" sz="16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1591" marR="11591" marT="11591" marB="0" anchor="ctr"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</a:tr>
              <a:tr h="460078">
                <a:tc>
                  <a:txBody>
                    <a:bodyPr/>
                    <a:lstStyle/>
                    <a:p>
                      <a:pPr algn="ctr" fontAlgn="b"/>
                      <a:r>
                        <a:rPr lang="sk-SK" sz="170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 </a:t>
                      </a:r>
                      <a:endParaRPr lang="sk-SK" sz="1700" b="0" i="0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1591" marR="11591" marT="1159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6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FERTILIZANTES</a:t>
                      </a:r>
                      <a:endParaRPr lang="es-ES_tradnl" sz="16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1591" marR="11591" marT="1159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6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PLAGUICIDAS</a:t>
                      </a:r>
                      <a:endParaRPr lang="es-ES_tradnl" sz="16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1591" marR="11591" marT="1159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6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VETERINARIOS</a:t>
                      </a:r>
                      <a:endParaRPr lang="es-ES_tradnl" sz="16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1591" marR="11591" marT="11591" marB="0" anchor="ctr"/>
                </a:tc>
              </a:tr>
              <a:tr h="326257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6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PICHINCHA</a:t>
                      </a:r>
                      <a:endParaRPr lang="es-ES_tradnl" sz="16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1591" marR="11591" marT="1159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57</a:t>
                      </a:r>
                      <a:endParaRPr lang="ru-RU" sz="17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1591" marR="11591" marT="1159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7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7</a:t>
                      </a:r>
                      <a:endParaRPr lang="es-ES_tradnl" sz="17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1591" marR="11591" marT="1159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7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0</a:t>
                      </a:r>
                      <a:endParaRPr lang="es-ES_tradnl" sz="17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1591" marR="11591" marT="11591" marB="0" anchor="ctr"/>
                </a:tc>
              </a:tr>
            </a:tbl>
          </a:graphicData>
        </a:graphic>
      </p:graphicFrame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2498105"/>
              </p:ext>
            </p:extLst>
          </p:nvPr>
        </p:nvGraphicFramePr>
        <p:xfrm>
          <a:off x="5981484" y="3381756"/>
          <a:ext cx="5993106" cy="1793885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1204158"/>
                <a:gridCol w="1681954"/>
                <a:gridCol w="698678"/>
                <a:gridCol w="810082"/>
                <a:gridCol w="394076"/>
                <a:gridCol w="1204158"/>
              </a:tblGrid>
              <a:tr h="300865">
                <a:tc>
                  <a:txBody>
                    <a:bodyPr/>
                    <a:lstStyle/>
                    <a:p>
                      <a:pPr algn="ctr" fontAlgn="b"/>
                      <a:r>
                        <a:rPr lang="sk-SK" sz="190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 </a:t>
                      </a:r>
                      <a:endParaRPr lang="sk-SK" sz="1900" b="0" i="0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4058" marR="14058" marT="14058" marB="0" anchor="ctr"/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s-ES_tradnl" sz="16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POSREGISTRO</a:t>
                      </a:r>
                      <a:endParaRPr lang="es-ES_tradnl" sz="16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4058" marR="14058" marT="14058" marB="0" anchor="ctr"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</a:tr>
              <a:tr h="587672">
                <a:tc>
                  <a:txBody>
                    <a:bodyPr/>
                    <a:lstStyle/>
                    <a:p>
                      <a:pPr algn="ctr" fontAlgn="b"/>
                      <a:r>
                        <a:rPr lang="sk-SK" sz="190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 </a:t>
                      </a:r>
                      <a:endParaRPr lang="sk-SK" sz="1900" b="0" i="0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4058" marR="14058" marT="140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6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FERTILIZANTES</a:t>
                      </a:r>
                      <a:endParaRPr lang="es-ES_tradnl" sz="16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4058" marR="14058" marT="14058" marB="0" anchor="ctr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_tradnl" sz="16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PLAGUICIDAS</a:t>
                      </a:r>
                      <a:endParaRPr lang="es-ES_tradnl" sz="16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4058" marR="14058" marT="14058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ES_tradnl" sz="19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4058" marR="14058" marT="14058" marB="0" anchor="ctr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_tradnl" sz="16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VETERINARIOS</a:t>
                      </a:r>
                      <a:endParaRPr lang="es-ES_tradnl" sz="16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4058" marR="14058" marT="14058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ES_tradnl" sz="16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4058" marR="14058" marT="14058" marB="0" anchor="ctr"/>
                </a:tc>
              </a:tr>
              <a:tr h="300865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6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NAPO</a:t>
                      </a:r>
                      <a:endParaRPr lang="es-ES_tradnl" sz="16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4058" marR="14058" marT="14058" marB="0" anchor="ctr"/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is-IS" sz="17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62</a:t>
                      </a:r>
                      <a:endParaRPr lang="is-IS" sz="17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4058" marR="14058" marT="14058" marB="0" anchor="ctr"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</a:tr>
              <a:tr h="300865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6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PICHINCHA </a:t>
                      </a:r>
                      <a:endParaRPr lang="es-ES_tradnl" sz="16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4058" marR="14058" marT="14058" marB="0" anchor="ctr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_tradnl" sz="17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41</a:t>
                      </a:r>
                      <a:endParaRPr lang="es-ES_tradnl" sz="17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4058" marR="14058" marT="14058" marB="0" anchor="ctr"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s-IS" sz="17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52</a:t>
                      </a:r>
                      <a:endParaRPr lang="is-IS" sz="17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4058" marR="14058" marT="14058" marB="0" anchor="ctr"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34</a:t>
                      </a:r>
                      <a:endParaRPr lang="ru-RU" sz="1700" b="0" i="0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4058" marR="14058" marT="14058" marB="0" anchor="ctr"/>
                </a:tc>
              </a:tr>
              <a:tr h="300865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6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ORELLANA</a:t>
                      </a:r>
                      <a:endParaRPr lang="es-ES_tradnl" sz="16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4058" marR="14058" marT="14058" marB="0" anchor="ctr"/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s-ES_tradnl" sz="17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40</a:t>
                      </a:r>
                      <a:endParaRPr lang="es-ES_tradnl" sz="17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4058" marR="14058" marT="14058" marB="0" anchor="ctr"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4272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8506910"/>
              </p:ext>
            </p:extLst>
          </p:nvPr>
        </p:nvGraphicFramePr>
        <p:xfrm>
          <a:off x="1657351" y="651510"/>
          <a:ext cx="5314950" cy="1987804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1520189"/>
                <a:gridCol w="2458343"/>
                <a:gridCol w="1336418"/>
              </a:tblGrid>
              <a:tr h="356616">
                <a:tc>
                  <a:txBody>
                    <a:bodyPr/>
                    <a:lstStyle/>
                    <a:p>
                      <a:pPr algn="ctr" fontAlgn="b"/>
                      <a:r>
                        <a:rPr lang="sk-SK" sz="180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 </a:t>
                      </a:r>
                      <a:endParaRPr lang="sk-SK" sz="1800" b="0" i="0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_tradnl" sz="18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PRODUCTOS CONTROLADOS</a:t>
                      </a:r>
                      <a:endParaRPr lang="es-ES_tradnl" sz="18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</a:tr>
              <a:tr h="356616">
                <a:tc>
                  <a:txBody>
                    <a:bodyPr/>
                    <a:lstStyle/>
                    <a:p>
                      <a:pPr algn="ctr" fontAlgn="b"/>
                      <a:r>
                        <a:rPr lang="sk-SK" sz="180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 </a:t>
                      </a:r>
                      <a:endParaRPr lang="sk-SK" sz="1800" b="0" i="0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DECOMISO</a:t>
                      </a:r>
                      <a:endParaRPr lang="es-ES_tradnl" sz="18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CUARENTENA</a:t>
                      </a:r>
                      <a:endParaRPr lang="es-ES_tradnl" sz="18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</a:tr>
              <a:tr h="356616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NAPO</a:t>
                      </a:r>
                      <a:endParaRPr lang="es-ES_tradnl" sz="18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20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16</a:t>
                      </a:r>
                      <a:endParaRPr lang="es-ES_tradnl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200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3</a:t>
                      </a:r>
                      <a:endParaRPr lang="es-ES_tradnl" sz="2000" b="0" i="0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</a:tr>
              <a:tr h="356616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PICHINCHA </a:t>
                      </a:r>
                      <a:endParaRPr lang="es-ES_tradnl" sz="18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52</a:t>
                      </a:r>
                      <a:endParaRPr lang="is-IS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20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7</a:t>
                      </a:r>
                      <a:endParaRPr lang="es-ES_tradnl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</a:tr>
              <a:tr h="356616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ORELLANA</a:t>
                      </a:r>
                      <a:endParaRPr lang="es-ES_tradnl" sz="18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20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0</a:t>
                      </a:r>
                      <a:endParaRPr lang="es-ES_tradnl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20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0</a:t>
                      </a:r>
                      <a:endParaRPr lang="es-ES_tradnl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</a:tr>
            </a:tbl>
          </a:graphicData>
        </a:graphic>
      </p:graphicFrame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9026621"/>
              </p:ext>
            </p:extLst>
          </p:nvPr>
        </p:nvGraphicFramePr>
        <p:xfrm>
          <a:off x="5740401" y="3242850"/>
          <a:ext cx="3945846" cy="1802407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1597659"/>
                <a:gridCol w="2348187"/>
              </a:tblGrid>
              <a:tr h="525739">
                <a:tc>
                  <a:txBody>
                    <a:bodyPr/>
                    <a:lstStyle/>
                    <a:p>
                      <a:pPr algn="ctr" fontAlgn="b"/>
                      <a:r>
                        <a:rPr lang="sk-SK" sz="180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 </a:t>
                      </a:r>
                      <a:endParaRPr lang="sk-SK" sz="18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CONTROL DE MOLECULAS</a:t>
                      </a:r>
                      <a:endParaRPr lang="es-ES_tradnl" sz="18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</a:tr>
              <a:tr h="413689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NAPO</a:t>
                      </a:r>
                      <a:endParaRPr lang="es-ES_tradnl" sz="18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0</a:t>
                      </a:r>
                      <a:endParaRPr lang="es-ES_tradnl" sz="1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</a:tr>
              <a:tr h="413689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PICHINCHA </a:t>
                      </a:r>
                      <a:endParaRPr lang="es-ES_tradnl" sz="18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36</a:t>
                      </a:r>
                      <a:endParaRPr lang="cs-CZ" sz="1800" b="0" i="0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</a:tr>
              <a:tr h="413689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ORELLANA</a:t>
                      </a:r>
                      <a:endParaRPr lang="es-ES_tradnl" sz="18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</a:t>
                      </a:r>
                      <a:endParaRPr lang="es-ES_tradnl" sz="1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</a:tr>
            </a:tbl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2933" y="3242850"/>
            <a:ext cx="3786707" cy="1802407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3062" y="651510"/>
            <a:ext cx="2463185" cy="2034631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2083711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475546" y="1406966"/>
            <a:ext cx="112841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C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El LDR – Orellana se encuentra ubicado en la región amazónica en la </a:t>
            </a:r>
            <a:r>
              <a:rPr lang="es-EC" sz="2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ciudad Puerto Francisco</a:t>
            </a:r>
            <a:r>
              <a:rPr lang="es-EC" sz="240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s-EC" sz="2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de </a:t>
            </a:r>
            <a:r>
              <a:rPr lang="es-EC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Orellana (El Coca) siendo el único laboratorio en dicha región, cuenta con los siguientes laboratorio y análisis. </a:t>
            </a:r>
            <a:endParaRPr lang="es-EC" sz="24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1177290" y="288891"/>
            <a:ext cx="107995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LABORATORIO DE DIAGNÓSTICO RÁPIDO LDR</a:t>
            </a:r>
          </a:p>
          <a:p>
            <a:pPr algn="r"/>
            <a:r>
              <a:rPr lang="es-E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ORELLANA</a:t>
            </a:r>
            <a:endParaRPr lang="es-EC" sz="2800" b="1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460700299"/>
              </p:ext>
            </p:extLst>
          </p:nvPr>
        </p:nvGraphicFramePr>
        <p:xfrm>
          <a:off x="2057400" y="2687305"/>
          <a:ext cx="7806690" cy="30097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3225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7">
            <a:extLst>
              <a:ext uri="{FF2B5EF4-FFF2-40B4-BE49-F238E27FC236}">
                <a16:creationId xmlns:a16="http://schemas.microsoft.com/office/drawing/2014/main" xmlns="" id="{C45BC784-97AE-E042-A968-BDC0A0B673A6}"/>
              </a:ext>
            </a:extLst>
          </p:cNvPr>
          <p:cNvSpPr txBox="1"/>
          <p:nvPr/>
        </p:nvSpPr>
        <p:spPr>
          <a:xfrm>
            <a:off x="6236876" y="3024915"/>
            <a:ext cx="56835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4800" b="1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GRACIAS</a:t>
            </a:r>
            <a:endParaRPr lang="en-US" sz="4000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23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7270</TotalTime>
  <Words>743</Words>
  <Application>Microsoft Office PowerPoint</Application>
  <PresentationFormat>Panorámica</PresentationFormat>
  <Paragraphs>280</Paragraphs>
  <Slides>15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Montserrat 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Jorge Arboleda Palma</dc:creator>
  <cp:lastModifiedBy>user_agro</cp:lastModifiedBy>
  <cp:revision>263</cp:revision>
  <cp:lastPrinted>2018-05-09T17:43:29Z</cp:lastPrinted>
  <dcterms:created xsi:type="dcterms:W3CDTF">2018-05-08T21:06:17Z</dcterms:created>
  <dcterms:modified xsi:type="dcterms:W3CDTF">2019-02-04T21:03:05Z</dcterms:modified>
</cp:coreProperties>
</file>