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CONTROL FITOSANITARIO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VEGETAL'!$C$57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VEGETAL'!$B$58:$B$59</c:f>
              <c:strCache>
                <c:ptCount val="2"/>
                <c:pt idx="0">
                  <c:v>INSPECCIÓN PRODUCTOS DE EXPORTACION</c:v>
                </c:pt>
                <c:pt idx="1">
                  <c:v>EMISIÓN DE CFE</c:v>
                </c:pt>
              </c:strCache>
            </c:strRef>
          </c:cat>
          <c:val>
            <c:numRef>
              <c:f>'SANDAD VEGETAL'!$C$58:$C$59</c:f>
              <c:numCache>
                <c:formatCode>General</c:formatCode>
                <c:ptCount val="2"/>
                <c:pt idx="0">
                  <c:v>92</c:v>
                </c:pt>
                <c:pt idx="1">
                  <c:v>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B-4C38-9B15-3D4A4CB5D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504536"/>
        <c:axId val="295506496"/>
      </c:barChart>
      <c:catAx>
        <c:axId val="29550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6496"/>
        <c:crosses val="autoZero"/>
        <c:auto val="1"/>
        <c:lblAlgn val="ctr"/>
        <c:lblOffset val="100"/>
        <c:noMultiLvlLbl val="0"/>
      </c:catAx>
      <c:valAx>
        <c:axId val="29550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CONTROL FITOSANITARIO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VEGETAL'!$C$61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VEGETAL'!$B$62:$B$63</c:f>
              <c:strCache>
                <c:ptCount val="2"/>
                <c:pt idx="0">
                  <c:v>PERMISOS DE IMPORTACIÓN</c:v>
                </c:pt>
                <c:pt idx="1">
                  <c:v>EMISIÓN DE DDA</c:v>
                </c:pt>
              </c:strCache>
            </c:strRef>
          </c:cat>
          <c:val>
            <c:numRef>
              <c:f>'SANDAD VEGETAL'!$C$62:$C$63</c:f>
              <c:numCache>
                <c:formatCode>General</c:formatCode>
                <c:ptCount val="2"/>
                <c:pt idx="0">
                  <c:v>210</c:v>
                </c:pt>
                <c:pt idx="1">
                  <c:v>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2-4F9A-B92B-D3F6C2655E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510024"/>
        <c:axId val="295503752"/>
      </c:barChart>
      <c:catAx>
        <c:axId val="29551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3752"/>
        <c:crosses val="autoZero"/>
        <c:auto val="1"/>
        <c:lblAlgn val="ctr"/>
        <c:lblOffset val="100"/>
        <c:noMultiLvlLbl val="0"/>
      </c:catAx>
      <c:valAx>
        <c:axId val="29550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1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VIGILANCIA FITOSANITARIA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VEGETAL'!$C$65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VEGETAL'!$B$66:$B$68</c:f>
              <c:strCache>
                <c:ptCount val="3"/>
                <c:pt idx="0">
                  <c:v>MONITOREO DE PLAGAS</c:v>
                </c:pt>
                <c:pt idx="1">
                  <c:v>MONITOREO DE PUNTA MORADA</c:v>
                </c:pt>
                <c:pt idx="2">
                  <c:v>MONITOREO DE Bactericera cockerelli</c:v>
                </c:pt>
              </c:strCache>
            </c:strRef>
          </c:cat>
          <c:val>
            <c:numRef>
              <c:f>'SANDAD VEGETAL'!$C$66:$C$68</c:f>
              <c:numCache>
                <c:formatCode>General</c:formatCode>
                <c:ptCount val="3"/>
                <c:pt idx="0">
                  <c:v>972</c:v>
                </c:pt>
                <c:pt idx="1">
                  <c:v>92</c:v>
                </c:pt>
                <c:pt idx="2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CC-457E-B2D7-16CB78379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507672"/>
        <c:axId val="295510808"/>
      </c:barChart>
      <c:catAx>
        <c:axId val="29550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10808"/>
        <c:crosses val="autoZero"/>
        <c:auto val="1"/>
        <c:lblAlgn val="ctr"/>
        <c:lblOffset val="100"/>
        <c:noMultiLvlLbl val="0"/>
      </c:catAx>
      <c:valAx>
        <c:axId val="29551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SUERO DE LECHE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INOCUIDAD!$B$28</c:f>
              <c:strCache>
                <c:ptCount val="1"/>
                <c:pt idx="0">
                  <c:v>SUERO DE LECHE CONTROLADA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INOCUIDAD!$A$29:$A$32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INOCUIDAD!$B$29:$B$32</c:f>
              <c:numCache>
                <c:formatCode>General</c:formatCode>
                <c:ptCount val="4"/>
                <c:pt idx="0">
                  <c:v>78</c:v>
                </c:pt>
                <c:pt idx="1">
                  <c:v>250850</c:v>
                </c:pt>
                <c:pt idx="2">
                  <c:v>80</c:v>
                </c:pt>
                <c:pt idx="3">
                  <c:v>19470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8-47AE-9C83-D3BFD3DF165F}"/>
            </c:ext>
          </c:extLst>
        </c:ser>
        <c:ser>
          <c:idx val="1"/>
          <c:order val="1"/>
          <c:tx>
            <c:strRef>
              <c:f>INOCUIDAD!$C$28</c:f>
              <c:strCache>
                <c:ptCount val="1"/>
                <c:pt idx="0">
                  <c:v>NUMERO DE MUESTREOS DE SUERO DE 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INOCUIDAD!$A$29:$A$32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INOCUIDAD!$C$29:$C$32</c:f>
              <c:numCache>
                <c:formatCode>General</c:formatCode>
                <c:ptCount val="4"/>
                <c:pt idx="0">
                  <c:v>3</c:v>
                </c:pt>
                <c:pt idx="1">
                  <c:v>37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D8-47AE-9C83-D3BFD3DF1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600120"/>
        <c:axId val="297600904"/>
      </c:barChart>
      <c:catAx>
        <c:axId val="29760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0904"/>
        <c:crosses val="autoZero"/>
        <c:auto val="1"/>
        <c:lblAlgn val="ctr"/>
        <c:lblOffset val="100"/>
        <c:noMultiLvlLbl val="0"/>
      </c:catAx>
      <c:valAx>
        <c:axId val="29760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EXPORTACIONES E IMPORTACIONES CARCHI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'SANIDAD ANIMAL'!$B$51:$F$52</c:f>
              <c:multiLvlStrCache>
                <c:ptCount val="5"/>
                <c:lvl>
                  <c:pt idx="0">
                    <c:v>HUEVOS FERTILES</c:v>
                  </c:pt>
                  <c:pt idx="1">
                    <c:v>POLLO BEBE</c:v>
                  </c:pt>
                  <c:pt idx="2">
                    <c:v>HUEVOS FERTILES</c:v>
                  </c:pt>
                  <c:pt idx="3">
                    <c:v>GELATINA</c:v>
                  </c:pt>
                  <c:pt idx="4">
                    <c:v>YOGURT</c:v>
                  </c:pt>
                </c:lvl>
                <c:lvl>
                  <c:pt idx="0">
                    <c:v>EXPORTACIONES</c:v>
                  </c:pt>
                  <c:pt idx="1">
                    <c:v>IMPORTACIONES</c:v>
                  </c:pt>
                  <c:pt idx="2">
                    <c:v>IMPORTACIONES</c:v>
                  </c:pt>
                  <c:pt idx="3">
                    <c:v>IMPORTACIONES</c:v>
                  </c:pt>
                  <c:pt idx="4">
                    <c:v>IMPORTACIONES</c:v>
                  </c:pt>
                </c:lvl>
              </c:multiLvlStrCache>
            </c:multiLvlStrRef>
          </c:cat>
          <c:val>
            <c:numRef>
              <c:f>'SANIDAD ANIMAL'!$B$53:$F$53</c:f>
              <c:numCache>
                <c:formatCode>General</c:formatCode>
                <c:ptCount val="5"/>
                <c:pt idx="0">
                  <c:v>3</c:v>
                </c:pt>
                <c:pt idx="1">
                  <c:v>23</c:v>
                </c:pt>
                <c:pt idx="2">
                  <c:v>15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D2-4BB2-966C-6C36A6B672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601688"/>
        <c:axId val="297604824"/>
      </c:barChart>
      <c:catAx>
        <c:axId val="29760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4824"/>
        <c:crosses val="autoZero"/>
        <c:auto val="1"/>
        <c:lblAlgn val="ctr"/>
        <c:lblOffset val="100"/>
        <c:noMultiLvlLbl val="0"/>
      </c:catAx>
      <c:valAx>
        <c:axId val="29760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INOCUIDAD!$E$6</c:f>
              <c:strCache>
                <c:ptCount val="1"/>
                <c:pt idx="0">
                  <c:v>MUESTRAS MANDADAS POR PROGRAMA DE VIGILANCIA DE RESIDUOS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INOCUIDAD!$E$7:$E$10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12</c:v>
                </c:pt>
                <c:pt idx="3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A-4865-BEA0-FDA80BF7BC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604432"/>
        <c:axId val="297605216"/>
      </c:barChart>
      <c:catAx>
        <c:axId val="2976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5216"/>
        <c:crosses val="autoZero"/>
        <c:auto val="1"/>
        <c:lblAlgn val="ctr"/>
        <c:lblOffset val="100"/>
        <c:noMultiLvlLbl val="0"/>
      </c:catAx>
      <c:valAx>
        <c:axId val="29760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CENTROS DE FAENAMIENTO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INOCUIDAD!$B$6</c:f>
              <c:strCache>
                <c:ptCount val="1"/>
                <c:pt idx="0">
                  <c:v>CENTROS DE FAENAMIENTO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INOCUIDAD!$B$7:$B$10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7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2-4235-B7CE-4AAC42756C69}"/>
            </c:ext>
          </c:extLst>
        </c:ser>
        <c:ser>
          <c:idx val="1"/>
          <c:order val="1"/>
          <c:tx>
            <c:strRef>
              <c:f>INOCUIDAD!$C$6</c:f>
              <c:strCache>
                <c:ptCount val="1"/>
                <c:pt idx="0">
                  <c:v>PREDIOS 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INOCUIDAD!$C$7:$C$10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2-4235-B7CE-4AAC42756C69}"/>
            </c:ext>
          </c:extLst>
        </c:ser>
        <c:ser>
          <c:idx val="2"/>
          <c:order val="2"/>
          <c:tx>
            <c:strRef>
              <c:f>INOCUIDAD!$D$6</c:f>
              <c:strCache>
                <c:ptCount val="1"/>
                <c:pt idx="0">
                  <c:v>INSPECCIONADOS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INOCUIDAD!$D$7:$D$10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24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12-4235-B7CE-4AAC42756C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380552"/>
        <c:axId val="298377024"/>
      </c:barChart>
      <c:catAx>
        <c:axId val="29838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7024"/>
        <c:crosses val="autoZero"/>
        <c:auto val="1"/>
        <c:lblAlgn val="ctr"/>
        <c:lblOffset val="100"/>
        <c:noMultiLvlLbl val="0"/>
      </c:catAx>
      <c:valAx>
        <c:axId val="2983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8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INOCUIDAD!$B$37</c:f>
              <c:strCache>
                <c:ptCount val="1"/>
                <c:pt idx="0">
                  <c:v>UPAS CON BPA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6E-411D-9EF5-7AAEFA4827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6E-411D-9EF5-7AAEFA4827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6E-411D-9EF5-7AAEFA4827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6E-411D-9EF5-7AAEFA4827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INOCUIDAD!$A$38:$A$41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INOCUIDAD!$B$38:$B$41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6E-411D-9EF5-7AAEFA4827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REGISTRO DE INSUMOS AGROPECUARIOS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REGISTROS!$B$4</c:f>
              <c:strCache>
                <c:ptCount val="1"/>
                <c:pt idx="0">
                  <c:v>INSPECCIONES POSREGISTRO ALMACENES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REGISTROS!$B$5:$B$8</c:f>
              <c:numCache>
                <c:formatCode>General</c:formatCode>
                <c:ptCount val="4"/>
                <c:pt idx="0">
                  <c:v>85</c:v>
                </c:pt>
                <c:pt idx="1">
                  <c:v>77</c:v>
                </c:pt>
                <c:pt idx="2">
                  <c:v>136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0F-4FA2-9B4C-35D17035EEC8}"/>
            </c:ext>
          </c:extLst>
        </c:ser>
        <c:ser>
          <c:idx val="1"/>
          <c:order val="1"/>
          <c:tx>
            <c:strRef>
              <c:f>REGISTROS!$C$4</c:f>
              <c:strCache>
                <c:ptCount val="1"/>
                <c:pt idx="0">
                  <c:v>INSPECCIONES POSREGISTRO EMPRESAS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REGISTROS!$C$5:$C$8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0F-4FA2-9B4C-35D17035EEC8}"/>
            </c:ext>
          </c:extLst>
        </c:ser>
        <c:ser>
          <c:idx val="2"/>
          <c:order val="2"/>
          <c:tx>
            <c:strRef>
              <c:f>REGISTROS!$D$4</c:f>
              <c:strCache>
                <c:ptCount val="1"/>
                <c:pt idx="0">
                  <c:v>ENSAYOS DE EFICACIA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REGISTROS!$D$5:$D$8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0F-4FA2-9B4C-35D17035EEC8}"/>
            </c:ext>
          </c:extLst>
        </c:ser>
        <c:ser>
          <c:idx val="3"/>
          <c:order val="3"/>
          <c:tx>
            <c:strRef>
              <c:f>REGISTROS!$E$4</c:f>
              <c:strCache>
                <c:ptCount val="1"/>
                <c:pt idx="0">
                  <c:v>CONTROL DE EFICIENCIA Y CALIDAD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REGISTROS!$E$5:$E$8</c:f>
              <c:numCache>
                <c:formatCode>General</c:formatCode>
                <c:ptCount val="4"/>
                <c:pt idx="0">
                  <c:v>17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0F-4FA2-9B4C-35D17035EEC8}"/>
            </c:ext>
          </c:extLst>
        </c:ser>
        <c:ser>
          <c:idx val="4"/>
          <c:order val="4"/>
          <c:tx>
            <c:strRef>
              <c:f>REGISTROS!$F$4</c:f>
              <c:strCache>
                <c:ptCount val="1"/>
                <c:pt idx="0">
                  <c:v>CAPACITACIONES PERSONAS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REGISTROS!$F$5:$F$8</c:f>
              <c:numCache>
                <c:formatCode>General</c:formatCode>
                <c:ptCount val="4"/>
                <c:pt idx="0">
                  <c:v>565</c:v>
                </c:pt>
                <c:pt idx="1">
                  <c:v>381</c:v>
                </c:pt>
                <c:pt idx="2">
                  <c:v>409</c:v>
                </c:pt>
                <c:pt idx="3">
                  <c:v>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0F-4FA2-9B4C-35D17035E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380160"/>
        <c:axId val="298377808"/>
      </c:barChart>
      <c:catAx>
        <c:axId val="2983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7808"/>
        <c:crosses val="autoZero"/>
        <c:auto val="1"/>
        <c:lblAlgn val="ctr"/>
        <c:lblOffset val="100"/>
        <c:noMultiLvlLbl val="0"/>
      </c:catAx>
      <c:valAx>
        <c:axId val="29837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8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CA7-46D7-8C86-69418693B64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A7-46D7-8C86-69418693B64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CA7-46D7-8C86-69418693B644}"/>
              </c:ext>
            </c:extLst>
          </c:dPt>
          <c:cat>
            <c:strRef>
              <c:f>Hoja1!$A$2:$A$4</c:f>
              <c:strCache>
                <c:ptCount val="3"/>
                <c:pt idx="0">
                  <c:v>Diagnóstico Animal</c:v>
                </c:pt>
                <c:pt idx="1">
                  <c:v>Diagnóstico Vegetal - Entomología</c:v>
                </c:pt>
                <c:pt idx="2">
                  <c:v>Diagnóstico Inocuidad de los Alimentos - Calidad de leche cruda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4120</c:v>
                </c:pt>
                <c:pt idx="1">
                  <c:v>1288</c:v>
                </c:pt>
                <c:pt idx="2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A7-46D7-8C86-69418693B6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A7-46D7-8C86-69418693B64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p3d>
                <a:contourClr>
                  <a:srgbClr val="00B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CA7-46D7-8C86-69418693B64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A7-46D7-8C86-69418693B644}"/>
              </c:ext>
            </c:extLst>
          </c:dPt>
          <c:cat>
            <c:strRef>
              <c:f>Hoja1!$A$2:$A$4</c:f>
              <c:strCache>
                <c:ptCount val="3"/>
                <c:pt idx="0">
                  <c:v>Diagnóstico Animal</c:v>
                </c:pt>
                <c:pt idx="1">
                  <c:v>Diagnóstico Vegetal - Entomología</c:v>
                </c:pt>
                <c:pt idx="2">
                  <c:v>Diagnóstico Inocuidad de los Alimentos - Calidad de leche cruda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1594</c:v>
                </c:pt>
                <c:pt idx="1">
                  <c:v>1218</c:v>
                </c:pt>
                <c:pt idx="2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A7-46D7-8C86-69418693B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382512"/>
        <c:axId val="298379768"/>
        <c:axId val="298895360"/>
      </c:bar3DChart>
      <c:catAx>
        <c:axId val="29838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9768"/>
        <c:crosses val="autoZero"/>
        <c:auto val="1"/>
        <c:lblAlgn val="ctr"/>
        <c:lblOffset val="100"/>
        <c:noMultiLvlLbl val="0"/>
      </c:catAx>
      <c:valAx>
        <c:axId val="29837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82512"/>
        <c:crosses val="autoZero"/>
        <c:crossBetween val="between"/>
      </c:valAx>
      <c:serAx>
        <c:axId val="298895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97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21683246038005E-2"/>
          <c:y val="5.5595948472668098E-2"/>
          <c:w val="0.903604576515327"/>
          <c:h val="0.78014360478131894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Vigilancia!$A$10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A-4A74-A825-F5091B43FD0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A-4A74-A825-F5091B43FD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9A-4A74-A825-F5091B43FD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9A-4A74-A825-F5091B43F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Vigilancia!$B$3:$E$4</c:f>
              <c:multiLvlStrCache>
                <c:ptCount val="4"/>
                <c:lvl>
                  <c:pt idx="0">
                    <c:v>Meta</c:v>
                  </c:pt>
                  <c:pt idx="1">
                    <c:v>Ejecutado</c:v>
                  </c:pt>
                  <c:pt idx="2">
                    <c:v>Meta</c:v>
                  </c:pt>
                  <c:pt idx="3">
                    <c:v>Ejecutado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</c:lvl>
              </c:multiLvlStrCache>
            </c:multiLvlStrRef>
          </c:cat>
          <c:val>
            <c:numRef>
              <c:f>Vigilancia!$B$10:$E$10</c:f>
              <c:numCache>
                <c:formatCode>General</c:formatCode>
                <c:ptCount val="4"/>
                <c:pt idx="0">
                  <c:v>1200</c:v>
                </c:pt>
                <c:pt idx="1">
                  <c:v>1253</c:v>
                </c:pt>
                <c:pt idx="2">
                  <c:v>1830</c:v>
                </c:pt>
                <c:pt idx="3">
                  <c:v>1849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09A-4A74-A825-F5091B43FD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2398960"/>
        <c:axId val="2955084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Vigilancia!$A$5</c15:sqref>
                        </c15:formulaRef>
                      </c:ext>
                    </c:extLst>
                    <c:strCache>
                      <c:ptCount val="1"/>
                      <c:pt idx="0">
                        <c:v>Plagas en principales cultivos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Vigilancia!$B$5:$E$5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696</c:v>
                      </c:pt>
                      <c:pt idx="1">
                        <c:v>716</c:v>
                      </c:pt>
                      <c:pt idx="2">
                        <c:v>1032</c:v>
                      </c:pt>
                      <c:pt idx="3">
                        <c:v>1031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609A-4A74-A825-F5091B43FD0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Vigilancia!$A$6</c15:sqref>
                        </c15:formulaRef>
                      </c:ext>
                    </c:extLst>
                    <c:strCache>
                      <c:ptCount val="1"/>
                      <c:pt idx="0">
                        <c:v>Plagas transitorias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Vigilancia!$B$6:$E$6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120</c:v>
                      </c:pt>
                      <c:pt idx="1">
                        <c:v>149</c:v>
                      </c:pt>
                      <c:pt idx="2">
                        <c:v>107</c:v>
                      </c:pt>
                      <c:pt idx="3">
                        <c:v>107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609A-4A74-A825-F5091B43FD0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Vigilancia!$A$7</c15:sqref>
                        </c15:formulaRef>
                      </c:ext>
                    </c:extLst>
                    <c:strCache>
                      <c:ptCount val="1"/>
                      <c:pt idx="0">
                        <c:v>Malezas enviadas al  laboratorio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Vigilancia!$B$7:$E$7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</c:v>
                      </c:pt>
                      <c:pt idx="1">
                        <c:v>39</c:v>
                      </c:pt>
                      <c:pt idx="2">
                        <c:v>54</c:v>
                      </c:pt>
                      <c:pt idx="3">
                        <c:v>54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609A-4A74-A825-F5091B43FD0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Vigilancia!$A$8</c15:sqref>
                        </c15:formulaRef>
                      </c:ext>
                    </c:extLst>
                    <c:strCache>
                      <c:ptCount val="1"/>
                      <c:pt idx="0">
                        <c:v>Plagas cuarentenarias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Vigilancia!$B$8:$E$8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120</c:v>
                      </c:pt>
                      <c:pt idx="1">
                        <c:v>118</c:v>
                      </c:pt>
                      <c:pt idx="2">
                        <c:v>504</c:v>
                      </c:pt>
                      <c:pt idx="3">
                        <c:v>504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609A-4A74-A825-F5091B43FD0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Vigilancia!$A$9</c15:sqref>
                        </c15:formulaRef>
                      </c:ext>
                    </c:extLst>
                    <c:strCache>
                      <c:ptCount val="1"/>
                      <c:pt idx="0">
                        <c:v>Monitoreo de estaciones fitosanitarias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Vigilancia!$B$9:$E$9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240</c:v>
                      </c:pt>
                      <c:pt idx="1">
                        <c:v>231</c:v>
                      </c:pt>
                      <c:pt idx="2">
                        <c:v>133</c:v>
                      </c:pt>
                      <c:pt idx="3">
                        <c:v>153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609A-4A74-A825-F5091B43FD0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Vigilancia!$B$11:$E$11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1">
                        <c:v>1.0441666666666669</c:v>
                      </c:pt>
                      <c:pt idx="3">
                        <c:v>1.0103825136612019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609A-4A74-A825-F5091B43FD07}"/>
                  </c:ext>
                </c:extLst>
              </c15:ser>
            </c15:filteredBarSeries>
          </c:ext>
        </c:extLst>
      </c:barChart>
      <c:catAx>
        <c:axId val="2423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8456"/>
        <c:crosses val="autoZero"/>
        <c:auto val="1"/>
        <c:lblAlgn val="ctr"/>
        <c:lblOffset val="100"/>
        <c:noMultiLvlLbl val="0"/>
      </c:catAx>
      <c:valAx>
        <c:axId val="295508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39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  <c:userShapes r:id="rId4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633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1390</Words>
  <Application>Microsoft Office PowerPoint</Application>
  <PresentationFormat>Panorámica</PresentationFormat>
  <Paragraphs>333</Paragraphs>
  <Slides>26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MS PGothic</vt:lpstr>
      <vt:lpstr>Arial</vt:lpstr>
      <vt:lpstr>Calibri</vt:lpstr>
      <vt:lpstr>Helvetica LT Std Light</vt:lpstr>
      <vt:lpstr>Helvetica Neue</vt:lpstr>
      <vt:lpstr>Montserrat</vt:lpstr>
      <vt:lpstr>Montserrat Bold</vt:lpstr>
      <vt:lpstr>Montserrat Light</vt:lpstr>
      <vt:lpstr>Open Sans Light</vt:lpstr>
      <vt:lpstr>Open Sans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user_agro</cp:lastModifiedBy>
  <cp:revision>55</cp:revision>
  <dcterms:modified xsi:type="dcterms:W3CDTF">2020-02-03T15:32:44Z</dcterms:modified>
</cp:coreProperties>
</file>