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63" r:id="rId3"/>
    <p:sldId id="264" r:id="rId4"/>
    <p:sldId id="257" r:id="rId5"/>
    <p:sldId id="260" r:id="rId6"/>
    <p:sldId id="265" r:id="rId7"/>
    <p:sldId id="284" r:id="rId8"/>
    <p:sldId id="275" r:id="rId9"/>
    <p:sldId id="266" r:id="rId10"/>
    <p:sldId id="258" r:id="rId11"/>
    <p:sldId id="274" r:id="rId12"/>
    <p:sldId id="282" r:id="rId13"/>
    <p:sldId id="270" r:id="rId14"/>
    <p:sldId id="281" r:id="rId15"/>
    <p:sldId id="271" r:id="rId16"/>
    <p:sldId id="272" r:id="rId17"/>
    <p:sldId id="280" r:id="rId18"/>
    <p:sldId id="261" r:id="rId19"/>
    <p:sldId id="267" r:id="rId20"/>
    <p:sldId id="269" r:id="rId21"/>
    <p:sldId id="276" r:id="rId22"/>
    <p:sldId id="285" r:id="rId23"/>
    <p:sldId id="277" r:id="rId24"/>
    <p:sldId id="279" r:id="rId25"/>
    <p:sldId id="283" r:id="rId26"/>
    <p:sldId id="25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Local\Temp\TOTAL%20USUARIOS%20ATENDI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GROCALIDAD%202019\VARIOS\Rendici&#243;n%20de%20cuentas%202019\Datos%20rendici&#243;n%20de%20Cuenta%202018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AGROCALIDAD%202019\VARIOS\Rendici&#243;n%20de%20cuentas%202019\Datos%20rendici&#243;n%20de%20Cuenta%202018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RESPALDO%20PRESENTACION%20PP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PRESENTACION%20ZONA%201\RESPALDO%20PRESENTACION%20PPT%20ZONA%20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PRESENTACION%20ZONA%201\RESPALDO%20PRESENTACION%20PPT%20ZONA%20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ogado%20new\005\rendicion%20de%20cuentas%202019\CARLITA%20CUEVA\RESPALDO%20PRESENTACION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RESPALDO%20PRESENTACION%20PP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PRESENTACION%20ZONA%201\RESPALDO%20PRESENTACION%20PPT%20ZONA%20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PRESENTACION%20ZONA%201\RESPALDO%20PRESENTACION%20PPT%20ZONA%20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ogado%20new\005\rendicion%20de%20cuentas%202019\CARLITA%20CUEVA\RESPALDO%20PRESENTACION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ogado%20new\005\rendicion%20de%20cuentas%202019\CARLITA%20CUEVA\RESPALDO%20PRESENTACION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ogado%20new\005\rendicion%20de%20cuentas%202019\CARLITA%20CUEVA\RESPALDO%20PRESENTACION%20P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abogado%20new\005\rendicion%20de%20cuentas%202019\CARLITA%20CUEVA\RESPALDO%20PRESENTACION%20P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PRESENTACION%20ZONA%201\RESPALDO%20PRESENTACION%20PPT%20ZONA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NDICION%20DE%20CUENTAS%202019%20ZONA%201%20LOBO\PRESENTACION%20ZONA%201\RESPALDO%20PRESENTACION%20PPT%20ZONA%2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SANIDAD%20VEGETAL\A&#209;O%202019\RENDICI&#211;N%20CUENTAS%202018\RENDICION%20DE%20CUENTAS\TABLAS%20RENDICION%20DE%20CUENTA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'[TOTAL USUARIOS ATENDIDOS.xlsx]Hoja1'!$A$6:$B$6</c:f>
              <c:strCache>
                <c:ptCount val="2"/>
                <c:pt idx="0">
                  <c:v>SUCUMBIOS</c:v>
                </c:pt>
                <c:pt idx="1">
                  <c:v>COMUNICACIÓN SOCIAL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ATENDIDOS.xlsx]Hoja1'!$C$6:$J$6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E-4163-953F-F9CF7FA6AB27}"/>
            </c:ext>
          </c:extLst>
        </c:ser>
        <c:ser>
          <c:idx val="1"/>
          <c:order val="1"/>
          <c:tx>
            <c:strRef>
              <c:f>'[TOTAL USUARIOS ATENDIDOS.xlsx]Hoja1'!$A$7:$B$7</c:f>
              <c:strCache>
                <c:ptCount val="2"/>
                <c:pt idx="0">
                  <c:v>SUCUMBIOS</c:v>
                </c:pt>
                <c:pt idx="1">
                  <c:v>SANIDAD VEGETAL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ATENDIDOS.xlsx]Hoja1'!$C$7:$J$7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E-4163-953F-F9CF7FA6AB27}"/>
            </c:ext>
          </c:extLst>
        </c:ser>
        <c:ser>
          <c:idx val="2"/>
          <c:order val="2"/>
          <c:tx>
            <c:strRef>
              <c:f>'[TOTAL USUARIOS ATENDIDOS.xlsx]Hoja1'!$A$8:$B$8</c:f>
              <c:strCache>
                <c:ptCount val="2"/>
                <c:pt idx="0">
                  <c:v>SUCUMBIOS</c:v>
                </c:pt>
                <c:pt idx="1">
                  <c:v>SANIDAD ANIMAL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ATENDIDOS.xlsx]Hoja1'!$C$8:$J$8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E-4163-953F-F9CF7FA6AB27}"/>
            </c:ext>
          </c:extLst>
        </c:ser>
        <c:ser>
          <c:idx val="3"/>
          <c:order val="3"/>
          <c:tx>
            <c:strRef>
              <c:f>'[TOTAL USUARIOS ATENDIDOS.xlsx]Hoja1'!$A$9:$B$9</c:f>
              <c:strCache>
                <c:ptCount val="2"/>
                <c:pt idx="0">
                  <c:v>SUCUMBIOS</c:v>
                </c:pt>
                <c:pt idx="1">
                  <c:v>REGISTRO DE INSUMOS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ATENDIDOS.xlsx]Hoja1'!$C$9:$J$9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FE-4163-953F-F9CF7FA6AB27}"/>
            </c:ext>
          </c:extLst>
        </c:ser>
        <c:ser>
          <c:idx val="4"/>
          <c:order val="4"/>
          <c:tx>
            <c:strRef>
              <c:f>'[TOTAL USUARIOS ATENDIDOS.xlsx]Hoja1'!$A$10:$B$10</c:f>
              <c:strCache>
                <c:ptCount val="2"/>
                <c:pt idx="0">
                  <c:v>SUCUMBIOS</c:v>
                </c:pt>
                <c:pt idx="1">
                  <c:v>INOCUIDAD E LOS ALIMENTOS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ATENDIDOS.xlsx]Hoja1'!$C$10:$J$10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FE-4163-953F-F9CF7FA6AB27}"/>
            </c:ext>
          </c:extLst>
        </c:ser>
        <c:ser>
          <c:idx val="5"/>
          <c:order val="5"/>
          <c:tx>
            <c:strRef>
              <c:f>'[TOTAL USUARIOS ATENDIDOS.xlsx]Hoja1'!$A$11:$B$11</c:f>
              <c:strCache>
                <c:ptCount val="2"/>
                <c:pt idx="0">
                  <c:v>IMBABURA</c:v>
                </c:pt>
                <c:pt idx="1">
                  <c:v>SANIDAD ANIMAL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ATENDIDOS.xlsx]Hoja1'!$C$11:$J$11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FE-4163-953F-F9CF7FA6AB27}"/>
            </c:ext>
          </c:extLst>
        </c:ser>
        <c:ser>
          <c:idx val="6"/>
          <c:order val="6"/>
          <c:tx>
            <c:strRef>
              <c:f>'[TOTAL USUARIOS ATENDIDOS.xlsx]Hoja1'!$A$12:$B$12</c:f>
              <c:strCache>
                <c:ptCount val="2"/>
                <c:pt idx="0">
                  <c:v>IMBABURA</c:v>
                </c:pt>
                <c:pt idx="1">
                  <c:v>SANIDAD VEGETAL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ATENDIDOS.xlsx]Hoja1'!$C$12:$J$12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FE-4163-953F-F9CF7FA6AB27}"/>
            </c:ext>
          </c:extLst>
        </c:ser>
        <c:ser>
          <c:idx val="7"/>
          <c:order val="7"/>
          <c:tx>
            <c:strRef>
              <c:f>'[TOTAL USUARIOS ATENDIDOS.xlsx]Hoja1'!$A$13:$B$13</c:f>
              <c:strCache>
                <c:ptCount val="2"/>
                <c:pt idx="0">
                  <c:v>IMBABURA</c:v>
                </c:pt>
                <c:pt idx="1">
                  <c:v>INOCUIDAD DE ALIMENTOS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ATENDIDOS.xlsx]Hoja1'!$C$13:$J$13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9FE-4163-953F-F9CF7FA6AB27}"/>
            </c:ext>
          </c:extLst>
        </c:ser>
        <c:ser>
          <c:idx val="8"/>
          <c:order val="8"/>
          <c:tx>
            <c:strRef>
              <c:f>'[TOTAL USUARIOS ATENDIDOS.xlsx]Hoja1'!$A$14:$B$14</c:f>
              <c:strCache>
                <c:ptCount val="2"/>
                <c:pt idx="0">
                  <c:v>IMBABURA</c:v>
                </c:pt>
                <c:pt idx="1">
                  <c:v>REGISTROS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ATENDIDOS.xlsx]Hoja1'!$C$14:$J$14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9FE-4163-953F-F9CF7FA6AB27}"/>
            </c:ext>
          </c:extLst>
        </c:ser>
        <c:ser>
          <c:idx val="9"/>
          <c:order val="9"/>
          <c:tx>
            <c:strRef>
              <c:f>'[TOTAL USUARIOS ATENDIDOS.xlsx]Hoja1'!$A$15:$B$15</c:f>
              <c:strCache>
                <c:ptCount val="2"/>
                <c:pt idx="0">
                  <c:v>CARCHI</c:v>
                </c:pt>
                <c:pt idx="1">
                  <c:v>SANIDAD VEGETAL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ATENDIDOS.xlsx]Hoja1'!$C$15:$J$15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9FE-4163-953F-F9CF7FA6AB27}"/>
            </c:ext>
          </c:extLst>
        </c:ser>
        <c:ser>
          <c:idx val="10"/>
          <c:order val="10"/>
          <c:tx>
            <c:strRef>
              <c:f>'[TOTAL USUARIOS ATENDIDOS.xlsx]Hoja1'!$A$16:$B$16</c:f>
              <c:strCache>
                <c:ptCount val="2"/>
                <c:pt idx="0">
                  <c:v>CARCHI</c:v>
                </c:pt>
                <c:pt idx="1">
                  <c:v>REGISTRO DE INSUMOS AGROPECUARIOS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ATENDIDOS.xlsx]Hoja1'!$C$16:$J$16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FE-4163-953F-F9CF7FA6AB27}"/>
            </c:ext>
          </c:extLst>
        </c:ser>
        <c:ser>
          <c:idx val="11"/>
          <c:order val="11"/>
          <c:tx>
            <c:strRef>
              <c:f>'[TOTAL USUARIOS ATENDIDOS.xlsx]Hoja1'!$A$17:$B$17</c:f>
              <c:strCache>
                <c:ptCount val="2"/>
                <c:pt idx="0">
                  <c:v>CARCHI</c:v>
                </c:pt>
                <c:pt idx="1">
                  <c:v>JURIDICO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ATENDIDOS.xlsx]Hoja1'!$C$17:$J$17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FE-4163-953F-F9CF7FA6AB27}"/>
            </c:ext>
          </c:extLst>
        </c:ser>
        <c:ser>
          <c:idx val="12"/>
          <c:order val="12"/>
          <c:tx>
            <c:strRef>
              <c:f>'[TOTAL USUARIOS ATENDIDOS.xlsx]Hoja1'!$A$18:$B$18</c:f>
              <c:strCache>
                <c:ptCount val="2"/>
                <c:pt idx="0">
                  <c:v>CARCHI</c:v>
                </c:pt>
                <c:pt idx="1">
                  <c:v>LABORATORIOS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ATENDIDOS.xlsx]Hoja1'!$C$18:$J$18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9FE-4163-953F-F9CF7FA6AB27}"/>
            </c:ext>
          </c:extLst>
        </c:ser>
        <c:ser>
          <c:idx val="13"/>
          <c:order val="13"/>
          <c:tx>
            <c:strRef>
              <c:f>'[TOTAL USUARIOS ATENDIDOS.xlsx]Hoja1'!$A$19:$B$19</c:f>
              <c:strCache>
                <c:ptCount val="2"/>
                <c:pt idx="0">
                  <c:v>CARCHI</c:v>
                </c:pt>
                <c:pt idx="1">
                  <c:v>INOCUIDAD DE LOS ALIMENTOS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ATENDIDOS.xlsx]Hoja1'!$C$19:$J$19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9FE-4163-953F-F9CF7FA6AB27}"/>
            </c:ext>
          </c:extLst>
        </c:ser>
        <c:ser>
          <c:idx val="14"/>
          <c:order val="14"/>
          <c:tx>
            <c:strRef>
              <c:f>'[TOTAL USUARIOS ATENDIDOS.xlsx]Hoja1'!$A$20:$B$20</c:f>
              <c:strCache>
                <c:ptCount val="2"/>
                <c:pt idx="0">
                  <c:v>CARCHI</c:v>
                </c:pt>
                <c:pt idx="1">
                  <c:v>SANIDAD ANIMAL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ATENDIDOS.xlsx]Hoja1'!$C$20:$J$20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9FE-4163-953F-F9CF7FA6AB27}"/>
            </c:ext>
          </c:extLst>
        </c:ser>
        <c:ser>
          <c:idx val="15"/>
          <c:order val="15"/>
          <c:tx>
            <c:strRef>
              <c:f>'[TOTAL USUARIOS ATENDIDOS.xlsx]Hoja1'!$A$21:$B$21</c:f>
              <c:strCache>
                <c:ptCount val="2"/>
                <c:pt idx="0">
                  <c:v>CARCHI</c:v>
                </c:pt>
                <c:pt idx="1">
                  <c:v>ADMINISTRATIVO FINANCIERO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ATENDIDOS.xlsx]Hoja1'!$C$21:$J$21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9FE-4163-953F-F9CF7FA6AB27}"/>
            </c:ext>
          </c:extLst>
        </c:ser>
        <c:ser>
          <c:idx val="16"/>
          <c:order val="16"/>
          <c:tx>
            <c:strRef>
              <c:f>'[TOTAL USUARIOS ATENDIDOS.xlsx]Hoja1'!$A$22:$B$22</c:f>
              <c:strCache>
                <c:ptCount val="2"/>
                <c:pt idx="0">
                  <c:v>CARCHI</c:v>
                </c:pt>
                <c:pt idx="1">
                  <c:v>DIRECCIÓN PROVINCIAL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ATENDIDOS.xlsx]Hoja1'!$C$22:$J$22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9FE-4163-953F-F9CF7FA6AB27}"/>
            </c:ext>
          </c:extLst>
        </c:ser>
        <c:ser>
          <c:idx val="17"/>
          <c:order val="17"/>
          <c:tx>
            <c:strRef>
              <c:f>'[TOTAL USUARIOS ATENDIDOS.xlsx]Hoja1'!$A$23:$B$23</c:f>
              <c:strCache>
                <c:ptCount val="2"/>
                <c:pt idx="0">
                  <c:v>ESMERALDAS</c:v>
                </c:pt>
                <c:pt idx="1">
                  <c:v>SANIDAD VEGETAL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ATENDIDOS.xlsx]Hoja1'!$C$23:$J$23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9FE-4163-953F-F9CF7FA6AB27}"/>
            </c:ext>
          </c:extLst>
        </c:ser>
        <c:ser>
          <c:idx val="18"/>
          <c:order val="18"/>
          <c:tx>
            <c:strRef>
              <c:f>'[TOTAL USUARIOS ATENDIDOS.xlsx]Hoja1'!$A$24:$B$24</c:f>
              <c:strCache>
                <c:ptCount val="2"/>
                <c:pt idx="0">
                  <c:v>ESMERALDAS</c:v>
                </c:pt>
                <c:pt idx="1">
                  <c:v>SANIDAD ANIMAL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ATENDIDOS.xlsx]Hoja1'!$C$24:$J$24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9FE-4163-953F-F9CF7FA6AB27}"/>
            </c:ext>
          </c:extLst>
        </c:ser>
        <c:ser>
          <c:idx val="19"/>
          <c:order val="19"/>
          <c:tx>
            <c:strRef>
              <c:f>'[TOTAL USUARIOS ATENDIDOS.xlsx]Hoja1'!$A$25:$B$25</c:f>
              <c:strCache>
                <c:ptCount val="2"/>
                <c:pt idx="0">
                  <c:v>ESMERALDAS</c:v>
                </c:pt>
                <c:pt idx="1">
                  <c:v>ADMINISTRATIVO FINANCIERO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ATENDIDOS.xlsx]Hoja1'!$C$25:$J$25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9FE-4163-953F-F9CF7FA6AB27}"/>
            </c:ext>
          </c:extLst>
        </c:ser>
        <c:ser>
          <c:idx val="20"/>
          <c:order val="20"/>
          <c:tx>
            <c:strRef>
              <c:f>'[TOTAL USUARIOS ATENDIDOS.xlsx]Hoja1'!$A$26:$B$26</c:f>
              <c:strCache>
                <c:ptCount val="2"/>
                <c:pt idx="0">
                  <c:v>ESMERALDAS</c:v>
                </c:pt>
                <c:pt idx="1">
                  <c:v>INOCUIDAD E LOS ALIMENTOS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ATENDIDOS.xlsx]Hoja1'!$C$26:$J$26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9FE-4163-953F-F9CF7FA6AB27}"/>
            </c:ext>
          </c:extLst>
        </c:ser>
        <c:ser>
          <c:idx val="21"/>
          <c:order val="21"/>
          <c:tx>
            <c:strRef>
              <c:f>'[TOTAL USUARIOS ATENDIDOS.xlsx]Hoja1'!$A$27:$B$27</c:f>
              <c:strCache>
                <c:ptCount val="2"/>
                <c:pt idx="0">
                  <c:v>ZONA 1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'[TOTAL USUARIOS ATENDIDOS.xlsx]Hoja1'!$C$5:$J$5</c:f>
              <c:strCache>
                <c:ptCount val="8"/>
                <c:pt idx="0">
                  <c:v>MASCULINO</c:v>
                </c:pt>
                <c:pt idx="1">
                  <c:v>FEMENINO</c:v>
                </c:pt>
                <c:pt idx="2">
                  <c:v>TOTAL</c:v>
                </c:pt>
                <c:pt idx="3">
                  <c:v>MESTIZO</c:v>
                </c:pt>
                <c:pt idx="4">
                  <c:v>INDIGENA</c:v>
                </c:pt>
                <c:pt idx="5">
                  <c:v>AFROECUATORIANO</c:v>
                </c:pt>
                <c:pt idx="6">
                  <c:v>MONTUBIO</c:v>
                </c:pt>
                <c:pt idx="7">
                  <c:v>BLANCO</c:v>
                </c:pt>
              </c:strCache>
            </c:strRef>
          </c:cat>
          <c:val>
            <c:numRef>
              <c:f>'[TOTAL USUARIOS ATENDIDOS.xlsx]Hoja1'!$C$27:$J$27</c:f>
              <c:numCache>
                <c:formatCode>General</c:formatCode>
                <c:ptCount val="8"/>
                <c:pt idx="0">
                  <c:v>36661</c:v>
                </c:pt>
                <c:pt idx="1">
                  <c:v>20398</c:v>
                </c:pt>
                <c:pt idx="2">
                  <c:v>57059</c:v>
                </c:pt>
                <c:pt idx="3">
                  <c:v>47228</c:v>
                </c:pt>
                <c:pt idx="4">
                  <c:v>6967</c:v>
                </c:pt>
                <c:pt idx="5">
                  <c:v>2448</c:v>
                </c:pt>
                <c:pt idx="6">
                  <c:v>143</c:v>
                </c:pt>
                <c:pt idx="7">
                  <c:v>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9FE-4163-953F-F9CF7FA6A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00851392"/>
        <c:axId val="200851784"/>
        <c:axId val="0"/>
      </c:bar3DChart>
      <c:catAx>
        <c:axId val="200851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851784"/>
        <c:crosses val="autoZero"/>
        <c:auto val="1"/>
        <c:lblAlgn val="ctr"/>
        <c:lblOffset val="100"/>
        <c:noMultiLvlLbl val="0"/>
      </c:catAx>
      <c:valAx>
        <c:axId val="200851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851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CONTROL FITOSANITARIO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'SANDAD VEGETAL'!$C$27:$C$28</c:f>
              <c:strCache>
                <c:ptCount val="2"/>
                <c:pt idx="0">
                  <c:v>SUCUMBÍOS</c:v>
                </c:pt>
                <c:pt idx="1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'SANDAD VEGETAL'!$B$29:$B$31</c:f>
              <c:strCache>
                <c:ptCount val="3"/>
                <c:pt idx="0">
                  <c:v>OPERADORES DE EXPORTACIÓN</c:v>
                </c:pt>
                <c:pt idx="1">
                  <c:v>CENTROS DE PROPAGACION DE MATERIAL VEGETAL</c:v>
                </c:pt>
                <c:pt idx="2">
                  <c:v>EVENTOS DE CAPACITACIÓN</c:v>
                </c:pt>
              </c:strCache>
            </c:strRef>
          </c:cat>
          <c:val>
            <c:numRef>
              <c:f>'SANDAD VEGETAL'!$C$29:$C$31</c:f>
              <c:numCache>
                <c:formatCode>General</c:formatCode>
                <c:ptCount val="3"/>
                <c:pt idx="0">
                  <c:v>178</c:v>
                </c:pt>
                <c:pt idx="1">
                  <c:v>27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98-4EAF-9D95-ED2E4599BCF0}"/>
            </c:ext>
          </c:extLst>
        </c:ser>
        <c:ser>
          <c:idx val="1"/>
          <c:order val="1"/>
          <c:tx>
            <c:strRef>
              <c:f>'SANDAD VEGETAL'!$D$27:$D$28</c:f>
              <c:strCache>
                <c:ptCount val="2"/>
                <c:pt idx="0">
                  <c:v>SUCUMBÍOS</c:v>
                </c:pt>
                <c:pt idx="1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'SANDAD VEGETAL'!$B$29:$B$31</c:f>
              <c:strCache>
                <c:ptCount val="3"/>
                <c:pt idx="0">
                  <c:v>OPERADORES DE EXPORTACIÓN</c:v>
                </c:pt>
                <c:pt idx="1">
                  <c:v>CENTROS DE PROPAGACION DE MATERIAL VEGETAL</c:v>
                </c:pt>
                <c:pt idx="2">
                  <c:v>EVENTOS DE CAPACITACIÓN</c:v>
                </c:pt>
              </c:strCache>
            </c:strRef>
          </c:cat>
          <c:val>
            <c:numRef>
              <c:f>'SANDAD VEGETAL'!$D$29:$D$31</c:f>
              <c:numCache>
                <c:formatCode>General</c:formatCode>
                <c:ptCount val="3"/>
                <c:pt idx="0">
                  <c:v>183</c:v>
                </c:pt>
                <c:pt idx="1">
                  <c:v>42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98-4EAF-9D95-ED2E4599B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5510416"/>
        <c:axId val="295506888"/>
      </c:barChart>
      <c:catAx>
        <c:axId val="29551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6888"/>
        <c:crosses val="autoZero"/>
        <c:auto val="1"/>
        <c:lblAlgn val="ctr"/>
        <c:lblOffset val="100"/>
        <c:noMultiLvlLbl val="0"/>
      </c:catAx>
      <c:valAx>
        <c:axId val="295506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1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/>
              <a:t>EXPORTACIONES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VEGETAL'!$C$34:$C$35</c:f>
              <c:strCache>
                <c:ptCount val="2"/>
                <c:pt idx="0">
                  <c:v>SUCUMBÍOS</c:v>
                </c:pt>
                <c:pt idx="1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'SANDAD VEGETAL'!$B$36:$B$41</c:f>
              <c:strCache>
                <c:ptCount val="6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</c:strCache>
            </c:strRef>
          </c:cat>
          <c:val>
            <c:numRef>
              <c:f>'SANDAD VEGETAL'!$C$36:$C$41</c:f>
              <c:numCache>
                <c:formatCode>General</c:formatCode>
                <c:ptCount val="6"/>
                <c:pt idx="0">
                  <c:v>100</c:v>
                </c:pt>
                <c:pt idx="1">
                  <c:v>0</c:v>
                </c:pt>
                <c:pt idx="2">
                  <c:v>99</c:v>
                </c:pt>
                <c:pt idx="3">
                  <c:v>0</c:v>
                </c:pt>
                <c:pt idx="4">
                  <c:v>54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C-4CF0-8AA8-67CCCECD38CB}"/>
            </c:ext>
          </c:extLst>
        </c:ser>
        <c:ser>
          <c:idx val="1"/>
          <c:order val="1"/>
          <c:tx>
            <c:strRef>
              <c:f>'SANDAD VEGETAL'!$D$34:$D$35</c:f>
              <c:strCache>
                <c:ptCount val="2"/>
                <c:pt idx="0">
                  <c:v>SUCUMBÍOS</c:v>
                </c:pt>
                <c:pt idx="1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'SANDAD VEGETAL'!$B$36:$B$41</c:f>
              <c:strCache>
                <c:ptCount val="6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</c:strCache>
            </c:strRef>
          </c:cat>
          <c:val>
            <c:numRef>
              <c:f>'SANDAD VEGETAL'!$D$36:$D$41</c:f>
              <c:numCache>
                <c:formatCode>General</c:formatCode>
                <c:ptCount val="6"/>
                <c:pt idx="0">
                  <c:v>224</c:v>
                </c:pt>
                <c:pt idx="1">
                  <c:v>0</c:v>
                </c:pt>
                <c:pt idx="2">
                  <c:v>83</c:v>
                </c:pt>
                <c:pt idx="3">
                  <c:v>2</c:v>
                </c:pt>
                <c:pt idx="4">
                  <c:v>137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2C-4CF0-8AA8-67CCCECD38CB}"/>
            </c:ext>
          </c:extLst>
        </c:ser>
        <c:ser>
          <c:idx val="2"/>
          <c:order val="2"/>
          <c:tx>
            <c:strRef>
              <c:f>'SANDAD VEGETAL'!$E$34:$E$35</c:f>
              <c:strCache>
                <c:ptCount val="2"/>
                <c:pt idx="0">
                  <c:v>SUCUMBÍOS</c:v>
                </c:pt>
                <c:pt idx="1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'SANDAD VEGETAL'!$B$36:$B$41</c:f>
              <c:strCache>
                <c:ptCount val="6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</c:strCache>
            </c:strRef>
          </c:cat>
          <c:val>
            <c:numRef>
              <c:f>'SANDAD VEGETAL'!$E$36:$E$41</c:f>
              <c:numCache>
                <c:formatCode>General</c:formatCode>
                <c:ptCount val="6"/>
                <c:pt idx="0">
                  <c:v>243</c:v>
                </c:pt>
                <c:pt idx="1">
                  <c:v>0</c:v>
                </c:pt>
                <c:pt idx="2">
                  <c:v>69</c:v>
                </c:pt>
                <c:pt idx="3">
                  <c:v>3</c:v>
                </c:pt>
                <c:pt idx="4">
                  <c:v>174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2C-4CF0-8AA8-67CCCECD38CB}"/>
            </c:ext>
          </c:extLst>
        </c:ser>
        <c:ser>
          <c:idx val="3"/>
          <c:order val="3"/>
          <c:tx>
            <c:strRef>
              <c:f>'SANDAD VEGETAL'!$F$34:$F$35</c:f>
              <c:strCache>
                <c:ptCount val="2"/>
                <c:pt idx="0">
                  <c:v>SUCUMBÍOS</c:v>
                </c:pt>
                <c:pt idx="1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'SANDAD VEGETAL'!$B$36:$B$41</c:f>
              <c:strCache>
                <c:ptCount val="6"/>
                <c:pt idx="0">
                  <c:v>CFE EMITIDOS</c:v>
                </c:pt>
                <c:pt idx="1">
                  <c:v>NOTIFICACIONES INTERNACIONALES</c:v>
                </c:pt>
                <c:pt idx="2">
                  <c:v>CFE PALMITO</c:v>
                </c:pt>
                <c:pt idx="3">
                  <c:v>CFE GENGIBRE</c:v>
                </c:pt>
                <c:pt idx="4">
                  <c:v>CFE OLEINAS</c:v>
                </c:pt>
                <c:pt idx="5">
                  <c:v>CFE CACAO</c:v>
                </c:pt>
              </c:strCache>
            </c:strRef>
          </c:cat>
          <c:val>
            <c:numRef>
              <c:f>'SANDAD VEGETAL'!$F$36:$F$41</c:f>
              <c:numCache>
                <c:formatCode>General</c:formatCode>
                <c:ptCount val="6"/>
                <c:pt idx="0">
                  <c:v>137</c:v>
                </c:pt>
                <c:pt idx="1">
                  <c:v>0</c:v>
                </c:pt>
                <c:pt idx="2">
                  <c:v>85</c:v>
                </c:pt>
                <c:pt idx="3">
                  <c:v>52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2C-4CF0-8AA8-67CCCECD3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505712"/>
        <c:axId val="295504928"/>
      </c:barChart>
      <c:catAx>
        <c:axId val="29550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4928"/>
        <c:crosses val="autoZero"/>
        <c:auto val="1"/>
        <c:lblAlgn val="ctr"/>
        <c:lblOffset val="100"/>
        <c:noMultiLvlLbl val="0"/>
      </c:catAx>
      <c:valAx>
        <c:axId val="2955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5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CONTROL FITOSANITARIO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VEGETAL'!$C$57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VEGETAL'!$B$58:$B$59</c:f>
              <c:strCache>
                <c:ptCount val="2"/>
                <c:pt idx="0">
                  <c:v>INSPECCIÓN PRODUCTOS DE EXPORTACION</c:v>
                </c:pt>
                <c:pt idx="1">
                  <c:v>EMISIÓN DE CFE</c:v>
                </c:pt>
              </c:strCache>
            </c:strRef>
          </c:cat>
          <c:val>
            <c:numRef>
              <c:f>'SANDAD VEGETAL'!$C$58:$C$59</c:f>
              <c:numCache>
                <c:formatCode>General</c:formatCode>
                <c:ptCount val="2"/>
                <c:pt idx="0">
                  <c:v>92</c:v>
                </c:pt>
                <c:pt idx="1">
                  <c:v>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B-4C38-9B15-3D4A4CB5D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504536"/>
        <c:axId val="295506496"/>
      </c:barChart>
      <c:catAx>
        <c:axId val="29550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6496"/>
        <c:crosses val="autoZero"/>
        <c:auto val="1"/>
        <c:lblAlgn val="ctr"/>
        <c:lblOffset val="100"/>
        <c:noMultiLvlLbl val="0"/>
      </c:catAx>
      <c:valAx>
        <c:axId val="29550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CONTROL FITOSANITARIO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VEGETAL'!$C$61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VEGETAL'!$B$62:$B$63</c:f>
              <c:strCache>
                <c:ptCount val="2"/>
                <c:pt idx="0">
                  <c:v>PERMISOS DE IMPORTACIÓN</c:v>
                </c:pt>
                <c:pt idx="1">
                  <c:v>EMISIÓN DE DDA</c:v>
                </c:pt>
              </c:strCache>
            </c:strRef>
          </c:cat>
          <c:val>
            <c:numRef>
              <c:f>'SANDAD VEGETAL'!$C$62:$C$63</c:f>
              <c:numCache>
                <c:formatCode>General</c:formatCode>
                <c:ptCount val="2"/>
                <c:pt idx="0">
                  <c:v>210</c:v>
                </c:pt>
                <c:pt idx="1">
                  <c:v>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2-4F9A-B92B-D3F6C2655E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510024"/>
        <c:axId val="295503752"/>
      </c:barChart>
      <c:catAx>
        <c:axId val="29551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3752"/>
        <c:crosses val="autoZero"/>
        <c:auto val="1"/>
        <c:lblAlgn val="ctr"/>
        <c:lblOffset val="100"/>
        <c:noMultiLvlLbl val="0"/>
      </c:catAx>
      <c:valAx>
        <c:axId val="29550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1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VIGILANCIA FITOSANITARIA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'SANDAD VEGETAL'!$C$65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VEGETAL'!$B$66:$B$68</c:f>
              <c:strCache>
                <c:ptCount val="3"/>
                <c:pt idx="0">
                  <c:v>MONITOREO DE PLAGAS</c:v>
                </c:pt>
                <c:pt idx="1">
                  <c:v>MONITOREO DE PUNTA MORADA</c:v>
                </c:pt>
                <c:pt idx="2">
                  <c:v>MONITOREO DE Bactericera cockerelli</c:v>
                </c:pt>
              </c:strCache>
            </c:strRef>
          </c:cat>
          <c:val>
            <c:numRef>
              <c:f>'SANDAD VEGETAL'!$C$66:$C$68</c:f>
              <c:numCache>
                <c:formatCode>General</c:formatCode>
                <c:ptCount val="3"/>
                <c:pt idx="0">
                  <c:v>972</c:v>
                </c:pt>
                <c:pt idx="1">
                  <c:v>92</c:v>
                </c:pt>
                <c:pt idx="2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CC-457E-B2D7-16CB78379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507672"/>
        <c:axId val="295510808"/>
      </c:barChart>
      <c:catAx>
        <c:axId val="29550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10808"/>
        <c:crosses val="autoZero"/>
        <c:auto val="1"/>
        <c:lblAlgn val="ctr"/>
        <c:lblOffset val="100"/>
        <c:noMultiLvlLbl val="0"/>
      </c:catAx>
      <c:valAx>
        <c:axId val="29551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34867785469209E-2"/>
          <c:y val="6.5700770496732744E-2"/>
          <c:w val="0.95605337953555702"/>
          <c:h val="0.80623704656930106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'[Datos rendición de Cuenta 2018.xlsx]MONITOREO DE PLAGAS'!$M$17:$M$21</c:f>
              <c:strCache>
                <c:ptCount val="5"/>
                <c:pt idx="0">
                  <c:v>Palma Aceitera </c:v>
                </c:pt>
                <c:pt idx="1">
                  <c:v>Cacao</c:v>
                </c:pt>
                <c:pt idx="2">
                  <c:v>Banano</c:v>
                </c:pt>
                <c:pt idx="3">
                  <c:v>Maracuyá </c:v>
                </c:pt>
                <c:pt idx="4">
                  <c:v>Plátano</c:v>
                </c:pt>
              </c:strCache>
            </c:strRef>
          </c:cat>
          <c:val>
            <c:numRef>
              <c:f>'[Datos rendición de Cuenta 2018.xlsx]MONITOREO DE PLAGAS'!$N$17:$N$21</c:f>
              <c:numCache>
                <c:formatCode>General</c:formatCode>
                <c:ptCount val="5"/>
                <c:pt idx="0">
                  <c:v>645</c:v>
                </c:pt>
                <c:pt idx="1">
                  <c:v>136</c:v>
                </c:pt>
                <c:pt idx="2">
                  <c:v>12</c:v>
                </c:pt>
                <c:pt idx="3">
                  <c:v>42</c:v>
                </c:pt>
                <c:pt idx="4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5B-4424-8F48-31667292D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42397000"/>
        <c:axId val="297598552"/>
      </c:barChart>
      <c:catAx>
        <c:axId val="24239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598552"/>
        <c:crosses val="autoZero"/>
        <c:auto val="1"/>
        <c:lblAlgn val="ctr"/>
        <c:lblOffset val="100"/>
        <c:noMultiLvlLbl val="0"/>
      </c:catAx>
      <c:valAx>
        <c:axId val="297598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239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solidFill>
                  <a:schemeClr val="tx1"/>
                </a:solidFill>
              </a:rPr>
              <a:t>monitoreo</a:t>
            </a:r>
            <a:r>
              <a:rPr lang="es-EC" sz="1800" baseline="0" dirty="0">
                <a:solidFill>
                  <a:schemeClr val="tx1"/>
                </a:solidFill>
              </a:rPr>
              <a:t> de pudrición del cogollo en plantaciones de palma aceitera</a:t>
            </a:r>
            <a:endParaRPr lang="es-EC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65750385574559"/>
          <c:y val="1.3139292537037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Hoja4!$C$6</c:f>
              <c:strCache>
                <c:ptCount val="1"/>
                <c:pt idx="0">
                  <c:v>Hectáreas de palma aceitera monitoreadas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Hoja4!$B$7:$B$11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*2019</c:v>
                </c:pt>
              </c:strCache>
            </c:strRef>
          </c:cat>
          <c:val>
            <c:numRef>
              <c:f>Hoja4!$C$7:$C$11</c:f>
              <c:numCache>
                <c:formatCode>General</c:formatCode>
                <c:ptCount val="5"/>
                <c:pt idx="0">
                  <c:v>6705.6</c:v>
                </c:pt>
                <c:pt idx="1">
                  <c:v>1823</c:v>
                </c:pt>
                <c:pt idx="2">
                  <c:v>1606</c:v>
                </c:pt>
                <c:pt idx="3">
                  <c:v>633.46</c:v>
                </c:pt>
                <c:pt idx="4">
                  <c:v>660.1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BC-42BA-82CA-5204050D89BE}"/>
            </c:ext>
          </c:extLst>
        </c:ser>
        <c:ser>
          <c:idx val="1"/>
          <c:order val="1"/>
          <c:tx>
            <c:strRef>
              <c:f>Hoja4!$D$6</c:f>
              <c:strCache>
                <c:ptCount val="1"/>
                <c:pt idx="0">
                  <c:v>Héctareas de palma aceitera afectadas por PC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Hoja4!$B$7:$B$11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*2019</c:v>
                </c:pt>
              </c:strCache>
            </c:strRef>
          </c:cat>
          <c:val>
            <c:numRef>
              <c:f>Hoja4!$D$7:$D$11</c:f>
              <c:numCache>
                <c:formatCode>General</c:formatCode>
                <c:ptCount val="5"/>
                <c:pt idx="0">
                  <c:v>2083.15</c:v>
                </c:pt>
                <c:pt idx="1">
                  <c:v>856</c:v>
                </c:pt>
                <c:pt idx="2">
                  <c:v>280</c:v>
                </c:pt>
                <c:pt idx="3">
                  <c:v>135.36000000000001</c:v>
                </c:pt>
                <c:pt idx="4">
                  <c:v>354.88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BC-42BA-82CA-5204050D89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97597768"/>
        <c:axId val="297601296"/>
      </c:barChart>
      <c:catAx>
        <c:axId val="29759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1296"/>
        <c:crosses val="autoZero"/>
        <c:auto val="1"/>
        <c:lblAlgn val="ctr"/>
        <c:lblOffset val="100"/>
        <c:noMultiLvlLbl val="0"/>
      </c:catAx>
      <c:valAx>
        <c:axId val="297601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5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B0F0"/>
                </a:solidFill>
              </a:rPr>
              <a:t>PUNTO DE CONTROL FRONTERIZO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'SANDAD VEGETAL'!$C$16</c:f>
              <c:strCache>
                <c:ptCount val="1"/>
                <c:pt idx="0">
                  <c:v>SUCUMBÍOS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VEGETAL'!$B$17:$B$23</c:f>
              <c:strCache>
                <c:ptCount val="7"/>
                <c:pt idx="0">
                  <c:v>INSPECCIONES DE PASAJEROS Y EQUIPAJE</c:v>
                </c:pt>
                <c:pt idx="1">
                  <c:v>ENTREGA DE VOLANTES INFOORMATIVOS</c:v>
                </c:pt>
                <c:pt idx="2">
                  <c:v>DESINFECCION DE VEHICULOS</c:v>
                </c:pt>
                <c:pt idx="3">
                  <c:v>DESINFECCION DE CALZADO</c:v>
                </c:pt>
                <c:pt idx="4">
                  <c:v>DECOMISO Y DESTRUCCION</c:v>
                </c:pt>
                <c:pt idx="5">
                  <c:v>CAPACITACIONES Y SOCIALIZACIONES</c:v>
                </c:pt>
                <c:pt idx="6">
                  <c:v>VEHICULOS CON PRODUCTOS AGROPECUARIOS</c:v>
                </c:pt>
              </c:strCache>
            </c:strRef>
          </c:cat>
          <c:val>
            <c:numRef>
              <c:f>'SANDAD VEGETAL'!$C$17:$C$23</c:f>
              <c:numCache>
                <c:formatCode>General</c:formatCode>
                <c:ptCount val="7"/>
                <c:pt idx="0">
                  <c:v>8455</c:v>
                </c:pt>
                <c:pt idx="1">
                  <c:v>1032</c:v>
                </c:pt>
                <c:pt idx="2">
                  <c:v>37880</c:v>
                </c:pt>
                <c:pt idx="3">
                  <c:v>82482</c:v>
                </c:pt>
                <c:pt idx="4">
                  <c:v>1371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51-40B0-96BE-9088785B65BF}"/>
            </c:ext>
          </c:extLst>
        </c:ser>
        <c:ser>
          <c:idx val="1"/>
          <c:order val="1"/>
          <c:tx>
            <c:strRef>
              <c:f>'SANDAD VEGETAL'!$D$16</c:f>
              <c:strCache>
                <c:ptCount val="1"/>
                <c:pt idx="0">
                  <c:v>CARCHI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'SANDAD VEGETAL'!$B$17:$B$23</c:f>
              <c:strCache>
                <c:ptCount val="7"/>
                <c:pt idx="0">
                  <c:v>INSPECCIONES DE PASAJEROS Y EQUIPAJE</c:v>
                </c:pt>
                <c:pt idx="1">
                  <c:v>ENTREGA DE VOLANTES INFOORMATIVOS</c:v>
                </c:pt>
                <c:pt idx="2">
                  <c:v>DESINFECCION DE VEHICULOS</c:v>
                </c:pt>
                <c:pt idx="3">
                  <c:v>DESINFECCION DE CALZADO</c:v>
                </c:pt>
                <c:pt idx="4">
                  <c:v>DECOMISO Y DESTRUCCION</c:v>
                </c:pt>
                <c:pt idx="5">
                  <c:v>CAPACITACIONES Y SOCIALIZACIONES</c:v>
                </c:pt>
                <c:pt idx="6">
                  <c:v>VEHICULOS CON PRODUCTOS AGROPECUARIOS</c:v>
                </c:pt>
              </c:strCache>
            </c:strRef>
          </c:cat>
          <c:val>
            <c:numRef>
              <c:f>'SANDAD VEGETAL'!$D$17:$D$23</c:f>
              <c:numCache>
                <c:formatCode>General</c:formatCode>
                <c:ptCount val="7"/>
                <c:pt idx="0">
                  <c:v>21651</c:v>
                </c:pt>
                <c:pt idx="1">
                  <c:v>804</c:v>
                </c:pt>
                <c:pt idx="2">
                  <c:v>18921</c:v>
                </c:pt>
                <c:pt idx="3">
                  <c:v>2043993</c:v>
                </c:pt>
                <c:pt idx="4">
                  <c:v>571</c:v>
                </c:pt>
                <c:pt idx="5">
                  <c:v>41</c:v>
                </c:pt>
                <c:pt idx="6">
                  <c:v>4662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51-40B0-96BE-9088785B65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600512"/>
        <c:axId val="297602472"/>
      </c:barChart>
      <c:catAx>
        <c:axId val="29760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2472"/>
        <c:crosses val="autoZero"/>
        <c:auto val="1"/>
        <c:lblAlgn val="ctr"/>
        <c:lblOffset val="100"/>
        <c:noMultiLvlLbl val="0"/>
      </c:catAx>
      <c:valAx>
        <c:axId val="29760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LECHE CRUDA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INOCUIDAD!$A$23</c:f>
              <c:strCache>
                <c:ptCount val="1"/>
                <c:pt idx="0">
                  <c:v>SUCUMBÍOS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INOCUIDAD!$B$23:$C$23</c:f>
              <c:numCache>
                <c:formatCode>General</c:formatCode>
                <c:ptCount val="2"/>
                <c:pt idx="0">
                  <c:v>36144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E3-411C-BDAC-369C5252E37B}"/>
            </c:ext>
          </c:extLst>
        </c:ser>
        <c:ser>
          <c:idx val="1"/>
          <c:order val="1"/>
          <c:tx>
            <c:strRef>
              <c:f>INOCUIDAD!$A$24</c:f>
              <c:strCache>
                <c:ptCount val="1"/>
                <c:pt idx="0">
                  <c:v>CARCHI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INOCUIDAD!$B$24:$C$24</c:f>
              <c:numCache>
                <c:formatCode>General</c:formatCode>
                <c:ptCount val="2"/>
                <c:pt idx="0">
                  <c:v>1790324</c:v>
                </c:pt>
                <c:pt idx="1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E3-411C-BDAC-369C5252E37B}"/>
            </c:ext>
          </c:extLst>
        </c:ser>
        <c:ser>
          <c:idx val="2"/>
          <c:order val="2"/>
          <c:tx>
            <c:strRef>
              <c:f>INOCUIDAD!$A$25</c:f>
              <c:strCache>
                <c:ptCount val="1"/>
                <c:pt idx="0">
                  <c:v>ESMERALDAS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INOCUIDAD!$B$25:$C$25</c:f>
              <c:numCache>
                <c:formatCode>General</c:formatCode>
                <c:ptCount val="2"/>
                <c:pt idx="0">
                  <c:v>9926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E3-411C-BDAC-369C5252E37B}"/>
            </c:ext>
          </c:extLst>
        </c:ser>
        <c:ser>
          <c:idx val="3"/>
          <c:order val="3"/>
          <c:tx>
            <c:strRef>
              <c:f>INOCUIDAD!$A$26</c:f>
              <c:strCache>
                <c:ptCount val="1"/>
                <c:pt idx="0">
                  <c:v>IMBABURA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INOCUIDAD!$B$22:$C$22</c:f>
              <c:strCache>
                <c:ptCount val="2"/>
                <c:pt idx="0">
                  <c:v>LECHE CRUDA CONTROLADA </c:v>
                </c:pt>
                <c:pt idx="1">
                  <c:v>NUMERO DE MUESTREOS DE LECHE CONTROLADA</c:v>
                </c:pt>
              </c:strCache>
            </c:strRef>
          </c:cat>
          <c:val>
            <c:numRef>
              <c:f>INOCUIDAD!$B$26:$C$26</c:f>
              <c:numCache>
                <c:formatCode>General</c:formatCode>
                <c:ptCount val="2"/>
                <c:pt idx="0">
                  <c:v>130007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E3-411C-BDAC-369C5252E3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599336"/>
        <c:axId val="297599728"/>
      </c:barChart>
      <c:catAx>
        <c:axId val="29759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599728"/>
        <c:crosses val="autoZero"/>
        <c:auto val="1"/>
        <c:lblAlgn val="ctr"/>
        <c:lblOffset val="100"/>
        <c:noMultiLvlLbl val="0"/>
      </c:catAx>
      <c:valAx>
        <c:axId val="29759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59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SUERO DE LECHE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INOCUIDAD!$B$28</c:f>
              <c:strCache>
                <c:ptCount val="1"/>
                <c:pt idx="0">
                  <c:v>SUERO DE LECHE CONTROLADA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INOCUIDAD!$A$29:$A$32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INOCUIDAD!$B$29:$B$32</c:f>
              <c:numCache>
                <c:formatCode>General</c:formatCode>
                <c:ptCount val="4"/>
                <c:pt idx="0">
                  <c:v>78</c:v>
                </c:pt>
                <c:pt idx="1">
                  <c:v>250850</c:v>
                </c:pt>
                <c:pt idx="2">
                  <c:v>80</c:v>
                </c:pt>
                <c:pt idx="3">
                  <c:v>19470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8-47AE-9C83-D3BFD3DF165F}"/>
            </c:ext>
          </c:extLst>
        </c:ser>
        <c:ser>
          <c:idx val="1"/>
          <c:order val="1"/>
          <c:tx>
            <c:strRef>
              <c:f>INOCUIDAD!$C$28</c:f>
              <c:strCache>
                <c:ptCount val="1"/>
                <c:pt idx="0">
                  <c:v>NUMERO DE MUESTREOS DE SUERO DE LECHE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INOCUIDAD!$A$29:$A$32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INOCUIDAD!$C$29:$C$32</c:f>
              <c:numCache>
                <c:formatCode>General</c:formatCode>
                <c:ptCount val="4"/>
                <c:pt idx="0">
                  <c:v>3</c:v>
                </c:pt>
                <c:pt idx="1">
                  <c:v>37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D8-47AE-9C83-D3BFD3DF1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600120"/>
        <c:axId val="297600904"/>
      </c:barChart>
      <c:catAx>
        <c:axId val="29760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0904"/>
        <c:crosses val="autoZero"/>
        <c:auto val="1"/>
        <c:lblAlgn val="ctr"/>
        <c:lblOffset val="100"/>
        <c:noMultiLvlLbl val="0"/>
      </c:catAx>
      <c:valAx>
        <c:axId val="29760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AFTOSA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ANIMAL'!$C$3</c:f>
              <c:strCache>
                <c:ptCount val="1"/>
                <c:pt idx="0">
                  <c:v>ANIMALES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ANIMAL'!$B$4:$B$7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ANIMAL'!$C$4:$C$7</c:f>
              <c:numCache>
                <c:formatCode>General</c:formatCode>
                <c:ptCount val="4"/>
                <c:pt idx="0">
                  <c:v>104583</c:v>
                </c:pt>
                <c:pt idx="1">
                  <c:v>142458</c:v>
                </c:pt>
                <c:pt idx="2">
                  <c:v>352636</c:v>
                </c:pt>
                <c:pt idx="3">
                  <c:v>94734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2-4979-BCE4-FE4E2FB82BA9}"/>
            </c:ext>
          </c:extLst>
        </c:ser>
        <c:ser>
          <c:idx val="1"/>
          <c:order val="1"/>
          <c:tx>
            <c:strRef>
              <c:f>'SANIDAD ANIMAL'!$D$3</c:f>
              <c:strCache>
                <c:ptCount val="1"/>
                <c:pt idx="0">
                  <c:v>PREDIOS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ANIMAL'!$B$4:$B$7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ANIMAL'!$D$4:$D$7</c:f>
              <c:numCache>
                <c:formatCode>General</c:formatCode>
                <c:ptCount val="4"/>
                <c:pt idx="0">
                  <c:v>5162</c:v>
                </c:pt>
                <c:pt idx="1">
                  <c:v>8956</c:v>
                </c:pt>
                <c:pt idx="2">
                  <c:v>9619</c:v>
                </c:pt>
                <c:pt idx="3">
                  <c:v>8303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2-4979-BCE4-FE4E2FB82B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853352"/>
        <c:axId val="200852568"/>
      </c:barChart>
      <c:catAx>
        <c:axId val="2008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852568"/>
        <c:crosses val="autoZero"/>
        <c:auto val="1"/>
        <c:lblAlgn val="ctr"/>
        <c:lblOffset val="100"/>
        <c:noMultiLvlLbl val="0"/>
      </c:catAx>
      <c:valAx>
        <c:axId val="20085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085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EXPORTACIONES E IMPORTACIONES CARCHI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'SANIDAD ANIMAL'!$B$51:$F$52</c:f>
              <c:multiLvlStrCache>
                <c:ptCount val="5"/>
                <c:lvl>
                  <c:pt idx="0">
                    <c:v>HUEVOS FERTILES</c:v>
                  </c:pt>
                  <c:pt idx="1">
                    <c:v>POLLO BEBE</c:v>
                  </c:pt>
                  <c:pt idx="2">
                    <c:v>HUEVOS FERTILES</c:v>
                  </c:pt>
                  <c:pt idx="3">
                    <c:v>GELATINA</c:v>
                  </c:pt>
                  <c:pt idx="4">
                    <c:v>YOGURT</c:v>
                  </c:pt>
                </c:lvl>
                <c:lvl>
                  <c:pt idx="0">
                    <c:v>EXPORTACIONES</c:v>
                  </c:pt>
                  <c:pt idx="1">
                    <c:v>IMPORTACIONES</c:v>
                  </c:pt>
                  <c:pt idx="2">
                    <c:v>IMPORTACIONES</c:v>
                  </c:pt>
                  <c:pt idx="3">
                    <c:v>IMPORTACIONES</c:v>
                  </c:pt>
                  <c:pt idx="4">
                    <c:v>IMPORTACIONES</c:v>
                  </c:pt>
                </c:lvl>
              </c:multiLvlStrCache>
            </c:multiLvlStrRef>
          </c:cat>
          <c:val>
            <c:numRef>
              <c:f>'SANIDAD ANIMAL'!$B$53:$F$53</c:f>
              <c:numCache>
                <c:formatCode>General</c:formatCode>
                <c:ptCount val="5"/>
                <c:pt idx="0">
                  <c:v>3</c:v>
                </c:pt>
                <c:pt idx="1">
                  <c:v>23</c:v>
                </c:pt>
                <c:pt idx="2">
                  <c:v>15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D2-4BB2-966C-6C36A6B672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601688"/>
        <c:axId val="297604824"/>
      </c:barChart>
      <c:catAx>
        <c:axId val="29760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4824"/>
        <c:crosses val="autoZero"/>
        <c:auto val="1"/>
        <c:lblAlgn val="ctr"/>
        <c:lblOffset val="100"/>
        <c:noMultiLvlLbl val="0"/>
      </c:catAx>
      <c:valAx>
        <c:axId val="29760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INOCUIDAD!$E$6</c:f>
              <c:strCache>
                <c:ptCount val="1"/>
                <c:pt idx="0">
                  <c:v>MUESTRAS MANDADAS POR PROGRAMA DE VIGILANCIA DE RESIDUOS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INOCUIDAD!$E$7:$E$10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12</c:v>
                </c:pt>
                <c:pt idx="3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A-4865-BEA0-FDA80BF7BC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604432"/>
        <c:axId val="297605216"/>
      </c:barChart>
      <c:catAx>
        <c:axId val="2976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5216"/>
        <c:crosses val="autoZero"/>
        <c:auto val="1"/>
        <c:lblAlgn val="ctr"/>
        <c:lblOffset val="100"/>
        <c:noMultiLvlLbl val="0"/>
      </c:catAx>
      <c:valAx>
        <c:axId val="29760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760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CENTROS DE FAENAMIENTO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INOCUIDAD!$B$6</c:f>
              <c:strCache>
                <c:ptCount val="1"/>
                <c:pt idx="0">
                  <c:v>CENTROS DE FAENAMIENTO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INOCUIDAD!$B$7:$B$10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7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2-4235-B7CE-4AAC42756C69}"/>
            </c:ext>
          </c:extLst>
        </c:ser>
        <c:ser>
          <c:idx val="1"/>
          <c:order val="1"/>
          <c:tx>
            <c:strRef>
              <c:f>INOCUIDAD!$C$6</c:f>
              <c:strCache>
                <c:ptCount val="1"/>
                <c:pt idx="0">
                  <c:v>PREDIOS 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INOCUIDAD!$C$7:$C$10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2-4235-B7CE-4AAC42756C69}"/>
            </c:ext>
          </c:extLst>
        </c:ser>
        <c:ser>
          <c:idx val="2"/>
          <c:order val="2"/>
          <c:tx>
            <c:strRef>
              <c:f>INOCUIDAD!$D$6</c:f>
              <c:strCache>
                <c:ptCount val="1"/>
                <c:pt idx="0">
                  <c:v>INSPECCIONADOS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INOCUIDAD!$A$7:$A$10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INOCUIDAD!$D$7:$D$10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24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12-4235-B7CE-4AAC42756C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380552"/>
        <c:axId val="298377024"/>
      </c:barChart>
      <c:catAx>
        <c:axId val="29838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7024"/>
        <c:crosses val="autoZero"/>
        <c:auto val="1"/>
        <c:lblAlgn val="ctr"/>
        <c:lblOffset val="100"/>
        <c:noMultiLvlLbl val="0"/>
      </c:catAx>
      <c:valAx>
        <c:axId val="2983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8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INOCUIDAD!$B$37</c:f>
              <c:strCache>
                <c:ptCount val="1"/>
                <c:pt idx="0">
                  <c:v>UPAS CON BPA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6E-411D-9EF5-7AAEFA4827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6E-411D-9EF5-7AAEFA4827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6E-411D-9EF5-7AAEFA4827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6E-411D-9EF5-7AAEFA4827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INOCUIDAD!$A$38:$A$41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INOCUIDAD!$B$38:$B$41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6E-411D-9EF5-7AAEFA4827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REGISTRO DE INSUMOS AGROPECUARIOS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REGISTROS!$B$4</c:f>
              <c:strCache>
                <c:ptCount val="1"/>
                <c:pt idx="0">
                  <c:v>INSPECCIONES POSREGISTRO ALMACENES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REGISTROS!$B$5:$B$8</c:f>
              <c:numCache>
                <c:formatCode>General</c:formatCode>
                <c:ptCount val="4"/>
                <c:pt idx="0">
                  <c:v>85</c:v>
                </c:pt>
                <c:pt idx="1">
                  <c:v>77</c:v>
                </c:pt>
                <c:pt idx="2">
                  <c:v>136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0F-4FA2-9B4C-35D17035EEC8}"/>
            </c:ext>
          </c:extLst>
        </c:ser>
        <c:ser>
          <c:idx val="1"/>
          <c:order val="1"/>
          <c:tx>
            <c:strRef>
              <c:f>REGISTROS!$C$4</c:f>
              <c:strCache>
                <c:ptCount val="1"/>
                <c:pt idx="0">
                  <c:v>INSPECCIONES POSREGISTRO EMPRESAS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REGISTROS!$C$5:$C$8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0F-4FA2-9B4C-35D17035EEC8}"/>
            </c:ext>
          </c:extLst>
        </c:ser>
        <c:ser>
          <c:idx val="2"/>
          <c:order val="2"/>
          <c:tx>
            <c:strRef>
              <c:f>REGISTROS!$D$4</c:f>
              <c:strCache>
                <c:ptCount val="1"/>
                <c:pt idx="0">
                  <c:v>ENSAYOS DE EFICACIA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REGISTROS!$D$5:$D$8</c:f>
              <c:numCache>
                <c:formatCode>General</c:formatCode>
                <c:ptCount val="4"/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0F-4FA2-9B4C-35D17035EEC8}"/>
            </c:ext>
          </c:extLst>
        </c:ser>
        <c:ser>
          <c:idx val="3"/>
          <c:order val="3"/>
          <c:tx>
            <c:strRef>
              <c:f>REGISTROS!$E$4</c:f>
              <c:strCache>
                <c:ptCount val="1"/>
                <c:pt idx="0">
                  <c:v>CONTROL DE EFICIENCIA Y CALIDAD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REGISTROS!$E$5:$E$8</c:f>
              <c:numCache>
                <c:formatCode>General</c:formatCode>
                <c:ptCount val="4"/>
                <c:pt idx="0">
                  <c:v>17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0F-4FA2-9B4C-35D17035EEC8}"/>
            </c:ext>
          </c:extLst>
        </c:ser>
        <c:ser>
          <c:idx val="4"/>
          <c:order val="4"/>
          <c:tx>
            <c:strRef>
              <c:f>REGISTROS!$F$4</c:f>
              <c:strCache>
                <c:ptCount val="1"/>
                <c:pt idx="0">
                  <c:v>CAPACITACIONES PERSONAS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REGISTROS!$A$5:$A$8</c:f>
              <c:strCache>
                <c:ptCount val="4"/>
                <c:pt idx="0">
                  <c:v>SUCUMBIOS</c:v>
                </c:pt>
                <c:pt idx="1">
                  <c:v>IMBABURA</c:v>
                </c:pt>
                <c:pt idx="2">
                  <c:v>CARCHI</c:v>
                </c:pt>
                <c:pt idx="3">
                  <c:v>ESMERALDAS</c:v>
                </c:pt>
              </c:strCache>
            </c:strRef>
          </c:cat>
          <c:val>
            <c:numRef>
              <c:f>REGISTROS!$F$5:$F$8</c:f>
              <c:numCache>
                <c:formatCode>General</c:formatCode>
                <c:ptCount val="4"/>
                <c:pt idx="0">
                  <c:v>565</c:v>
                </c:pt>
                <c:pt idx="1">
                  <c:v>381</c:v>
                </c:pt>
                <c:pt idx="2">
                  <c:v>409</c:v>
                </c:pt>
                <c:pt idx="3">
                  <c:v>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0F-4FA2-9B4C-35D17035E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380160"/>
        <c:axId val="298377808"/>
      </c:barChart>
      <c:catAx>
        <c:axId val="2983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7808"/>
        <c:crosses val="autoZero"/>
        <c:auto val="1"/>
        <c:lblAlgn val="ctr"/>
        <c:lblOffset val="100"/>
        <c:noMultiLvlLbl val="0"/>
      </c:catAx>
      <c:valAx>
        <c:axId val="29837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8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CA7-46D7-8C86-69418693B64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A7-46D7-8C86-69418693B64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CA7-46D7-8C86-69418693B644}"/>
              </c:ext>
            </c:extLst>
          </c:dPt>
          <c:cat>
            <c:strRef>
              <c:f>Hoja1!$A$2:$A$4</c:f>
              <c:strCache>
                <c:ptCount val="3"/>
                <c:pt idx="0">
                  <c:v>Diagnóstico Animal</c:v>
                </c:pt>
                <c:pt idx="1">
                  <c:v>Diagnóstico Vegetal - Entomología</c:v>
                </c:pt>
                <c:pt idx="2">
                  <c:v>Diagnóstico Inocuidad de los Alimentos - Calidad de leche cruda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4120</c:v>
                </c:pt>
                <c:pt idx="1">
                  <c:v>1288</c:v>
                </c:pt>
                <c:pt idx="2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A7-46D7-8C86-69418693B6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A7-46D7-8C86-69418693B64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p3d>
                <a:contourClr>
                  <a:srgbClr val="00B05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CA7-46D7-8C86-69418693B64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A7-46D7-8C86-69418693B644}"/>
              </c:ext>
            </c:extLst>
          </c:dPt>
          <c:cat>
            <c:strRef>
              <c:f>Hoja1!$A$2:$A$4</c:f>
              <c:strCache>
                <c:ptCount val="3"/>
                <c:pt idx="0">
                  <c:v>Diagnóstico Animal</c:v>
                </c:pt>
                <c:pt idx="1">
                  <c:v>Diagnóstico Vegetal - Entomología</c:v>
                </c:pt>
                <c:pt idx="2">
                  <c:v>Diagnóstico Inocuidad de los Alimentos - Calidad de leche cruda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1594</c:v>
                </c:pt>
                <c:pt idx="1">
                  <c:v>1218</c:v>
                </c:pt>
                <c:pt idx="2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A7-46D7-8C86-69418693B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382512"/>
        <c:axId val="298379768"/>
        <c:axId val="298895360"/>
      </c:bar3DChart>
      <c:catAx>
        <c:axId val="29838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9768"/>
        <c:crosses val="autoZero"/>
        <c:auto val="1"/>
        <c:lblAlgn val="ctr"/>
        <c:lblOffset val="100"/>
        <c:noMultiLvlLbl val="0"/>
      </c:catAx>
      <c:valAx>
        <c:axId val="29837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82512"/>
        <c:crosses val="autoZero"/>
        <c:crossBetween val="between"/>
      </c:valAx>
      <c:serAx>
        <c:axId val="298895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83797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BRUCELOSIS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ANIMAL'!$C$22</c:f>
              <c:strCache>
                <c:ptCount val="1"/>
                <c:pt idx="0">
                  <c:v>CERTIFICACIONES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ANIMAL'!$B$23:$B$26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ANIMAL'!$C$23:$C$26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95-4465-A4A1-65371D13590F}"/>
            </c:ext>
          </c:extLst>
        </c:ser>
        <c:ser>
          <c:idx val="1"/>
          <c:order val="1"/>
          <c:tx>
            <c:strRef>
              <c:f>'SANIDAD ANIMAL'!$D$22</c:f>
              <c:strCache>
                <c:ptCount val="1"/>
                <c:pt idx="0">
                  <c:v>RECERTIFICACIONES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ANIMAL'!$B$23:$B$26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ANIMAL'!$D$23:$D$26</c:f>
              <c:numCache>
                <c:formatCode>General</c:formatCode>
                <c:ptCount val="4"/>
                <c:pt idx="0">
                  <c:v>4</c:v>
                </c:pt>
                <c:pt idx="1">
                  <c:v>65</c:v>
                </c:pt>
                <c:pt idx="2">
                  <c:v>1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95-4465-A4A1-65371D1359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627008"/>
        <c:axId val="242627400"/>
      </c:barChart>
      <c:catAx>
        <c:axId val="2426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27400"/>
        <c:crosses val="autoZero"/>
        <c:auto val="1"/>
        <c:lblAlgn val="ctr"/>
        <c:lblOffset val="100"/>
        <c:noMultiLvlLbl val="0"/>
      </c:catAx>
      <c:valAx>
        <c:axId val="24262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TUBERCULOSIS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ANIMAL'!$C$31</c:f>
              <c:strCache>
                <c:ptCount val="1"/>
                <c:pt idx="0">
                  <c:v>CERTIFICACIONES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ANIMAL'!$B$32:$B$35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ANIMAL'!$C$32:$C$35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92-405F-81C0-D325B8836E60}"/>
            </c:ext>
          </c:extLst>
        </c:ser>
        <c:ser>
          <c:idx val="1"/>
          <c:order val="1"/>
          <c:tx>
            <c:strRef>
              <c:f>'SANIDAD ANIMAL'!$D$31</c:f>
              <c:strCache>
                <c:ptCount val="1"/>
                <c:pt idx="0">
                  <c:v>RECERTIFICACIONES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ANIMAL'!$B$32:$B$35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ANIMAL'!$D$32:$D$35</c:f>
              <c:numCache>
                <c:formatCode>General</c:formatCode>
                <c:ptCount val="4"/>
                <c:pt idx="0">
                  <c:v>0</c:v>
                </c:pt>
                <c:pt idx="1">
                  <c:v>67</c:v>
                </c:pt>
                <c:pt idx="2">
                  <c:v>1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92-405F-81C0-D325B8836E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632888"/>
        <c:axId val="242628576"/>
      </c:barChart>
      <c:catAx>
        <c:axId val="24263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28576"/>
        <c:crosses val="autoZero"/>
        <c:auto val="1"/>
        <c:lblAlgn val="ctr"/>
        <c:lblOffset val="100"/>
        <c:noMultiLvlLbl val="0"/>
      </c:catAx>
      <c:valAx>
        <c:axId val="24262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3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RABIA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ANIMAL'!$C$41</c:f>
              <c:strCache>
                <c:ptCount val="1"/>
                <c:pt idx="0">
                  <c:v>CONTROL VECTORES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ANIMAL'!$C$42:$C$45</c:f>
              <c:numCache>
                <c:formatCode>General</c:formatCode>
                <c:ptCount val="4"/>
                <c:pt idx="0">
                  <c:v>41</c:v>
                </c:pt>
                <c:pt idx="1">
                  <c:v>17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CA-4B29-ACCC-458F59464BE7}"/>
            </c:ext>
          </c:extLst>
        </c:ser>
        <c:ser>
          <c:idx val="1"/>
          <c:order val="1"/>
          <c:tx>
            <c:strRef>
              <c:f>'SANIDAD ANIMAL'!$D$41</c:f>
              <c:strCache>
                <c:ptCount val="1"/>
                <c:pt idx="0">
                  <c:v>CONTROL REFUGIOS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ANIMAL'!$D$42:$D$45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CA-4B29-ACCC-458F59464BE7}"/>
            </c:ext>
          </c:extLst>
        </c:ser>
        <c:ser>
          <c:idx val="2"/>
          <c:order val="2"/>
          <c:tx>
            <c:strRef>
              <c:f>'SANIDAD ANIMAL'!$E$41</c:f>
              <c:strCache>
                <c:ptCount val="1"/>
                <c:pt idx="0">
                  <c:v>PREDIOS CON MORDEDURA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ANIMAL'!$E$42:$E$45</c:f>
              <c:numCache>
                <c:formatCode>General</c:formatCode>
                <c:ptCount val="4"/>
                <c:pt idx="0">
                  <c:v>257</c:v>
                </c:pt>
                <c:pt idx="1">
                  <c:v>80</c:v>
                </c:pt>
                <c:pt idx="2">
                  <c:v>170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CA-4B29-ACCC-458F59464BE7}"/>
            </c:ext>
          </c:extLst>
        </c:ser>
        <c:ser>
          <c:idx val="3"/>
          <c:order val="3"/>
          <c:tx>
            <c:strRef>
              <c:f>'SANIDAD ANIMAL'!$F$41</c:f>
              <c:strCache>
                <c:ptCount val="1"/>
                <c:pt idx="0">
                  <c:v>EEB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'SANIDAD ANIMAL'!$B$42:$B$45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ANIMAL'!$F$42:$F$45</c:f>
              <c:numCache>
                <c:formatCode>General</c:formatCode>
                <c:ptCount val="4"/>
                <c:pt idx="0">
                  <c:v>4300</c:v>
                </c:pt>
                <c:pt idx="1">
                  <c:v>3260</c:v>
                </c:pt>
                <c:pt idx="2">
                  <c:v>2517</c:v>
                </c:pt>
                <c:pt idx="3">
                  <c:v>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CA-4B29-ACCC-458F5946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634064"/>
        <c:axId val="242630536"/>
      </c:barChart>
      <c:catAx>
        <c:axId val="2426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30536"/>
        <c:crosses val="autoZero"/>
        <c:auto val="1"/>
        <c:lblAlgn val="ctr"/>
        <c:lblOffset val="100"/>
        <c:noMultiLvlLbl val="0"/>
      </c:catAx>
      <c:valAx>
        <c:axId val="24263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34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PPC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'SANIDAD ANIMAL'!$C$13</c:f>
              <c:strCache>
                <c:ptCount val="1"/>
                <c:pt idx="0">
                  <c:v>ANIMALES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ANIMAL'!$B$14:$B$17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ANIMAL'!$C$14:$C$17</c:f>
              <c:numCache>
                <c:formatCode>General</c:formatCode>
                <c:ptCount val="4"/>
                <c:pt idx="0">
                  <c:v>16796</c:v>
                </c:pt>
                <c:pt idx="1">
                  <c:v>42542</c:v>
                </c:pt>
                <c:pt idx="2">
                  <c:v>34182</c:v>
                </c:pt>
                <c:pt idx="3">
                  <c:v>55000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9-4D81-A157-E7914D457EEB}"/>
            </c:ext>
          </c:extLst>
        </c:ser>
        <c:ser>
          <c:idx val="1"/>
          <c:order val="1"/>
          <c:tx>
            <c:strRef>
              <c:f>'SANIDAD ANIMAL'!$D$13</c:f>
              <c:strCache>
                <c:ptCount val="1"/>
                <c:pt idx="0">
                  <c:v>PREDIOS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'SANIDAD ANIMAL'!$B$14:$B$17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ANIMAL'!$D$14:$D$17</c:f>
              <c:numCache>
                <c:formatCode>General</c:formatCode>
                <c:ptCount val="4"/>
                <c:pt idx="0">
                  <c:v>1552</c:v>
                </c:pt>
                <c:pt idx="1">
                  <c:v>4143</c:v>
                </c:pt>
                <c:pt idx="2">
                  <c:v>2603</c:v>
                </c:pt>
                <c:pt idx="3">
                  <c:v>8922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19-4D81-A157-E7914D457E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633672"/>
        <c:axId val="242629360"/>
      </c:barChart>
      <c:catAx>
        <c:axId val="24263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29360"/>
        <c:crosses val="autoZero"/>
        <c:auto val="1"/>
        <c:lblAlgn val="ctr"/>
        <c:lblOffset val="100"/>
        <c:noMultiLvlLbl val="0"/>
      </c:catAx>
      <c:valAx>
        <c:axId val="24262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63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APÍCOLAS </a:t>
            </a:r>
            <a:r>
              <a:rPr lang="en-US" dirty="0"/>
              <a:t>CERTIFICADAS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'SANIDAD ANIMAL'!$C$70</c:f>
              <c:strCache>
                <c:ptCount val="1"/>
                <c:pt idx="0">
                  <c:v>CERTIFICADAS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19-417E-AFC9-9DFA6C7A47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19-417E-AFC9-9DFA6C7A47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19-417E-AFC9-9DFA6C7A47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19-417E-AFC9-9DFA6C7A4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'SANIDAD ANIMAL'!$B$71:$B$74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ANIMAL'!$C$71:$C$74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19-417E-AFC9-9DFA6C7A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AVÍCOLAS </a:t>
            </a:r>
            <a:r>
              <a:rPr lang="en-US" dirty="0"/>
              <a:t>CERTIFICADAS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'SANIDAD ANIMAL'!$C$61</c:f>
              <c:strCache>
                <c:ptCount val="1"/>
                <c:pt idx="0">
                  <c:v>CERTIFICADAS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F5-4B74-AFB2-2F524E3A12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F5-4B74-AFB2-2F524E3A12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F5-4B74-AFB2-2F524E3A12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F5-4B74-AFB2-2F524E3A1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'SANIDAD ANIMAL'!$B$62:$B$65</c:f>
              <c:strCache>
                <c:ptCount val="4"/>
                <c:pt idx="0">
                  <c:v>SUCUMBÍOS</c:v>
                </c:pt>
                <c:pt idx="1">
                  <c:v>CARCHI</c:v>
                </c:pt>
                <c:pt idx="2">
                  <c:v>ESMERALDAS</c:v>
                </c:pt>
                <c:pt idx="3">
                  <c:v>IMBABURA</c:v>
                </c:pt>
              </c:strCache>
            </c:strRef>
          </c:cat>
          <c:val>
            <c:numRef>
              <c:f>'SANIDAD ANIMAL'!$C$62:$C$65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AF5-4B74-AFB2-2F524E3A12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21683246038005E-2"/>
          <c:y val="5.5595948472668098E-2"/>
          <c:w val="0.903604576515327"/>
          <c:h val="0.78014360478131894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Vigilancia!$A$10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9A-4A74-A825-F5091B43FD0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9A-4A74-A825-F5091B43FD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9A-4A74-A825-F5091B43FD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9A-4A74-A825-F5091B43F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Vigilancia!$B$3:$E$4</c:f>
              <c:multiLvlStrCache>
                <c:ptCount val="4"/>
                <c:lvl>
                  <c:pt idx="0">
                    <c:v>Meta</c:v>
                  </c:pt>
                  <c:pt idx="1">
                    <c:v>Ejecutado</c:v>
                  </c:pt>
                  <c:pt idx="2">
                    <c:v>Meta</c:v>
                  </c:pt>
                  <c:pt idx="3">
                    <c:v>Ejecutado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</c:lvl>
              </c:multiLvlStrCache>
            </c:multiLvlStrRef>
          </c:cat>
          <c:val>
            <c:numRef>
              <c:f>Vigilancia!$B$10:$E$10</c:f>
              <c:numCache>
                <c:formatCode>General</c:formatCode>
                <c:ptCount val="4"/>
                <c:pt idx="0">
                  <c:v>1200</c:v>
                </c:pt>
                <c:pt idx="1">
                  <c:v>1253</c:v>
                </c:pt>
                <c:pt idx="2">
                  <c:v>1830</c:v>
                </c:pt>
                <c:pt idx="3">
                  <c:v>1849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09A-4A74-A825-F5091B43FD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2398960"/>
        <c:axId val="2955084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Vigilancia!$A$5</c15:sqref>
                        </c15:formulaRef>
                      </c:ext>
                    </c:extLst>
                    <c:strCache>
                      <c:ptCount val="1"/>
                      <c:pt idx="0">
                        <c:v>Plagas en principales cultivos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>
                      <c:ext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Vigilancia!$B$5:$E$5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696</c:v>
                      </c:pt>
                      <c:pt idx="1">
                        <c:v>716</c:v>
                      </c:pt>
                      <c:pt idx="2">
                        <c:v>1032</c:v>
                      </c:pt>
                      <c:pt idx="3">
                        <c:v>1031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609A-4A74-A825-F5091B43FD0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Vigilancia!$A$6</c15:sqref>
                        </c15:formulaRef>
                      </c:ext>
                    </c:extLst>
                    <c:strCache>
                      <c:ptCount val="1"/>
                      <c:pt idx="0">
                        <c:v>Plagas transitorias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Vigilancia!$B$6:$E$6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120</c:v>
                      </c:pt>
                      <c:pt idx="1">
                        <c:v>149</c:v>
                      </c:pt>
                      <c:pt idx="2">
                        <c:v>107</c:v>
                      </c:pt>
                      <c:pt idx="3">
                        <c:v>107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609A-4A74-A825-F5091B43FD0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Vigilancia!$A$7</c15:sqref>
                        </c15:formulaRef>
                      </c:ext>
                    </c:extLst>
                    <c:strCache>
                      <c:ptCount val="1"/>
                      <c:pt idx="0">
                        <c:v>Malezas enviadas al  laboratorio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Vigilancia!$B$7:$E$7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</c:v>
                      </c:pt>
                      <c:pt idx="1">
                        <c:v>39</c:v>
                      </c:pt>
                      <c:pt idx="2">
                        <c:v>54</c:v>
                      </c:pt>
                      <c:pt idx="3">
                        <c:v>54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609A-4A74-A825-F5091B43FD0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Vigilancia!$A$8</c15:sqref>
                        </c15:formulaRef>
                      </c:ext>
                    </c:extLst>
                    <c:strCache>
                      <c:ptCount val="1"/>
                      <c:pt idx="0">
                        <c:v>Plagas cuarentenarias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Vigilancia!$B$8:$E$8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120</c:v>
                      </c:pt>
                      <c:pt idx="1">
                        <c:v>118</c:v>
                      </c:pt>
                      <c:pt idx="2">
                        <c:v>504</c:v>
                      </c:pt>
                      <c:pt idx="3">
                        <c:v>504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609A-4A74-A825-F5091B43FD0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Vigilancia!$A$9</c15:sqref>
                        </c15:formulaRef>
                      </c:ext>
                    </c:extLst>
                    <c:strCache>
                      <c:ptCount val="1"/>
                      <c:pt idx="0">
                        <c:v>Monitoreo de estaciones fitosanitarias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Vigilancia!$B$9:$E$9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240</c:v>
                      </c:pt>
                      <c:pt idx="1">
                        <c:v>231</c:v>
                      </c:pt>
                      <c:pt idx="2">
                        <c:v>133</c:v>
                      </c:pt>
                      <c:pt idx="3">
                        <c:v>153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609A-4A74-A825-F5091B43FD0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lumMod val="60000"/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lumMod val="60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Vigilancia!$B$3:$E$4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Meta</c:v>
                        </c:pt>
                        <c:pt idx="1">
                          <c:v>Ejecutado</c:v>
                        </c:pt>
                        <c:pt idx="2">
                          <c:v>Meta</c:v>
                        </c:pt>
                        <c:pt idx="3">
                          <c:v>Ejecutado</c:v>
                        </c:pt>
                      </c:lvl>
                      <c:lvl>
                        <c:pt idx="0">
                          <c:v>2018</c:v>
                        </c:pt>
                        <c:pt idx="2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Vigilancia!$B$11:$E$11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1">
                        <c:v>1.0441666666666669</c:v>
                      </c:pt>
                      <c:pt idx="3">
                        <c:v>1.0103825136612019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609A-4A74-A825-F5091B43FD07}"/>
                  </c:ext>
                </c:extLst>
              </c15:ser>
            </c15:filteredBarSeries>
          </c:ext>
        </c:extLst>
      </c:barChart>
      <c:catAx>
        <c:axId val="2423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5508456"/>
        <c:crosses val="autoZero"/>
        <c:auto val="1"/>
        <c:lblAlgn val="ctr"/>
        <c:lblOffset val="100"/>
        <c:noMultiLvlLbl val="0"/>
      </c:catAx>
      <c:valAx>
        <c:axId val="295508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39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FDA66-63EA-47B5-BB7E-4142F6ADCC6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4BDC0D-74D6-4766-A9D8-985A9CDA6DC5}">
      <dgm:prSet phldrT="[Texto]"/>
      <dgm:spPr/>
      <dgm:t>
        <a:bodyPr/>
        <a:lstStyle/>
        <a:p>
          <a:r>
            <a:rPr lang="es-ES" dirty="0" smtClean="0"/>
            <a:t>MODALIDAD</a:t>
          </a:r>
          <a:endParaRPr lang="es-ES" dirty="0"/>
        </a:p>
      </dgm:t>
    </dgm:pt>
    <dgm:pt modelId="{B33B3C47-188D-40CD-B7C7-5E9ACFBF65CA}" type="parTrans" cxnId="{B6369503-5322-463F-91B0-68F0748485D4}">
      <dgm:prSet/>
      <dgm:spPr/>
      <dgm:t>
        <a:bodyPr/>
        <a:lstStyle/>
        <a:p>
          <a:endParaRPr lang="es-ES"/>
        </a:p>
      </dgm:t>
    </dgm:pt>
    <dgm:pt modelId="{E72A4492-E03F-404B-9113-88744DEC986F}" type="sibTrans" cxnId="{B6369503-5322-463F-91B0-68F0748485D4}">
      <dgm:prSet/>
      <dgm:spPr/>
      <dgm:t>
        <a:bodyPr/>
        <a:lstStyle/>
        <a:p>
          <a:endParaRPr lang="es-ES"/>
        </a:p>
      </dgm:t>
    </dgm:pt>
    <dgm:pt modelId="{887A4140-DA31-43A2-9614-FA3EC49B961B}">
      <dgm:prSet phldrT="[Texto]" custT="1"/>
      <dgm:spPr/>
      <dgm:t>
        <a:bodyPr/>
        <a:lstStyle/>
        <a:p>
          <a:r>
            <a:rPr lang="es-ES" sz="1000" dirty="0" smtClean="0"/>
            <a:t>PERMANENTE</a:t>
          </a:r>
          <a:endParaRPr lang="es-ES" sz="1000" dirty="0"/>
        </a:p>
      </dgm:t>
    </dgm:pt>
    <dgm:pt modelId="{5D5A8AC5-9A24-4C1B-8056-D99D7D0E22EA}" type="parTrans" cxnId="{43537CA5-A2D6-4E81-9671-FA80870CCC93}">
      <dgm:prSet/>
      <dgm:spPr/>
      <dgm:t>
        <a:bodyPr/>
        <a:lstStyle/>
        <a:p>
          <a:endParaRPr lang="es-ES"/>
        </a:p>
      </dgm:t>
    </dgm:pt>
    <dgm:pt modelId="{2A853FA8-5EFE-44AB-B661-3CBCBFC9A4DB}" type="sibTrans" cxnId="{43537CA5-A2D6-4E81-9671-FA80870CCC93}">
      <dgm:prSet/>
      <dgm:spPr/>
      <dgm:t>
        <a:bodyPr/>
        <a:lstStyle/>
        <a:p>
          <a:endParaRPr lang="es-ES"/>
        </a:p>
      </dgm:t>
    </dgm:pt>
    <dgm:pt modelId="{08CDA8AB-5DF4-482E-A498-00CDC97C976E}">
      <dgm:prSet phldrT="[Texto]" custT="1"/>
      <dgm:spPr/>
      <dgm:t>
        <a:bodyPr/>
        <a:lstStyle/>
        <a:p>
          <a:r>
            <a:rPr lang="es-ES" sz="1000" dirty="0" smtClean="0"/>
            <a:t>OPERADORA ASOPROAGCUR</a:t>
          </a:r>
          <a:endParaRPr lang="es-ES" sz="1000" dirty="0"/>
        </a:p>
      </dgm:t>
    </dgm:pt>
    <dgm:pt modelId="{8A6FDC6A-BFD6-4344-8FD8-EE3B6989E435}" type="parTrans" cxnId="{70B054B3-55A9-4E05-B0E1-D081B6794686}">
      <dgm:prSet/>
      <dgm:spPr/>
      <dgm:t>
        <a:bodyPr/>
        <a:lstStyle/>
        <a:p>
          <a:endParaRPr lang="es-ES"/>
        </a:p>
      </dgm:t>
    </dgm:pt>
    <dgm:pt modelId="{DAD1707D-B821-4865-8CC6-744EBF217722}" type="sibTrans" cxnId="{70B054B3-55A9-4E05-B0E1-D081B6794686}">
      <dgm:prSet/>
      <dgm:spPr/>
      <dgm:t>
        <a:bodyPr/>
        <a:lstStyle/>
        <a:p>
          <a:endParaRPr lang="es-ES"/>
        </a:p>
      </dgm:t>
    </dgm:pt>
    <dgm:pt modelId="{11FD5CE0-9247-430C-9DDB-5D7DE19BB681}">
      <dgm:prSet phldrT="[Texto]"/>
      <dgm:spPr/>
      <dgm:t>
        <a:bodyPr/>
        <a:lstStyle/>
        <a:p>
          <a:r>
            <a:rPr lang="es-ES" dirty="0" smtClean="0"/>
            <a:t>VACUNACIÓN</a:t>
          </a:r>
          <a:endParaRPr lang="es-ES" dirty="0"/>
        </a:p>
      </dgm:t>
    </dgm:pt>
    <dgm:pt modelId="{3C08932E-1F88-494E-A07E-A7FC28ECD591}" type="parTrans" cxnId="{92E78614-A6AE-410C-ABE2-555CA15FE652}">
      <dgm:prSet/>
      <dgm:spPr/>
      <dgm:t>
        <a:bodyPr/>
        <a:lstStyle/>
        <a:p>
          <a:endParaRPr lang="es-ES"/>
        </a:p>
      </dgm:t>
    </dgm:pt>
    <dgm:pt modelId="{908CF2E7-FF46-41CD-9085-3D1A78465F14}" type="sibTrans" cxnId="{92E78614-A6AE-410C-ABE2-555CA15FE652}">
      <dgm:prSet/>
      <dgm:spPr/>
      <dgm:t>
        <a:bodyPr/>
        <a:lstStyle/>
        <a:p>
          <a:endParaRPr lang="es-ES"/>
        </a:p>
      </dgm:t>
    </dgm:pt>
    <dgm:pt modelId="{34C68F26-EAB4-4DFB-B664-6B2652EBFE20}">
      <dgm:prSet phldrT="[Texto]" custT="1"/>
      <dgm:spPr/>
      <dgm:t>
        <a:bodyPr/>
        <a:lstStyle/>
        <a:p>
          <a:r>
            <a:rPr lang="es-ES" sz="1000" dirty="0" smtClean="0"/>
            <a:t>APLICACIÓN DE BIOLÓGICO</a:t>
          </a:r>
          <a:endParaRPr lang="es-ES" sz="1000" dirty="0"/>
        </a:p>
      </dgm:t>
    </dgm:pt>
    <dgm:pt modelId="{21FC1AED-0020-4F17-964D-94A4BF6799A2}" type="parTrans" cxnId="{64AB7130-C110-4D87-9761-621DFEADE575}">
      <dgm:prSet/>
      <dgm:spPr/>
      <dgm:t>
        <a:bodyPr/>
        <a:lstStyle/>
        <a:p>
          <a:endParaRPr lang="es-ES"/>
        </a:p>
      </dgm:t>
    </dgm:pt>
    <dgm:pt modelId="{E1995C8B-E9AD-4859-87BA-5CC8D4F1B68E}" type="sibTrans" cxnId="{64AB7130-C110-4D87-9761-621DFEADE575}">
      <dgm:prSet/>
      <dgm:spPr/>
      <dgm:t>
        <a:bodyPr/>
        <a:lstStyle/>
        <a:p>
          <a:endParaRPr lang="es-ES"/>
        </a:p>
      </dgm:t>
    </dgm:pt>
    <dgm:pt modelId="{9622DCE6-230E-4F1F-8DE1-6EE08BA756BD}">
      <dgm:prSet phldrT="[Texto]" custT="1"/>
      <dgm:spPr/>
      <dgm:t>
        <a:bodyPr/>
        <a:lstStyle/>
        <a:p>
          <a:r>
            <a:rPr lang="es-ES" sz="1000" dirty="0" smtClean="0"/>
            <a:t>EMISIÓN DE CUV</a:t>
          </a:r>
          <a:endParaRPr lang="es-ES" sz="1000" dirty="0"/>
        </a:p>
      </dgm:t>
    </dgm:pt>
    <dgm:pt modelId="{D501D20C-8640-4805-9191-6A6C1F924A09}" type="parTrans" cxnId="{FACC6671-AC91-4766-A91F-DB2808D1314C}">
      <dgm:prSet/>
      <dgm:spPr/>
      <dgm:t>
        <a:bodyPr/>
        <a:lstStyle/>
        <a:p>
          <a:endParaRPr lang="es-ES"/>
        </a:p>
      </dgm:t>
    </dgm:pt>
    <dgm:pt modelId="{C1C1E0B4-3632-4CC1-A72B-7F254940F808}" type="sibTrans" cxnId="{FACC6671-AC91-4766-A91F-DB2808D1314C}">
      <dgm:prSet/>
      <dgm:spPr/>
      <dgm:t>
        <a:bodyPr/>
        <a:lstStyle/>
        <a:p>
          <a:endParaRPr lang="es-ES"/>
        </a:p>
      </dgm:t>
    </dgm:pt>
    <dgm:pt modelId="{10061E4B-7782-4995-BDE3-5AE4F68CB5CC}">
      <dgm:prSet phldrT="[Texto]"/>
      <dgm:spPr/>
      <dgm:t>
        <a:bodyPr/>
        <a:lstStyle/>
        <a:p>
          <a:r>
            <a:rPr lang="es-ES" dirty="0" smtClean="0"/>
            <a:t>ESTRATEGIA</a:t>
          </a:r>
          <a:endParaRPr lang="es-ES" dirty="0"/>
        </a:p>
      </dgm:t>
    </dgm:pt>
    <dgm:pt modelId="{E22BA7C8-6056-47D3-AB44-83CDF089FB2A}" type="parTrans" cxnId="{EC3BEDB3-535E-4F55-BCA3-D1F848484CE4}">
      <dgm:prSet/>
      <dgm:spPr/>
      <dgm:t>
        <a:bodyPr/>
        <a:lstStyle/>
        <a:p>
          <a:endParaRPr lang="es-ES"/>
        </a:p>
      </dgm:t>
    </dgm:pt>
    <dgm:pt modelId="{627AA26A-3015-4BC1-B494-9638750ADF28}" type="sibTrans" cxnId="{EC3BEDB3-535E-4F55-BCA3-D1F848484CE4}">
      <dgm:prSet/>
      <dgm:spPr/>
      <dgm:t>
        <a:bodyPr/>
        <a:lstStyle/>
        <a:p>
          <a:endParaRPr lang="es-ES"/>
        </a:p>
      </dgm:t>
    </dgm:pt>
    <dgm:pt modelId="{65ADA4E3-9665-4577-8FFE-CFB3F637DA6A}">
      <dgm:prSet phldrT="[Texto]"/>
      <dgm:spPr/>
      <dgm:t>
        <a:bodyPr/>
        <a:lstStyle/>
        <a:p>
          <a:r>
            <a:rPr lang="es-ES" dirty="0" smtClean="0"/>
            <a:t>SOCIALIZACIÓN EN COMUNIDADES</a:t>
          </a:r>
          <a:endParaRPr lang="es-ES" dirty="0"/>
        </a:p>
      </dgm:t>
    </dgm:pt>
    <dgm:pt modelId="{FBF7F324-915A-43B9-A577-7DDC22EEFE96}" type="parTrans" cxnId="{CE48107A-89A5-49FC-8CBA-974F0C8F8748}">
      <dgm:prSet/>
      <dgm:spPr/>
      <dgm:t>
        <a:bodyPr/>
        <a:lstStyle/>
        <a:p>
          <a:endParaRPr lang="es-ES"/>
        </a:p>
      </dgm:t>
    </dgm:pt>
    <dgm:pt modelId="{FDC846FB-E9FA-40DB-98BD-27F14E2CD059}" type="sibTrans" cxnId="{CE48107A-89A5-49FC-8CBA-974F0C8F8748}">
      <dgm:prSet/>
      <dgm:spPr/>
      <dgm:t>
        <a:bodyPr/>
        <a:lstStyle/>
        <a:p>
          <a:endParaRPr lang="es-ES"/>
        </a:p>
      </dgm:t>
    </dgm:pt>
    <dgm:pt modelId="{11B1313A-360B-4DDF-A294-C41B31EC6942}">
      <dgm:prSet phldrT="[Texto]"/>
      <dgm:spPr/>
      <dgm:t>
        <a:bodyPr/>
        <a:lstStyle/>
        <a:p>
          <a:r>
            <a:rPr lang="es-ES" dirty="0" smtClean="0"/>
            <a:t>CONTROL EN MOVILIZACIÓN</a:t>
          </a:r>
          <a:endParaRPr lang="es-ES" dirty="0"/>
        </a:p>
      </dgm:t>
    </dgm:pt>
    <dgm:pt modelId="{5C40CA32-AA66-4BFE-9C76-17E02C399A25}" type="parTrans" cxnId="{90FB7988-939D-437B-B7AE-BBA11B71AD59}">
      <dgm:prSet/>
      <dgm:spPr/>
      <dgm:t>
        <a:bodyPr/>
        <a:lstStyle/>
        <a:p>
          <a:endParaRPr lang="es-ES"/>
        </a:p>
      </dgm:t>
    </dgm:pt>
    <dgm:pt modelId="{9B2DC6C1-FFE7-476E-A7E3-06C794C450A1}" type="sibTrans" cxnId="{90FB7988-939D-437B-B7AE-BBA11B71AD59}">
      <dgm:prSet/>
      <dgm:spPr/>
      <dgm:t>
        <a:bodyPr/>
        <a:lstStyle/>
        <a:p>
          <a:endParaRPr lang="es-ES"/>
        </a:p>
      </dgm:t>
    </dgm:pt>
    <dgm:pt modelId="{BF9F2DC2-1424-4C64-BC52-DB4E9C39C41A}">
      <dgm:prSet phldrT="[Texto]" custT="1"/>
      <dgm:spPr/>
      <dgm:t>
        <a:bodyPr/>
        <a:lstStyle/>
        <a:p>
          <a:r>
            <a:rPr lang="es-ES" sz="1000" dirty="0" smtClean="0"/>
            <a:t>IDENTIFICACIÓN </a:t>
          </a:r>
          <a:endParaRPr lang="es-ES" sz="1000" dirty="0"/>
        </a:p>
      </dgm:t>
    </dgm:pt>
    <dgm:pt modelId="{745D507D-E621-4F97-8259-AFEE791ABB38}" type="parTrans" cxnId="{E85D2360-C016-47C7-B471-6CC228FCB0BF}">
      <dgm:prSet/>
      <dgm:spPr/>
      <dgm:t>
        <a:bodyPr/>
        <a:lstStyle/>
        <a:p>
          <a:endParaRPr lang="es-ES"/>
        </a:p>
      </dgm:t>
    </dgm:pt>
    <dgm:pt modelId="{6C589289-1284-4FBD-8B59-ECAD28F91622}" type="sibTrans" cxnId="{E85D2360-C016-47C7-B471-6CC228FCB0BF}">
      <dgm:prSet/>
      <dgm:spPr/>
      <dgm:t>
        <a:bodyPr/>
        <a:lstStyle/>
        <a:p>
          <a:endParaRPr lang="es-ES"/>
        </a:p>
      </dgm:t>
    </dgm:pt>
    <dgm:pt modelId="{60152C45-2442-4454-ABC3-A7A04F701636}">
      <dgm:prSet phldrT="[Texto]"/>
      <dgm:spPr/>
      <dgm:t>
        <a:bodyPr/>
        <a:lstStyle/>
        <a:p>
          <a:r>
            <a:rPr lang="es-ES" dirty="0" smtClean="0"/>
            <a:t>BARRIDOS</a:t>
          </a:r>
          <a:endParaRPr lang="es-ES" dirty="0"/>
        </a:p>
      </dgm:t>
    </dgm:pt>
    <dgm:pt modelId="{EB5CDEA1-C395-4383-83A5-85BD1CD04BC3}" type="parTrans" cxnId="{99985AEC-8CC2-4E81-B9E6-E57925DDAA7A}">
      <dgm:prSet/>
      <dgm:spPr/>
      <dgm:t>
        <a:bodyPr/>
        <a:lstStyle/>
        <a:p>
          <a:endParaRPr lang="es-ES"/>
        </a:p>
      </dgm:t>
    </dgm:pt>
    <dgm:pt modelId="{32D22ACC-B75F-4BBF-9276-F298A426259F}" type="sibTrans" cxnId="{99985AEC-8CC2-4E81-B9E6-E57925DDAA7A}">
      <dgm:prSet/>
      <dgm:spPr/>
      <dgm:t>
        <a:bodyPr/>
        <a:lstStyle/>
        <a:p>
          <a:endParaRPr lang="es-ES"/>
        </a:p>
      </dgm:t>
    </dgm:pt>
    <dgm:pt modelId="{6F7EB502-50F6-4B88-AA9F-DC6CCEA09A38}" type="pres">
      <dgm:prSet presAssocID="{8E8FDA66-63EA-47B5-BB7E-4142F6ADCC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E5CE04-269C-4438-AECE-A3CA631C744C}" type="pres">
      <dgm:prSet presAssocID="{8E8FDA66-63EA-47B5-BB7E-4142F6ADCC65}" presName="tSp" presStyleCnt="0"/>
      <dgm:spPr/>
    </dgm:pt>
    <dgm:pt modelId="{9ECE7409-F85A-483D-B82F-1E27205B1F0E}" type="pres">
      <dgm:prSet presAssocID="{8E8FDA66-63EA-47B5-BB7E-4142F6ADCC65}" presName="bSp" presStyleCnt="0"/>
      <dgm:spPr/>
    </dgm:pt>
    <dgm:pt modelId="{ED6E8ACC-BE21-44E6-AAE0-21789BD88D4B}" type="pres">
      <dgm:prSet presAssocID="{8E8FDA66-63EA-47B5-BB7E-4142F6ADCC65}" presName="process" presStyleCnt="0"/>
      <dgm:spPr/>
    </dgm:pt>
    <dgm:pt modelId="{606463CC-7645-4D1B-9936-0DDC9E22DB6E}" type="pres">
      <dgm:prSet presAssocID="{E44BDC0D-74D6-4766-A9D8-985A9CDA6DC5}" presName="composite1" presStyleCnt="0"/>
      <dgm:spPr/>
    </dgm:pt>
    <dgm:pt modelId="{AED2ABA7-8278-4F12-A334-4461F5926332}" type="pres">
      <dgm:prSet presAssocID="{E44BDC0D-74D6-4766-A9D8-985A9CDA6DC5}" presName="dummyNode1" presStyleLbl="node1" presStyleIdx="0" presStyleCnt="3"/>
      <dgm:spPr/>
    </dgm:pt>
    <dgm:pt modelId="{22DFD6B5-AA79-4825-BC47-5AFF7A4D3051}" type="pres">
      <dgm:prSet presAssocID="{E44BDC0D-74D6-4766-A9D8-985A9CDA6DC5}" presName="childNode1" presStyleLbl="bgAcc1" presStyleIdx="0" presStyleCnt="3" custScaleX="11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63835-BC92-45A7-8EAF-880461443CBE}" type="pres">
      <dgm:prSet presAssocID="{E44BDC0D-74D6-4766-A9D8-985A9CDA6DC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E0E1AD-CD9E-4CBD-80A6-C46C0DAE3D07}" type="pres">
      <dgm:prSet presAssocID="{E44BDC0D-74D6-4766-A9D8-985A9CDA6DC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C5F89-EDD5-4CAD-B040-DD2D5DADF7A1}" type="pres">
      <dgm:prSet presAssocID="{E44BDC0D-74D6-4766-A9D8-985A9CDA6DC5}" presName="connSite1" presStyleCnt="0"/>
      <dgm:spPr/>
    </dgm:pt>
    <dgm:pt modelId="{F0DAA877-68CD-4883-B28F-5CDA427620E1}" type="pres">
      <dgm:prSet presAssocID="{E72A4492-E03F-404B-9113-88744DEC986F}" presName="Name9" presStyleLbl="sibTrans2D1" presStyleIdx="0" presStyleCnt="2"/>
      <dgm:spPr/>
      <dgm:t>
        <a:bodyPr/>
        <a:lstStyle/>
        <a:p>
          <a:endParaRPr lang="es-ES"/>
        </a:p>
      </dgm:t>
    </dgm:pt>
    <dgm:pt modelId="{A97955B7-2BBC-4B43-9806-AE500312AA3B}" type="pres">
      <dgm:prSet presAssocID="{11FD5CE0-9247-430C-9DDB-5D7DE19BB681}" presName="composite2" presStyleCnt="0"/>
      <dgm:spPr/>
    </dgm:pt>
    <dgm:pt modelId="{3A0B324C-1AD0-463B-BE5C-3AD9EF73FC00}" type="pres">
      <dgm:prSet presAssocID="{11FD5CE0-9247-430C-9DDB-5D7DE19BB681}" presName="dummyNode2" presStyleLbl="node1" presStyleIdx="0" presStyleCnt="3"/>
      <dgm:spPr/>
    </dgm:pt>
    <dgm:pt modelId="{52AB1C00-65E5-4E95-BD70-F76454FFB2D2}" type="pres">
      <dgm:prSet presAssocID="{11FD5CE0-9247-430C-9DDB-5D7DE19BB68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0E632E-0539-4D48-998A-62CC26F6CFD9}" type="pres">
      <dgm:prSet presAssocID="{11FD5CE0-9247-430C-9DDB-5D7DE19BB68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2A3420-157C-4AB2-A1A4-E3564CD8E0AB}" type="pres">
      <dgm:prSet presAssocID="{11FD5CE0-9247-430C-9DDB-5D7DE19BB68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DBF46-D91F-4292-933D-973AC12AFE8F}" type="pres">
      <dgm:prSet presAssocID="{11FD5CE0-9247-430C-9DDB-5D7DE19BB681}" presName="connSite2" presStyleCnt="0"/>
      <dgm:spPr/>
    </dgm:pt>
    <dgm:pt modelId="{2FBD8031-90C0-452A-92B3-89BA6998B52F}" type="pres">
      <dgm:prSet presAssocID="{908CF2E7-FF46-41CD-9085-3D1A78465F14}" presName="Name18" presStyleLbl="sibTrans2D1" presStyleIdx="1" presStyleCnt="2"/>
      <dgm:spPr/>
      <dgm:t>
        <a:bodyPr/>
        <a:lstStyle/>
        <a:p>
          <a:endParaRPr lang="es-ES"/>
        </a:p>
      </dgm:t>
    </dgm:pt>
    <dgm:pt modelId="{FA604AF3-E6B5-4E06-91BF-D7EC8486C434}" type="pres">
      <dgm:prSet presAssocID="{10061E4B-7782-4995-BDE3-5AE4F68CB5CC}" presName="composite1" presStyleCnt="0"/>
      <dgm:spPr/>
    </dgm:pt>
    <dgm:pt modelId="{5B58B9B8-88D2-4109-9719-71C51974AFBB}" type="pres">
      <dgm:prSet presAssocID="{10061E4B-7782-4995-BDE3-5AE4F68CB5CC}" presName="dummyNode1" presStyleLbl="node1" presStyleIdx="1" presStyleCnt="3"/>
      <dgm:spPr/>
    </dgm:pt>
    <dgm:pt modelId="{C0CBC594-2C98-4EE3-AAB9-C3A907103F01}" type="pres">
      <dgm:prSet presAssocID="{10061E4B-7782-4995-BDE3-5AE4F68CB5C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ABEFAB-9CB2-4481-9C87-4EFB9C5A663C}" type="pres">
      <dgm:prSet presAssocID="{10061E4B-7782-4995-BDE3-5AE4F68CB5C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0B0E8-A8CA-4B6C-B087-389AAB5FCA7D}" type="pres">
      <dgm:prSet presAssocID="{10061E4B-7782-4995-BDE3-5AE4F68CB5C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65B27-624B-4830-B6C3-776BFA859B61}" type="pres">
      <dgm:prSet presAssocID="{10061E4B-7782-4995-BDE3-5AE4F68CB5CC}" presName="connSite1" presStyleCnt="0"/>
      <dgm:spPr/>
    </dgm:pt>
  </dgm:ptLst>
  <dgm:cxnLst>
    <dgm:cxn modelId="{E85D2360-C016-47C7-B471-6CC228FCB0BF}" srcId="{11FD5CE0-9247-430C-9DDB-5D7DE19BB681}" destId="{BF9F2DC2-1424-4C64-BC52-DB4E9C39C41A}" srcOrd="1" destOrd="0" parTransId="{745D507D-E621-4F97-8259-AFEE791ABB38}" sibTransId="{6C589289-1284-4FBD-8B59-ECAD28F91622}"/>
    <dgm:cxn modelId="{64AB7130-C110-4D87-9761-621DFEADE575}" srcId="{11FD5CE0-9247-430C-9DDB-5D7DE19BB681}" destId="{34C68F26-EAB4-4DFB-B664-6B2652EBFE20}" srcOrd="0" destOrd="0" parTransId="{21FC1AED-0020-4F17-964D-94A4BF6799A2}" sibTransId="{E1995C8B-E9AD-4859-87BA-5CC8D4F1B68E}"/>
    <dgm:cxn modelId="{2F73F404-E738-4401-88B9-F08C072852D0}" type="presOf" srcId="{E72A4492-E03F-404B-9113-88744DEC986F}" destId="{F0DAA877-68CD-4883-B28F-5CDA427620E1}" srcOrd="0" destOrd="0" presId="urn:microsoft.com/office/officeart/2005/8/layout/hProcess4"/>
    <dgm:cxn modelId="{9643C140-6BC6-43EC-80BA-D05FC081A66D}" type="presOf" srcId="{9622DCE6-230E-4F1F-8DE1-6EE08BA756BD}" destId="{52AB1C00-65E5-4E95-BD70-F76454FFB2D2}" srcOrd="0" destOrd="2" presId="urn:microsoft.com/office/officeart/2005/8/layout/hProcess4"/>
    <dgm:cxn modelId="{FACC6671-AC91-4766-A91F-DB2808D1314C}" srcId="{11FD5CE0-9247-430C-9DDB-5D7DE19BB681}" destId="{9622DCE6-230E-4F1F-8DE1-6EE08BA756BD}" srcOrd="2" destOrd="0" parTransId="{D501D20C-8640-4805-9191-6A6C1F924A09}" sibTransId="{C1C1E0B4-3632-4CC1-A72B-7F254940F808}"/>
    <dgm:cxn modelId="{B6369503-5322-463F-91B0-68F0748485D4}" srcId="{8E8FDA66-63EA-47B5-BB7E-4142F6ADCC65}" destId="{E44BDC0D-74D6-4766-A9D8-985A9CDA6DC5}" srcOrd="0" destOrd="0" parTransId="{B33B3C47-188D-40CD-B7C7-5E9ACFBF65CA}" sibTransId="{E72A4492-E03F-404B-9113-88744DEC986F}"/>
    <dgm:cxn modelId="{99985AEC-8CC2-4E81-B9E6-E57925DDAA7A}" srcId="{10061E4B-7782-4995-BDE3-5AE4F68CB5CC}" destId="{60152C45-2442-4454-ABC3-A7A04F701636}" srcOrd="1" destOrd="0" parTransId="{EB5CDEA1-C395-4383-83A5-85BD1CD04BC3}" sibTransId="{32D22ACC-B75F-4BBF-9276-F298A426259F}"/>
    <dgm:cxn modelId="{D2E6F221-2307-4848-83E9-518384D027AC}" type="presOf" srcId="{8E8FDA66-63EA-47B5-BB7E-4142F6ADCC65}" destId="{6F7EB502-50F6-4B88-AA9F-DC6CCEA09A38}" srcOrd="0" destOrd="0" presId="urn:microsoft.com/office/officeart/2005/8/layout/hProcess4"/>
    <dgm:cxn modelId="{70B054B3-55A9-4E05-B0E1-D081B6794686}" srcId="{E44BDC0D-74D6-4766-A9D8-985A9CDA6DC5}" destId="{08CDA8AB-5DF4-482E-A498-00CDC97C976E}" srcOrd="1" destOrd="0" parTransId="{8A6FDC6A-BFD6-4344-8FD8-EE3B6989E435}" sibTransId="{DAD1707D-B821-4865-8CC6-744EBF217722}"/>
    <dgm:cxn modelId="{7FD4C17C-9D11-46A8-A96E-B94C5C6F830F}" type="presOf" srcId="{E44BDC0D-74D6-4766-A9D8-985A9CDA6DC5}" destId="{82E0E1AD-CD9E-4CBD-80A6-C46C0DAE3D07}" srcOrd="0" destOrd="0" presId="urn:microsoft.com/office/officeart/2005/8/layout/hProcess4"/>
    <dgm:cxn modelId="{EC3BEDB3-535E-4F55-BCA3-D1F848484CE4}" srcId="{8E8FDA66-63EA-47B5-BB7E-4142F6ADCC65}" destId="{10061E4B-7782-4995-BDE3-5AE4F68CB5CC}" srcOrd="2" destOrd="0" parTransId="{E22BA7C8-6056-47D3-AB44-83CDF089FB2A}" sibTransId="{627AA26A-3015-4BC1-B494-9638750ADF28}"/>
    <dgm:cxn modelId="{4A561452-AA8A-4E11-A21A-0C5C7C049EDF}" type="presOf" srcId="{34C68F26-EAB4-4DFB-B664-6B2652EBFE20}" destId="{52AB1C00-65E5-4E95-BD70-F76454FFB2D2}" srcOrd="0" destOrd="0" presId="urn:microsoft.com/office/officeart/2005/8/layout/hProcess4"/>
    <dgm:cxn modelId="{02634270-9CA2-4688-8185-E0FDDE5557A9}" type="presOf" srcId="{887A4140-DA31-43A2-9614-FA3EC49B961B}" destId="{22DFD6B5-AA79-4825-BC47-5AFF7A4D3051}" srcOrd="0" destOrd="0" presId="urn:microsoft.com/office/officeart/2005/8/layout/hProcess4"/>
    <dgm:cxn modelId="{BC238CB3-005D-49EC-B982-8F1F4E0183C6}" type="presOf" srcId="{34C68F26-EAB4-4DFB-B664-6B2652EBFE20}" destId="{7C0E632E-0539-4D48-998A-62CC26F6CFD9}" srcOrd="1" destOrd="0" presId="urn:microsoft.com/office/officeart/2005/8/layout/hProcess4"/>
    <dgm:cxn modelId="{20A9F150-23D6-4FA4-80E9-B0E523EE03C1}" type="presOf" srcId="{08CDA8AB-5DF4-482E-A498-00CDC97C976E}" destId="{DF163835-BC92-45A7-8EAF-880461443CBE}" srcOrd="1" destOrd="1" presId="urn:microsoft.com/office/officeart/2005/8/layout/hProcess4"/>
    <dgm:cxn modelId="{C65CDB96-E0EF-4BF0-BEED-F496BD1013F2}" type="presOf" srcId="{08CDA8AB-5DF4-482E-A498-00CDC97C976E}" destId="{22DFD6B5-AA79-4825-BC47-5AFF7A4D3051}" srcOrd="0" destOrd="1" presId="urn:microsoft.com/office/officeart/2005/8/layout/hProcess4"/>
    <dgm:cxn modelId="{883F0D7C-1D50-42A6-A2ED-F60C04FA9469}" type="presOf" srcId="{11FD5CE0-9247-430C-9DDB-5D7DE19BB681}" destId="{542A3420-157C-4AB2-A1A4-E3564CD8E0AB}" srcOrd="0" destOrd="0" presId="urn:microsoft.com/office/officeart/2005/8/layout/hProcess4"/>
    <dgm:cxn modelId="{31AA930B-9A77-4A4E-B87E-4D5690DC42AD}" type="presOf" srcId="{11B1313A-360B-4DDF-A294-C41B31EC6942}" destId="{A6ABEFAB-9CB2-4481-9C87-4EFB9C5A663C}" srcOrd="1" destOrd="2" presId="urn:microsoft.com/office/officeart/2005/8/layout/hProcess4"/>
    <dgm:cxn modelId="{90FB7988-939D-437B-B7AE-BBA11B71AD59}" srcId="{10061E4B-7782-4995-BDE3-5AE4F68CB5CC}" destId="{11B1313A-360B-4DDF-A294-C41B31EC6942}" srcOrd="2" destOrd="0" parTransId="{5C40CA32-AA66-4BFE-9C76-17E02C399A25}" sibTransId="{9B2DC6C1-FFE7-476E-A7E3-06C794C450A1}"/>
    <dgm:cxn modelId="{92E78614-A6AE-410C-ABE2-555CA15FE652}" srcId="{8E8FDA66-63EA-47B5-BB7E-4142F6ADCC65}" destId="{11FD5CE0-9247-430C-9DDB-5D7DE19BB681}" srcOrd="1" destOrd="0" parTransId="{3C08932E-1F88-494E-A07E-A7FC28ECD591}" sibTransId="{908CF2E7-FF46-41CD-9085-3D1A78465F14}"/>
    <dgm:cxn modelId="{0D53437F-7577-4393-8AD7-3A6308D494A6}" type="presOf" srcId="{BF9F2DC2-1424-4C64-BC52-DB4E9C39C41A}" destId="{7C0E632E-0539-4D48-998A-62CC26F6CFD9}" srcOrd="1" destOrd="1" presId="urn:microsoft.com/office/officeart/2005/8/layout/hProcess4"/>
    <dgm:cxn modelId="{F6D1ED0E-4777-4ED6-97BB-771262B0BC0E}" type="presOf" srcId="{65ADA4E3-9665-4577-8FFE-CFB3F637DA6A}" destId="{C0CBC594-2C98-4EE3-AAB9-C3A907103F01}" srcOrd="0" destOrd="0" presId="urn:microsoft.com/office/officeart/2005/8/layout/hProcess4"/>
    <dgm:cxn modelId="{673913F9-B071-491C-910F-04CA2D4EF738}" type="presOf" srcId="{11B1313A-360B-4DDF-A294-C41B31EC6942}" destId="{C0CBC594-2C98-4EE3-AAB9-C3A907103F01}" srcOrd="0" destOrd="2" presId="urn:microsoft.com/office/officeart/2005/8/layout/hProcess4"/>
    <dgm:cxn modelId="{347A9C21-B0D1-4A05-BB9C-333D0288D6DC}" type="presOf" srcId="{BF9F2DC2-1424-4C64-BC52-DB4E9C39C41A}" destId="{52AB1C00-65E5-4E95-BD70-F76454FFB2D2}" srcOrd="0" destOrd="1" presId="urn:microsoft.com/office/officeart/2005/8/layout/hProcess4"/>
    <dgm:cxn modelId="{43537CA5-A2D6-4E81-9671-FA80870CCC93}" srcId="{E44BDC0D-74D6-4766-A9D8-985A9CDA6DC5}" destId="{887A4140-DA31-43A2-9614-FA3EC49B961B}" srcOrd="0" destOrd="0" parTransId="{5D5A8AC5-9A24-4C1B-8056-D99D7D0E22EA}" sibTransId="{2A853FA8-5EFE-44AB-B661-3CBCBFC9A4DB}"/>
    <dgm:cxn modelId="{F7BEF335-DE20-4E4C-A488-44FA5A8FD4DC}" type="presOf" srcId="{9622DCE6-230E-4F1F-8DE1-6EE08BA756BD}" destId="{7C0E632E-0539-4D48-998A-62CC26F6CFD9}" srcOrd="1" destOrd="2" presId="urn:microsoft.com/office/officeart/2005/8/layout/hProcess4"/>
    <dgm:cxn modelId="{CE48107A-89A5-49FC-8CBA-974F0C8F8748}" srcId="{10061E4B-7782-4995-BDE3-5AE4F68CB5CC}" destId="{65ADA4E3-9665-4577-8FFE-CFB3F637DA6A}" srcOrd="0" destOrd="0" parTransId="{FBF7F324-915A-43B9-A577-7DDC22EEFE96}" sibTransId="{FDC846FB-E9FA-40DB-98BD-27F14E2CD059}"/>
    <dgm:cxn modelId="{DB4CDF72-CA4F-418D-98E1-DE3A1F7DD93B}" type="presOf" srcId="{908CF2E7-FF46-41CD-9085-3D1A78465F14}" destId="{2FBD8031-90C0-452A-92B3-89BA6998B52F}" srcOrd="0" destOrd="0" presId="urn:microsoft.com/office/officeart/2005/8/layout/hProcess4"/>
    <dgm:cxn modelId="{8EB1BE59-F7F4-4E0A-8900-E31EA541997C}" type="presOf" srcId="{60152C45-2442-4454-ABC3-A7A04F701636}" destId="{A6ABEFAB-9CB2-4481-9C87-4EFB9C5A663C}" srcOrd="1" destOrd="1" presId="urn:microsoft.com/office/officeart/2005/8/layout/hProcess4"/>
    <dgm:cxn modelId="{C59110DA-ABDC-4642-8199-71426316F15F}" type="presOf" srcId="{65ADA4E3-9665-4577-8FFE-CFB3F637DA6A}" destId="{A6ABEFAB-9CB2-4481-9C87-4EFB9C5A663C}" srcOrd="1" destOrd="0" presId="urn:microsoft.com/office/officeart/2005/8/layout/hProcess4"/>
    <dgm:cxn modelId="{60B84275-B010-4A0E-A7D4-1EDC05803496}" type="presOf" srcId="{10061E4B-7782-4995-BDE3-5AE4F68CB5CC}" destId="{6A80B0E8-A8CA-4B6C-B087-389AAB5FCA7D}" srcOrd="0" destOrd="0" presId="urn:microsoft.com/office/officeart/2005/8/layout/hProcess4"/>
    <dgm:cxn modelId="{314F3683-8647-4972-B87F-EE805028C9B9}" type="presOf" srcId="{887A4140-DA31-43A2-9614-FA3EC49B961B}" destId="{DF163835-BC92-45A7-8EAF-880461443CBE}" srcOrd="1" destOrd="0" presId="urn:microsoft.com/office/officeart/2005/8/layout/hProcess4"/>
    <dgm:cxn modelId="{908E4E05-FF89-4290-8B76-29694E4FF5F7}" type="presOf" srcId="{60152C45-2442-4454-ABC3-A7A04F701636}" destId="{C0CBC594-2C98-4EE3-AAB9-C3A907103F01}" srcOrd="0" destOrd="1" presId="urn:microsoft.com/office/officeart/2005/8/layout/hProcess4"/>
    <dgm:cxn modelId="{25BE85E0-8F02-4239-8581-1D54F5C62EE8}" type="presParOf" srcId="{6F7EB502-50F6-4B88-AA9F-DC6CCEA09A38}" destId="{36E5CE04-269C-4438-AECE-A3CA631C744C}" srcOrd="0" destOrd="0" presId="urn:microsoft.com/office/officeart/2005/8/layout/hProcess4"/>
    <dgm:cxn modelId="{8AEADE12-94B4-47CD-9370-18968CCA79F9}" type="presParOf" srcId="{6F7EB502-50F6-4B88-AA9F-DC6CCEA09A38}" destId="{9ECE7409-F85A-483D-B82F-1E27205B1F0E}" srcOrd="1" destOrd="0" presId="urn:microsoft.com/office/officeart/2005/8/layout/hProcess4"/>
    <dgm:cxn modelId="{2C3B3FE1-4B20-4E0C-8AF2-7D8D8A438A9B}" type="presParOf" srcId="{6F7EB502-50F6-4B88-AA9F-DC6CCEA09A38}" destId="{ED6E8ACC-BE21-44E6-AAE0-21789BD88D4B}" srcOrd="2" destOrd="0" presId="urn:microsoft.com/office/officeart/2005/8/layout/hProcess4"/>
    <dgm:cxn modelId="{BC937615-7558-4D82-B29F-D34CD02B150F}" type="presParOf" srcId="{ED6E8ACC-BE21-44E6-AAE0-21789BD88D4B}" destId="{606463CC-7645-4D1B-9936-0DDC9E22DB6E}" srcOrd="0" destOrd="0" presId="urn:microsoft.com/office/officeart/2005/8/layout/hProcess4"/>
    <dgm:cxn modelId="{A6F7604E-DA5A-433C-B876-EB6880768025}" type="presParOf" srcId="{606463CC-7645-4D1B-9936-0DDC9E22DB6E}" destId="{AED2ABA7-8278-4F12-A334-4461F5926332}" srcOrd="0" destOrd="0" presId="urn:microsoft.com/office/officeart/2005/8/layout/hProcess4"/>
    <dgm:cxn modelId="{358136E3-4824-40B1-A75B-E2E86081C935}" type="presParOf" srcId="{606463CC-7645-4D1B-9936-0DDC9E22DB6E}" destId="{22DFD6B5-AA79-4825-BC47-5AFF7A4D3051}" srcOrd="1" destOrd="0" presId="urn:microsoft.com/office/officeart/2005/8/layout/hProcess4"/>
    <dgm:cxn modelId="{51BAA895-3921-444F-A47A-128F19843F7F}" type="presParOf" srcId="{606463CC-7645-4D1B-9936-0DDC9E22DB6E}" destId="{DF163835-BC92-45A7-8EAF-880461443CBE}" srcOrd="2" destOrd="0" presId="urn:microsoft.com/office/officeart/2005/8/layout/hProcess4"/>
    <dgm:cxn modelId="{6FB40AA7-2E89-4C46-9B52-B39D4BAD3DE3}" type="presParOf" srcId="{606463CC-7645-4D1B-9936-0DDC9E22DB6E}" destId="{82E0E1AD-CD9E-4CBD-80A6-C46C0DAE3D07}" srcOrd="3" destOrd="0" presId="urn:microsoft.com/office/officeart/2005/8/layout/hProcess4"/>
    <dgm:cxn modelId="{95067234-2460-4830-B723-69E008CD3F7E}" type="presParOf" srcId="{606463CC-7645-4D1B-9936-0DDC9E22DB6E}" destId="{650C5F89-EDD5-4CAD-B040-DD2D5DADF7A1}" srcOrd="4" destOrd="0" presId="urn:microsoft.com/office/officeart/2005/8/layout/hProcess4"/>
    <dgm:cxn modelId="{3996C354-7A0E-4282-8119-8B01623381FB}" type="presParOf" srcId="{ED6E8ACC-BE21-44E6-AAE0-21789BD88D4B}" destId="{F0DAA877-68CD-4883-B28F-5CDA427620E1}" srcOrd="1" destOrd="0" presId="urn:microsoft.com/office/officeart/2005/8/layout/hProcess4"/>
    <dgm:cxn modelId="{8157EE1C-B5AB-44CE-BC79-D758911D42C4}" type="presParOf" srcId="{ED6E8ACC-BE21-44E6-AAE0-21789BD88D4B}" destId="{A97955B7-2BBC-4B43-9806-AE500312AA3B}" srcOrd="2" destOrd="0" presId="urn:microsoft.com/office/officeart/2005/8/layout/hProcess4"/>
    <dgm:cxn modelId="{9F5F4B1A-023A-4B4B-9323-BE7A5E37D6B7}" type="presParOf" srcId="{A97955B7-2BBC-4B43-9806-AE500312AA3B}" destId="{3A0B324C-1AD0-463B-BE5C-3AD9EF73FC00}" srcOrd="0" destOrd="0" presId="urn:microsoft.com/office/officeart/2005/8/layout/hProcess4"/>
    <dgm:cxn modelId="{39125F71-0D84-41D6-9F30-FD894074339D}" type="presParOf" srcId="{A97955B7-2BBC-4B43-9806-AE500312AA3B}" destId="{52AB1C00-65E5-4E95-BD70-F76454FFB2D2}" srcOrd="1" destOrd="0" presId="urn:microsoft.com/office/officeart/2005/8/layout/hProcess4"/>
    <dgm:cxn modelId="{B5380B79-4A27-416E-AC13-6A15CCE1334F}" type="presParOf" srcId="{A97955B7-2BBC-4B43-9806-AE500312AA3B}" destId="{7C0E632E-0539-4D48-998A-62CC26F6CFD9}" srcOrd="2" destOrd="0" presId="urn:microsoft.com/office/officeart/2005/8/layout/hProcess4"/>
    <dgm:cxn modelId="{72FBB259-ACBA-4B1B-A81C-AC295DE3FE30}" type="presParOf" srcId="{A97955B7-2BBC-4B43-9806-AE500312AA3B}" destId="{542A3420-157C-4AB2-A1A4-E3564CD8E0AB}" srcOrd="3" destOrd="0" presId="urn:microsoft.com/office/officeart/2005/8/layout/hProcess4"/>
    <dgm:cxn modelId="{4704AC24-3951-4BFE-9E20-058398C9254A}" type="presParOf" srcId="{A97955B7-2BBC-4B43-9806-AE500312AA3B}" destId="{DF7DBF46-D91F-4292-933D-973AC12AFE8F}" srcOrd="4" destOrd="0" presId="urn:microsoft.com/office/officeart/2005/8/layout/hProcess4"/>
    <dgm:cxn modelId="{394B9FFF-DD19-437D-B8B5-F0630063FBEC}" type="presParOf" srcId="{ED6E8ACC-BE21-44E6-AAE0-21789BD88D4B}" destId="{2FBD8031-90C0-452A-92B3-89BA6998B52F}" srcOrd="3" destOrd="0" presId="urn:microsoft.com/office/officeart/2005/8/layout/hProcess4"/>
    <dgm:cxn modelId="{73492EF5-E3BB-490C-B830-2E648B79BE49}" type="presParOf" srcId="{ED6E8ACC-BE21-44E6-AAE0-21789BD88D4B}" destId="{FA604AF3-E6B5-4E06-91BF-D7EC8486C434}" srcOrd="4" destOrd="0" presId="urn:microsoft.com/office/officeart/2005/8/layout/hProcess4"/>
    <dgm:cxn modelId="{BAC1E90A-667A-4BFE-8412-B59512369CF0}" type="presParOf" srcId="{FA604AF3-E6B5-4E06-91BF-D7EC8486C434}" destId="{5B58B9B8-88D2-4109-9719-71C51974AFBB}" srcOrd="0" destOrd="0" presId="urn:microsoft.com/office/officeart/2005/8/layout/hProcess4"/>
    <dgm:cxn modelId="{60539B99-650F-4D01-ACBB-7F1EAC397F6F}" type="presParOf" srcId="{FA604AF3-E6B5-4E06-91BF-D7EC8486C434}" destId="{C0CBC594-2C98-4EE3-AAB9-C3A907103F01}" srcOrd="1" destOrd="0" presId="urn:microsoft.com/office/officeart/2005/8/layout/hProcess4"/>
    <dgm:cxn modelId="{440A09FB-4B88-4F3A-882C-9C5E59B4DFEC}" type="presParOf" srcId="{FA604AF3-E6B5-4E06-91BF-D7EC8486C434}" destId="{A6ABEFAB-9CB2-4481-9C87-4EFB9C5A663C}" srcOrd="2" destOrd="0" presId="urn:microsoft.com/office/officeart/2005/8/layout/hProcess4"/>
    <dgm:cxn modelId="{5E6459BD-5F74-4620-8FDB-DDE50EAB8414}" type="presParOf" srcId="{FA604AF3-E6B5-4E06-91BF-D7EC8486C434}" destId="{6A80B0E8-A8CA-4B6C-B087-389AAB5FCA7D}" srcOrd="3" destOrd="0" presId="urn:microsoft.com/office/officeart/2005/8/layout/hProcess4"/>
    <dgm:cxn modelId="{F34BAD70-0F1B-4FFF-B85E-508AAE238993}" type="presParOf" srcId="{FA604AF3-E6B5-4E06-91BF-D7EC8486C434}" destId="{E5B65B27-624B-4830-B6C3-776BFA859B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FD6B5-AA79-4825-BC47-5AFF7A4D3051}">
      <dsp:nvSpPr>
        <dsp:cNvPr id="0" name=""/>
        <dsp:cNvSpPr/>
      </dsp:nvSpPr>
      <dsp:spPr>
        <a:xfrm>
          <a:off x="224304" y="472191"/>
          <a:ext cx="1239696" cy="907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PERMANENTE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OPERADORA ASOPROAGCUR</a:t>
          </a:r>
          <a:endParaRPr lang="es-ES" sz="1000" kern="1200" dirty="0"/>
        </a:p>
      </dsp:txBody>
      <dsp:txXfrm>
        <a:off x="245185" y="493072"/>
        <a:ext cx="1197934" cy="671154"/>
      </dsp:txXfrm>
    </dsp:sp>
    <dsp:sp modelId="{F0DAA877-68CD-4883-B28F-5CDA427620E1}">
      <dsp:nvSpPr>
        <dsp:cNvPr id="0" name=""/>
        <dsp:cNvSpPr/>
      </dsp:nvSpPr>
      <dsp:spPr>
        <a:xfrm>
          <a:off x="897117" y="633656"/>
          <a:ext cx="1293915" cy="1293915"/>
        </a:xfrm>
        <a:prstGeom prst="leftCircularArrow">
          <a:avLst>
            <a:gd name="adj1" fmla="val 3774"/>
            <a:gd name="adj2" fmla="val 471320"/>
            <a:gd name="adj3" fmla="val 2246831"/>
            <a:gd name="adj4" fmla="val 9024489"/>
            <a:gd name="adj5" fmla="val 44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0E1AD-CD9E-4CBD-80A6-C46C0DAE3D07}">
      <dsp:nvSpPr>
        <dsp:cNvPr id="0" name=""/>
        <dsp:cNvSpPr/>
      </dsp:nvSpPr>
      <dsp:spPr>
        <a:xfrm>
          <a:off x="538570" y="1185107"/>
          <a:ext cx="977862" cy="38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MODALIDAD</a:t>
          </a:r>
          <a:endParaRPr lang="es-ES" sz="1000" kern="1200" dirty="0"/>
        </a:p>
      </dsp:txBody>
      <dsp:txXfrm>
        <a:off x="549959" y="1196496"/>
        <a:ext cx="955084" cy="366085"/>
      </dsp:txXfrm>
    </dsp:sp>
    <dsp:sp modelId="{52AB1C00-65E5-4E95-BD70-F76454FFB2D2}">
      <dsp:nvSpPr>
        <dsp:cNvPr id="0" name=""/>
        <dsp:cNvSpPr/>
      </dsp:nvSpPr>
      <dsp:spPr>
        <a:xfrm>
          <a:off x="1748954" y="472191"/>
          <a:ext cx="1100094" cy="907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APLICACIÓN DE BIOLÓGICO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IDENTIFICACIÓN 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EMISIÓN DE CUV</a:t>
          </a:r>
          <a:endParaRPr lang="es-ES" sz="1000" kern="1200" dirty="0"/>
        </a:p>
      </dsp:txBody>
      <dsp:txXfrm>
        <a:off x="1769835" y="687504"/>
        <a:ext cx="1058332" cy="671154"/>
      </dsp:txXfrm>
    </dsp:sp>
    <dsp:sp modelId="{2FBD8031-90C0-452A-92B3-89BA6998B52F}">
      <dsp:nvSpPr>
        <dsp:cNvPr id="0" name=""/>
        <dsp:cNvSpPr/>
      </dsp:nvSpPr>
      <dsp:spPr>
        <a:xfrm>
          <a:off x="2342799" y="-111417"/>
          <a:ext cx="1434483" cy="1434483"/>
        </a:xfrm>
        <a:prstGeom prst="circularArrow">
          <a:avLst>
            <a:gd name="adj1" fmla="val 3404"/>
            <a:gd name="adj2" fmla="val 421391"/>
            <a:gd name="adj3" fmla="val 19403098"/>
            <a:gd name="adj4" fmla="val 12575511"/>
            <a:gd name="adj5" fmla="val 397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A3420-157C-4AB2-A1A4-E3564CD8E0AB}">
      <dsp:nvSpPr>
        <dsp:cNvPr id="0" name=""/>
        <dsp:cNvSpPr/>
      </dsp:nvSpPr>
      <dsp:spPr>
        <a:xfrm>
          <a:off x="1993420" y="277759"/>
          <a:ext cx="977862" cy="38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VACUNACIÓN</a:t>
          </a:r>
          <a:endParaRPr lang="es-ES" sz="1000" kern="1200" dirty="0"/>
        </a:p>
      </dsp:txBody>
      <dsp:txXfrm>
        <a:off x="2004809" y="289148"/>
        <a:ext cx="955084" cy="366085"/>
      </dsp:txXfrm>
    </dsp:sp>
    <dsp:sp modelId="{C0CBC594-2C98-4EE3-AAB9-C3A907103F01}">
      <dsp:nvSpPr>
        <dsp:cNvPr id="0" name=""/>
        <dsp:cNvSpPr/>
      </dsp:nvSpPr>
      <dsp:spPr>
        <a:xfrm>
          <a:off x="3203804" y="472191"/>
          <a:ext cx="1100094" cy="907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SOCIALIZACIÓN EN COMUNIDADES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BARRIDOS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CONTROL EN MOVILIZACIÓN</a:t>
          </a:r>
          <a:endParaRPr lang="es-ES" sz="800" kern="1200" dirty="0"/>
        </a:p>
      </dsp:txBody>
      <dsp:txXfrm>
        <a:off x="3224685" y="493072"/>
        <a:ext cx="1058332" cy="671154"/>
      </dsp:txXfrm>
    </dsp:sp>
    <dsp:sp modelId="{6A80B0E8-A8CA-4B6C-B087-389AAB5FCA7D}">
      <dsp:nvSpPr>
        <dsp:cNvPr id="0" name=""/>
        <dsp:cNvSpPr/>
      </dsp:nvSpPr>
      <dsp:spPr>
        <a:xfrm>
          <a:off x="3448269" y="1185107"/>
          <a:ext cx="977862" cy="388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ESTRATEGIA</a:t>
          </a:r>
          <a:endParaRPr lang="es-ES" sz="1000" kern="1200" dirty="0"/>
        </a:p>
      </dsp:txBody>
      <dsp:txXfrm>
        <a:off x="3459658" y="1196496"/>
        <a:ext cx="955084" cy="366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0.37126</cdr:x>
      <cdr:y>0.40357</cdr:y>
    </cdr:from>
    <cdr:to>
      <cdr:x>0.51497</cdr:x>
      <cdr:y>0.71475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62200" y="11858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0.37915</cdr:x>
      <cdr:y>0.44879</cdr:y>
    </cdr:from>
    <cdr:to>
      <cdr:x>0.48578</cdr:x>
      <cdr:y>0.52474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522483" y="2080699"/>
          <a:ext cx="709449" cy="352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400" b="1" dirty="0"/>
            <a:t>104,42%</a:t>
          </a:r>
        </a:p>
      </cdr:txBody>
    </cdr:sp>
  </cdr:relSizeAnchor>
  <cdr:relSizeAnchor xmlns:cdr="http://schemas.openxmlformats.org/drawingml/2006/chartDrawing">
    <cdr:from>
      <cdr:x>0.82035</cdr:x>
      <cdr:y>0.36143</cdr:y>
    </cdr:from>
    <cdr:to>
      <cdr:x>0.92462</cdr:x>
      <cdr:y>0.42814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5457857" y="1675679"/>
          <a:ext cx="693684" cy="309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400" b="1" dirty="0"/>
            <a:t>101,04</a:t>
          </a:r>
          <a:r>
            <a:rPr lang="es-CO" sz="1800" b="1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633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62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79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>
                <a:solidFill>
                  <a:prstClr val="black"/>
                </a:solidFill>
              </a:rPr>
              <a:pPr/>
              <a:t>11</a:t>
            </a:fld>
            <a:endParaRPr lang="en-US" altLang="x-none">
              <a:solidFill>
                <a:prstClr val="black"/>
              </a:solidFill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1842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>
                <a:solidFill>
                  <a:prstClr val="black"/>
                </a:solidFill>
              </a:rPr>
              <a:pPr/>
              <a:t>12</a:t>
            </a:fld>
            <a:endParaRPr lang="en-US" altLang="x-none">
              <a:solidFill>
                <a:prstClr val="black"/>
              </a:solidFill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45454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599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5248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77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54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785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979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4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822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582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81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1914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>
                <a:solidFill>
                  <a:prstClr val="black"/>
                </a:solidFill>
              </a:rPr>
              <a:pPr/>
              <a:t>25</a:t>
            </a:fld>
            <a:endParaRPr lang="en-US" altLang="x-none">
              <a:solidFill>
                <a:prstClr val="black"/>
              </a:solidFill>
            </a:endParaRPr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10898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6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50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72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58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95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21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3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1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954936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225549" y="3085594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094387" y="880500"/>
            <a:ext cx="2982465" cy="3353306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8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20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chart" Target="../charts/chart6.xml"/><Relationship Id="rId10" Type="http://schemas.microsoft.com/office/2007/relationships/diagramDrawing" Target="../diagrams/drawing1.xml"/><Relationship Id="rId4" Type="http://schemas.openxmlformats.org/officeDocument/2006/relationships/chart" Target="../charts/chart5.xm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11510" y="2091021"/>
            <a:ext cx="89468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</a:t>
            </a:r>
            <a:r>
              <a:rPr lang="en-US" sz="6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CUENTAS ZONA 1</a:t>
            </a:r>
            <a:endParaRPr sz="5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11510" y="4471994"/>
            <a:ext cx="46606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lt1"/>
                </a:solidFill>
              </a:rPr>
              <a:t>SUCUMBÍOS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CARCHI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lt1"/>
                </a:solidFill>
              </a:rPr>
              <a:t>ESMERALDAS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IMBABURA</a:t>
            </a: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455917" y="640953"/>
            <a:ext cx="65687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LOREM IPSUM DOLOR SIT</a:t>
            </a:r>
            <a:endParaRPr/>
          </a:p>
        </p:txBody>
      </p:sp>
      <p:pic>
        <p:nvPicPr>
          <p:cNvPr id="6" name="Marcador de posición de 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9" r="17669"/>
          <a:stretch>
            <a:fillRect/>
          </a:stretch>
        </p:blipFill>
        <p:spPr>
          <a:xfrm>
            <a:off x="561711" y="640953"/>
            <a:ext cx="5267825" cy="5433646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</p:spPr>
      </p:pic>
      <p:sp>
        <p:nvSpPr>
          <p:cNvPr id="7" name="Google Shape;98;p15"/>
          <p:cNvSpPr txBox="1"/>
          <p:nvPr/>
        </p:nvSpPr>
        <p:spPr>
          <a:xfrm>
            <a:off x="5935330" y="3697129"/>
            <a:ext cx="5479415" cy="68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dirty="0" smtClean="0">
                <a:solidFill>
                  <a:srgbClr val="00B0F0"/>
                </a:solidFill>
                <a:sym typeface="Arial"/>
              </a:rPr>
              <a:t>SANIDAD VEGETAL</a:t>
            </a:r>
            <a:endParaRPr sz="4000"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82" y="1695466"/>
            <a:ext cx="1470371" cy="147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24"/>
          <p:cNvSpPr/>
          <p:nvPr/>
        </p:nvSpPr>
        <p:spPr>
          <a:xfrm>
            <a:off x="299464" y="763370"/>
            <a:ext cx="1917131" cy="1917131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38" name="Pie 36"/>
          <p:cNvSpPr/>
          <p:nvPr/>
        </p:nvSpPr>
        <p:spPr>
          <a:xfrm flipH="1">
            <a:off x="299464" y="763370"/>
            <a:ext cx="1917131" cy="1917131"/>
          </a:xfrm>
          <a:prstGeom prst="pie">
            <a:avLst>
              <a:gd name="adj1" fmla="val 15850464"/>
              <a:gd name="adj2" fmla="val 1573629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39" name="Oval 37"/>
          <p:cNvSpPr/>
          <p:nvPr/>
        </p:nvSpPr>
        <p:spPr>
          <a:xfrm>
            <a:off x="452412" y="916318"/>
            <a:ext cx="1611236" cy="161123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941944" y="1871202"/>
            <a:ext cx="1917131" cy="1917131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1" name="Pie 40"/>
          <p:cNvSpPr/>
          <p:nvPr/>
        </p:nvSpPr>
        <p:spPr>
          <a:xfrm flipH="1">
            <a:off x="2941944" y="1871202"/>
            <a:ext cx="1917131" cy="1913034"/>
          </a:xfrm>
          <a:prstGeom prst="pie">
            <a:avLst>
              <a:gd name="adj1" fmla="val 16876390"/>
              <a:gd name="adj2" fmla="val 162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94891" y="2024149"/>
            <a:ext cx="1611236" cy="161123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43" name="Oval 43"/>
          <p:cNvSpPr/>
          <p:nvPr/>
        </p:nvSpPr>
        <p:spPr>
          <a:xfrm>
            <a:off x="5234281" y="1871202"/>
            <a:ext cx="1917131" cy="1917131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4" name="Pie 44"/>
          <p:cNvSpPr/>
          <p:nvPr/>
        </p:nvSpPr>
        <p:spPr>
          <a:xfrm flipH="1">
            <a:off x="5234281" y="1871202"/>
            <a:ext cx="1917131" cy="1917131"/>
          </a:xfrm>
          <a:prstGeom prst="pie">
            <a:avLst>
              <a:gd name="adj1" fmla="val 5327925"/>
              <a:gd name="adj2" fmla="val 162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5" name="Oval 45"/>
          <p:cNvSpPr/>
          <p:nvPr/>
        </p:nvSpPr>
        <p:spPr>
          <a:xfrm>
            <a:off x="5387228" y="2024149"/>
            <a:ext cx="1611236" cy="161123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46" name="Oval 47"/>
          <p:cNvSpPr/>
          <p:nvPr/>
        </p:nvSpPr>
        <p:spPr>
          <a:xfrm>
            <a:off x="7692493" y="1871202"/>
            <a:ext cx="1917131" cy="1917131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7" name="Pie 48"/>
          <p:cNvSpPr/>
          <p:nvPr/>
        </p:nvSpPr>
        <p:spPr>
          <a:xfrm flipH="1">
            <a:off x="7692493" y="1871202"/>
            <a:ext cx="1917131" cy="1917131"/>
          </a:xfrm>
          <a:prstGeom prst="pie">
            <a:avLst>
              <a:gd name="adj1" fmla="val 16218735"/>
              <a:gd name="adj2" fmla="val 1620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48" name="Oval 49"/>
          <p:cNvSpPr/>
          <p:nvPr/>
        </p:nvSpPr>
        <p:spPr>
          <a:xfrm>
            <a:off x="7845441" y="2024149"/>
            <a:ext cx="1611236" cy="161123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49" name="TextBox 50"/>
          <p:cNvSpPr txBox="1"/>
          <p:nvPr/>
        </p:nvSpPr>
        <p:spPr>
          <a:xfrm>
            <a:off x="3335453" y="2427326"/>
            <a:ext cx="1207062" cy="5287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21 SITIOS </a:t>
            </a:r>
          </a:p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DE MONITOREO</a:t>
            </a:r>
          </a:p>
        </p:txBody>
      </p:sp>
      <p:sp>
        <p:nvSpPr>
          <p:cNvPr id="50" name="TextBox 51"/>
          <p:cNvSpPr txBox="1"/>
          <p:nvPr/>
        </p:nvSpPr>
        <p:spPr>
          <a:xfrm>
            <a:off x="5613040" y="2427326"/>
            <a:ext cx="1207062" cy="5287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7 SITIOS </a:t>
            </a:r>
          </a:p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DE MONITOREO</a:t>
            </a:r>
          </a:p>
        </p:txBody>
      </p:sp>
      <p:sp>
        <p:nvSpPr>
          <p:cNvPr id="51" name="TextBox 52"/>
          <p:cNvSpPr txBox="1"/>
          <p:nvPr/>
        </p:nvSpPr>
        <p:spPr>
          <a:xfrm>
            <a:off x="8058433" y="2491446"/>
            <a:ext cx="1207061" cy="5642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12 SITIOS </a:t>
            </a:r>
          </a:p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DE MONITOREO</a:t>
            </a:r>
          </a:p>
        </p:txBody>
      </p:sp>
      <p:sp>
        <p:nvSpPr>
          <p:cNvPr id="52" name="TextBox 53"/>
          <p:cNvSpPr txBox="1"/>
          <p:nvPr/>
        </p:nvSpPr>
        <p:spPr>
          <a:xfrm>
            <a:off x="731444" y="1319495"/>
            <a:ext cx="1053172" cy="5642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1830 </a:t>
            </a:r>
          </a:p>
          <a:p>
            <a:pPr algn="ctr">
              <a:lnSpc>
                <a:spcPts val="2150"/>
              </a:lnSpc>
            </a:pPr>
            <a:r>
              <a:rPr lang="es-EC" sz="1200" b="1" dirty="0">
                <a:solidFill>
                  <a:srgbClr val="FFFF00"/>
                </a:solidFill>
              </a:rPr>
              <a:t>MONITOREOS</a:t>
            </a:r>
          </a:p>
        </p:txBody>
      </p:sp>
      <p:sp>
        <p:nvSpPr>
          <p:cNvPr id="53" name="TextBox 54"/>
          <p:cNvSpPr txBox="1"/>
          <p:nvPr/>
        </p:nvSpPr>
        <p:spPr>
          <a:xfrm>
            <a:off x="3183359" y="4160997"/>
            <a:ext cx="1593706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i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Diaphorina citri</a:t>
            </a: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2771142" y="4486479"/>
            <a:ext cx="2418130" cy="66996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400" b="1" dirty="0">
                <a:solidFill>
                  <a:schemeClr val="tx1"/>
                </a:solidFill>
              </a:rPr>
              <a:t>21 Trampas</a:t>
            </a:r>
          </a:p>
          <a:p>
            <a:r>
              <a:rPr lang="es-EC" sz="1400" b="1" dirty="0">
                <a:solidFill>
                  <a:schemeClr val="tx1"/>
                </a:solidFill>
              </a:rPr>
              <a:t>21 Diaphorina citri</a:t>
            </a:r>
          </a:p>
        </p:txBody>
      </p:sp>
      <p:sp>
        <p:nvSpPr>
          <p:cNvPr id="55" name="TextBox 56"/>
          <p:cNvSpPr txBox="1"/>
          <p:nvPr/>
        </p:nvSpPr>
        <p:spPr>
          <a:xfrm>
            <a:off x="5122753" y="4160997"/>
            <a:ext cx="230063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i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Trogoderma</a:t>
            </a:r>
            <a:r>
              <a:rPr lang="en-US" sz="1500" b="1" i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 granarium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063997" y="4486479"/>
            <a:ext cx="2418130" cy="66996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schemeClr val="tx1"/>
                </a:solidFill>
              </a:rPr>
              <a:t>7 Trampas</a:t>
            </a:r>
          </a:p>
          <a:p>
            <a:r>
              <a:rPr lang="es-CO" sz="1400" b="1" dirty="0">
                <a:solidFill>
                  <a:schemeClr val="tx1"/>
                </a:solidFill>
              </a:rPr>
              <a:t>7 </a:t>
            </a:r>
            <a:r>
              <a:rPr lang="es-EC" sz="1400" b="1" dirty="0">
                <a:solidFill>
                  <a:schemeClr val="tx1"/>
                </a:solidFill>
              </a:rPr>
              <a:t>Trogoderma</a:t>
            </a:r>
            <a:r>
              <a:rPr lang="es-CO" sz="1400" b="1" dirty="0">
                <a:solidFill>
                  <a:schemeClr val="tx1"/>
                </a:solidFill>
              </a:rPr>
              <a:t> sp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7784164" y="4160997"/>
            <a:ext cx="1755610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Mosca</a:t>
            </a:r>
            <a:r>
              <a:rPr lang="en-U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 de la </a:t>
            </a:r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fruta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7452899" y="4359867"/>
            <a:ext cx="2418130" cy="132449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s-ES" sz="1400" b="1" dirty="0">
                <a:solidFill>
                  <a:schemeClr val="tx1"/>
                </a:solidFill>
              </a:rPr>
              <a:t>27 T. SITIOS </a:t>
            </a:r>
            <a:r>
              <a:rPr lang="es-ES" sz="1400" b="1" dirty="0" smtClean="0">
                <a:solidFill>
                  <a:schemeClr val="tx1"/>
                </a:solidFill>
              </a:rPr>
              <a:t>PRODUCCIÓN</a:t>
            </a:r>
            <a:endParaRPr lang="es-ES" sz="1400" b="1" dirty="0">
              <a:solidFill>
                <a:schemeClr val="tx1"/>
              </a:solidFill>
            </a:endParaRPr>
          </a:p>
          <a:p>
            <a:pPr>
              <a:lnSpc>
                <a:spcPts val="2150"/>
              </a:lnSpc>
            </a:pPr>
            <a:r>
              <a:rPr lang="es-ES" sz="1400" b="1" dirty="0">
                <a:solidFill>
                  <a:schemeClr val="tx1"/>
                </a:solidFill>
              </a:rPr>
              <a:t>8 T. EN RUTA</a:t>
            </a:r>
          </a:p>
          <a:p>
            <a:pPr>
              <a:lnSpc>
                <a:spcPts val="2150"/>
              </a:lnSpc>
            </a:pPr>
            <a:r>
              <a:rPr lang="es-ES" sz="1400" b="1" dirty="0">
                <a:solidFill>
                  <a:schemeClr val="tx1"/>
                </a:solidFill>
              </a:rPr>
              <a:t>5 T. EN FRONTERA</a:t>
            </a:r>
            <a:endParaRPr lang="es-EC" sz="1400" b="1" dirty="0">
              <a:solidFill>
                <a:schemeClr val="tx1"/>
              </a:solidFill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216984" y="3053165"/>
            <a:ext cx="227818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Prospección</a:t>
            </a:r>
            <a:r>
              <a:rPr lang="en-U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 de </a:t>
            </a:r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plagas</a:t>
            </a:r>
          </a:p>
        </p:txBody>
      </p:sp>
      <p:sp>
        <p:nvSpPr>
          <p:cNvPr id="60" name="TextBox 2"/>
          <p:cNvSpPr txBox="1"/>
          <p:nvPr/>
        </p:nvSpPr>
        <p:spPr>
          <a:xfrm>
            <a:off x="5910615" y="951838"/>
            <a:ext cx="292259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dirty="0">
                <a:solidFill>
                  <a:srgbClr val="737572">
                    <a:lumMod val="75000"/>
                  </a:srgbClr>
                </a:solidFill>
                <a:latin typeface="Montserrat Light" charset="0"/>
                <a:ea typeface="Montserrat Light" charset="0"/>
                <a:cs typeface="Montserrat Light" charset="0"/>
              </a:rPr>
              <a:t>Vigilancia </a:t>
            </a:r>
            <a:r>
              <a:rPr lang="es-ES" dirty="0" smtClean="0">
                <a:solidFill>
                  <a:srgbClr val="737572">
                    <a:lumMod val="75000"/>
                  </a:srgbClr>
                </a:solidFill>
                <a:latin typeface="Montserrat Light" charset="0"/>
                <a:ea typeface="Montserrat Light" charset="0"/>
                <a:cs typeface="Montserrat Light" charset="0"/>
              </a:rPr>
              <a:t>Fitosanitaria Sucumbíos</a:t>
            </a:r>
            <a:endParaRPr lang="en-US" dirty="0">
              <a:solidFill>
                <a:srgbClr val="737572">
                  <a:lumMod val="75000"/>
                </a:srgbClr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1" name="Oval 41"/>
          <p:cNvSpPr/>
          <p:nvPr/>
        </p:nvSpPr>
        <p:spPr>
          <a:xfrm>
            <a:off x="10375146" y="2124347"/>
            <a:ext cx="1623341" cy="152942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150"/>
              </a:lnSpc>
            </a:pPr>
            <a:r>
              <a:rPr lang="es-EC" sz="700" b="1" dirty="0">
                <a:solidFill>
                  <a:srgbClr val="737572"/>
                </a:solidFill>
              </a:rPr>
              <a:t>8 capacitaciones</a:t>
            </a:r>
          </a:p>
        </p:txBody>
      </p:sp>
      <p:sp>
        <p:nvSpPr>
          <p:cNvPr id="62" name="TextBox 56"/>
          <p:cNvSpPr txBox="1"/>
          <p:nvPr/>
        </p:nvSpPr>
        <p:spPr>
          <a:xfrm>
            <a:off x="10388359" y="4163454"/>
            <a:ext cx="1596912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Capacitaciones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7450244" y="5526447"/>
            <a:ext cx="17001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00" dirty="0"/>
              <a:t>Total 40 Trampas</a:t>
            </a:r>
          </a:p>
          <a:p>
            <a:pPr algn="ctr"/>
            <a:r>
              <a:rPr lang="es-CO" sz="700" dirty="0"/>
              <a:t>28 Mcphail</a:t>
            </a:r>
          </a:p>
          <a:p>
            <a:pPr algn="ctr"/>
            <a:r>
              <a:rPr lang="es-CO" sz="700" dirty="0"/>
              <a:t>12 Jackson</a:t>
            </a:r>
          </a:p>
        </p:txBody>
      </p:sp>
      <p:cxnSp>
        <p:nvCxnSpPr>
          <p:cNvPr id="64" name="Conector recto de flecha 63"/>
          <p:cNvCxnSpPr/>
          <p:nvPr/>
        </p:nvCxnSpPr>
        <p:spPr>
          <a:xfrm flipH="1">
            <a:off x="4709771" y="1190029"/>
            <a:ext cx="1678762" cy="68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 flipH="1">
            <a:off x="6790315" y="1367524"/>
            <a:ext cx="208149" cy="50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>
            <a:off x="7995660" y="1367524"/>
            <a:ext cx="320884" cy="50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60" idx="3"/>
          </p:cNvCxnSpPr>
          <p:nvPr/>
        </p:nvCxnSpPr>
        <p:spPr>
          <a:xfrm>
            <a:off x="8316544" y="1204202"/>
            <a:ext cx="2119184" cy="92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n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8" y="267927"/>
            <a:ext cx="790393" cy="790393"/>
          </a:xfrm>
          <a:prstGeom prst="rect">
            <a:avLst/>
          </a:prstGeom>
        </p:spPr>
      </p:pic>
      <p:graphicFrame>
        <p:nvGraphicFramePr>
          <p:cNvPr id="71" name="Gráfico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17406"/>
              </p:ext>
            </p:extLst>
          </p:nvPr>
        </p:nvGraphicFramePr>
        <p:xfrm>
          <a:off x="132165" y="3653773"/>
          <a:ext cx="2845086" cy="19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" name="Oval 39"/>
          <p:cNvSpPr/>
          <p:nvPr/>
        </p:nvSpPr>
        <p:spPr>
          <a:xfrm>
            <a:off x="10286444" y="2053458"/>
            <a:ext cx="1931535" cy="1819790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73" name="Pie 40"/>
          <p:cNvSpPr/>
          <p:nvPr/>
        </p:nvSpPr>
        <p:spPr>
          <a:xfrm flipH="1">
            <a:off x="10286444" y="2052985"/>
            <a:ext cx="1931535" cy="1815901"/>
          </a:xfrm>
          <a:prstGeom prst="pie">
            <a:avLst>
              <a:gd name="adj1" fmla="val 16876390"/>
              <a:gd name="adj2" fmla="val 162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Open Sans Regular" charset="0"/>
            </a:endParaRPr>
          </a:p>
        </p:txBody>
      </p:sp>
      <p:sp>
        <p:nvSpPr>
          <p:cNvPr id="74" name="Oval 41"/>
          <p:cNvSpPr/>
          <p:nvPr/>
        </p:nvSpPr>
        <p:spPr>
          <a:xfrm>
            <a:off x="10451346" y="2200547"/>
            <a:ext cx="1623341" cy="152942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150"/>
              </a:lnSpc>
            </a:pPr>
            <a:r>
              <a:rPr lang="es-EC" sz="1100" b="1" dirty="0" smtClean="0">
                <a:solidFill>
                  <a:srgbClr val="FFFF00"/>
                </a:solidFill>
              </a:rPr>
              <a:t>15 </a:t>
            </a:r>
          </a:p>
          <a:p>
            <a:pPr algn="ctr">
              <a:lnSpc>
                <a:spcPts val="2150"/>
              </a:lnSpc>
            </a:pPr>
            <a:r>
              <a:rPr lang="es-EC" sz="1100" b="1" dirty="0" smtClean="0">
                <a:solidFill>
                  <a:srgbClr val="FFFF00"/>
                </a:solidFill>
              </a:rPr>
              <a:t>CAPACITACIONES</a:t>
            </a:r>
            <a:endParaRPr lang="es-EC" sz="2400" b="1" dirty="0">
              <a:solidFill>
                <a:srgbClr val="FFFF00"/>
              </a:solidFill>
            </a:endParaRPr>
          </a:p>
        </p:txBody>
      </p:sp>
      <p:sp>
        <p:nvSpPr>
          <p:cNvPr id="76" name="Subtitle 2"/>
          <p:cNvSpPr txBox="1">
            <a:spLocks/>
          </p:cNvSpPr>
          <p:nvPr/>
        </p:nvSpPr>
        <p:spPr>
          <a:xfrm>
            <a:off x="9871029" y="4577427"/>
            <a:ext cx="2418130" cy="64290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n-US" sz="1350" b="1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Total: 21/15 </a:t>
            </a:r>
            <a:r>
              <a:rPr lang="es-EC" sz="1350" b="1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rPr>
              <a:t>capacitaciones</a:t>
            </a:r>
          </a:p>
        </p:txBody>
      </p:sp>
    </p:spTree>
    <p:extLst>
      <p:ext uri="{BB962C8B-B14F-4D97-AF65-F5344CB8AC3E}">
        <p14:creationId xmlns:p14="http://schemas.microsoft.com/office/powerpoint/2010/main" val="365729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98" y="433666"/>
            <a:ext cx="5146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4000" b="0" i="0" u="none" strike="noStrike" kern="1200" cap="none" spc="0" normalizeH="0" baseline="0">
                <a:solidFill>
                  <a:srgbClr val="737572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s-EC" sz="3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CONTROL FITOSANITARIO</a:t>
            </a:r>
          </a:p>
        </p:txBody>
      </p:sp>
      <p:sp>
        <p:nvSpPr>
          <p:cNvPr id="5" name="Diagonal Stripe 4"/>
          <p:cNvSpPr/>
          <p:nvPr/>
        </p:nvSpPr>
        <p:spPr>
          <a:xfrm rot="2699999">
            <a:off x="9525035" y="3114528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6" name="Diagonal Stripe 5"/>
          <p:cNvSpPr/>
          <p:nvPr/>
        </p:nvSpPr>
        <p:spPr>
          <a:xfrm rot="2699999">
            <a:off x="1108999" y="3114528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2699999">
            <a:off x="5317017" y="3114528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8" name="Diagonal Stripe 7"/>
          <p:cNvSpPr/>
          <p:nvPr/>
        </p:nvSpPr>
        <p:spPr>
          <a:xfrm rot="13499999">
            <a:off x="3233168" y="2697379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9" name="Diagonal Stripe 8"/>
          <p:cNvSpPr/>
          <p:nvPr/>
        </p:nvSpPr>
        <p:spPr>
          <a:xfrm rot="13499999">
            <a:off x="7408273" y="2703232"/>
            <a:ext cx="1583473" cy="1583473"/>
          </a:xfrm>
          <a:prstGeom prst="diagStripe">
            <a:avLst>
              <a:gd name="adj" fmla="val 63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737572"/>
              </a:solidFill>
              <a:latin typeface="Open Sans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0" y="2486797"/>
            <a:ext cx="0" cy="873058"/>
          </a:xfrm>
          <a:prstGeom prst="line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70737" y="3533986"/>
            <a:ext cx="29206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4</a:t>
            </a:r>
            <a:endParaRPr lang="en-US" sz="1500" b="1" dirty="0">
              <a:solidFill>
                <a:srgbClr val="FFFFFF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5014" y="3533986"/>
            <a:ext cx="506870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181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0703" y="3533986"/>
            <a:ext cx="39946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40</a:t>
            </a:r>
            <a:endParaRPr lang="en-US" sz="1500" b="1" dirty="0">
              <a:solidFill>
                <a:srgbClr val="FFFFFF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9255" y="3533986"/>
            <a:ext cx="39946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4031" y="3533986"/>
            <a:ext cx="29206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3430" y="1574764"/>
            <a:ext cx="259237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sz="1500" b="1" dirty="0" smtClean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INSPECCIÓN </a:t>
            </a:r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DE </a:t>
            </a:r>
          </a:p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EMBALAJES DE MADERA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890547" y="2015811"/>
            <a:ext cx="2418130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s-ES_tradnl" sz="1400" dirty="0">
                <a:solidFill>
                  <a:srgbClr val="737572">
                    <a:lumMod val="75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REALIZADO 41.</a:t>
            </a:r>
            <a:endParaRPr lang="en-US" sz="1350" dirty="0">
              <a:solidFill>
                <a:srgbClr val="737572">
                  <a:lumMod val="75000"/>
                </a:srgb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154834" y="3557721"/>
            <a:ext cx="1" cy="847410"/>
          </a:xfrm>
          <a:prstGeom prst="line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316466" y="2486797"/>
            <a:ext cx="0" cy="873058"/>
          </a:xfrm>
          <a:prstGeom prst="line">
            <a:avLst/>
          </a:prstGeom>
          <a:ln w="2857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90960" y="1546401"/>
            <a:ext cx="171553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OPERATIVOS </a:t>
            </a:r>
          </a:p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EN CARRETERA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9111018" y="1989362"/>
            <a:ext cx="2418130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s-ES_tradnl" sz="1400" dirty="0">
                <a:solidFill>
                  <a:srgbClr val="737572">
                    <a:lumMod val="75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7.</a:t>
            </a:r>
            <a:endParaRPr lang="en-US" sz="1350" dirty="0">
              <a:solidFill>
                <a:srgbClr val="737572">
                  <a:lumMod val="75000"/>
                </a:srgb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08447" y="2486797"/>
            <a:ext cx="0" cy="873058"/>
          </a:xfrm>
          <a:prstGeom prst="line">
            <a:avLst/>
          </a:prstGeom>
          <a:ln w="285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2990" y="1747076"/>
            <a:ext cx="3337773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OPERADORES DE </a:t>
            </a:r>
            <a:r>
              <a:rPr lang="en-US" sz="1500" b="1" dirty="0" smtClean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EXPORTACIÓN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723884" y="2048516"/>
            <a:ext cx="2418130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s-ES_tradnl" sz="1400" dirty="0">
                <a:solidFill>
                  <a:srgbClr val="737572">
                    <a:lumMod val="75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REALIZADO 183.</a:t>
            </a:r>
            <a:endParaRPr lang="en-US" sz="1350" dirty="0">
              <a:solidFill>
                <a:srgbClr val="737572">
                  <a:lumMod val="75000"/>
                </a:srgb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31" name="Straight Connector 30"/>
          <p:cNvCxnSpPr>
            <a:stCxn id="15" idx="2"/>
          </p:cNvCxnSpPr>
          <p:nvPr/>
        </p:nvCxnSpPr>
        <p:spPr>
          <a:xfrm flipH="1">
            <a:off x="4001730" y="3834068"/>
            <a:ext cx="18707" cy="596225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8"/>
          <p:cNvSpPr txBox="1"/>
          <p:nvPr/>
        </p:nvSpPr>
        <p:spPr>
          <a:xfrm>
            <a:off x="2607527" y="4713712"/>
            <a:ext cx="2877711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CENTRO DE </a:t>
            </a:r>
            <a:r>
              <a:rPr lang="es-ES" sz="1500" b="1" dirty="0" smtClean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PROPAGACIÓN </a:t>
            </a:r>
            <a:endParaRPr lang="es-E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DE MATERIAL VEGETAL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2797077" y="4464042"/>
            <a:ext cx="2418130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s-ES_tradnl" sz="1400" dirty="0">
                <a:solidFill>
                  <a:srgbClr val="737572">
                    <a:lumMod val="75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REALIZADO 42</a:t>
            </a:r>
            <a:endParaRPr lang="en-US" sz="1350" dirty="0">
              <a:solidFill>
                <a:srgbClr val="737572">
                  <a:lumMod val="75000"/>
                </a:srgb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7209840" y="4713712"/>
            <a:ext cx="2034531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NOTIFICACIONES </a:t>
            </a:r>
          </a:p>
          <a:p>
            <a:pPr algn="ctr"/>
            <a:r>
              <a:rPr lang="es-ES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INTERNACIONALES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021000" y="4447409"/>
            <a:ext cx="2418130" cy="39193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50"/>
              </a:lnSpc>
            </a:pPr>
            <a:r>
              <a:rPr lang="es-ES_tradnl" sz="1400" dirty="0">
                <a:solidFill>
                  <a:srgbClr val="737572">
                    <a:lumMod val="75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0.</a:t>
            </a:r>
            <a:endParaRPr lang="en-US" sz="1350" dirty="0">
              <a:solidFill>
                <a:srgbClr val="737572">
                  <a:lumMod val="75000"/>
                </a:srgb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21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658284"/>
              </p:ext>
            </p:extLst>
          </p:nvPr>
        </p:nvGraphicFramePr>
        <p:xfrm>
          <a:off x="669609" y="853496"/>
          <a:ext cx="5309160" cy="384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749977"/>
              </p:ext>
            </p:extLst>
          </p:nvPr>
        </p:nvGraphicFramePr>
        <p:xfrm>
          <a:off x="6376446" y="902090"/>
          <a:ext cx="5488277" cy="379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710954" y="4875259"/>
            <a:ext cx="6933308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33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</a:t>
            </a:r>
            <a:r>
              <a:rPr lang="es-ES" sz="33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VEGETAL SUCUMBÍOS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886" y="204588"/>
            <a:ext cx="6652783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33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SANIDAD </a:t>
            </a:r>
            <a:r>
              <a:rPr lang="es-ES" sz="33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VEGETAL IMBABURA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63676" y="3580662"/>
            <a:ext cx="0" cy="218379"/>
          </a:xfrm>
          <a:prstGeom prst="line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94607" y="1317311"/>
            <a:ext cx="11994217" cy="4069599"/>
            <a:chOff x="186038" y="1908449"/>
            <a:chExt cx="23988434" cy="8139198"/>
          </a:xfrm>
        </p:grpSpPr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11943534" y="8276837"/>
              <a:ext cx="4836260" cy="177081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>
                <a:lnSpc>
                  <a:spcPct val="100000"/>
                </a:lnSpc>
              </a:pPr>
              <a:r>
                <a:rPr lang="es-ES" sz="1200" b="1" dirty="0">
                  <a:solidFill>
                    <a:srgbClr val="000000"/>
                  </a:solidFill>
                  <a:latin typeface="Calibri"/>
                </a:rPr>
                <a:t>2019</a:t>
              </a:r>
            </a:p>
            <a:p>
              <a:pPr fontAlgn="b">
                <a:lnSpc>
                  <a:spcPct val="100000"/>
                </a:lnSpc>
              </a:pPr>
              <a:r>
                <a:rPr lang="es-ES" sz="1200" b="1" dirty="0">
                  <a:solidFill>
                    <a:srgbClr val="000000"/>
                  </a:solidFill>
                  <a:latin typeface="Calibri"/>
                </a:rPr>
                <a:t>Gestión de notificación internacional de incumplimiento de productos exportados</a:t>
              </a:r>
            </a:p>
          </p:txBody>
        </p:sp>
        <p:grpSp>
          <p:nvGrpSpPr>
            <p:cNvPr id="43" name="42 Grupo"/>
            <p:cNvGrpSpPr/>
            <p:nvPr/>
          </p:nvGrpSpPr>
          <p:grpSpPr>
            <a:xfrm>
              <a:off x="186038" y="1908449"/>
              <a:ext cx="23988434" cy="7954530"/>
              <a:chOff x="186038" y="2863360"/>
              <a:chExt cx="23988434" cy="7954530"/>
            </a:xfrm>
          </p:grpSpPr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7982552" y="2863360"/>
                <a:ext cx="4836260" cy="1770810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lnSpc>
                    <a:spcPct val="100000"/>
                  </a:lnSpc>
                </a:pPr>
                <a:r>
                  <a:rPr lang="es-ES" sz="1200" b="1" dirty="0">
                    <a:solidFill>
                      <a:srgbClr val="000000"/>
                    </a:solidFill>
                    <a:latin typeface="Calibri"/>
                  </a:rPr>
                  <a:t>2018</a:t>
                </a:r>
              </a:p>
              <a:p>
                <a:pPr fontAlgn="b">
                  <a:lnSpc>
                    <a:spcPct val="100000"/>
                  </a:lnSpc>
                </a:pPr>
                <a:r>
                  <a:rPr lang="es-ES" sz="1200" b="1" dirty="0">
                    <a:solidFill>
                      <a:srgbClr val="000000"/>
                    </a:solidFill>
                    <a:latin typeface="Calibri"/>
                  </a:rPr>
                  <a:t>Gestión de notificación internacional de incumplimiento de productos exportados</a:t>
                </a:r>
              </a:p>
            </p:txBody>
          </p:sp>
          <p:sp>
            <p:nvSpPr>
              <p:cNvPr id="30" name="Subtitle 2"/>
              <p:cNvSpPr txBox="1">
                <a:spLocks/>
              </p:cNvSpPr>
              <p:nvPr/>
            </p:nvSpPr>
            <p:spPr>
              <a:xfrm>
                <a:off x="186038" y="3096168"/>
                <a:ext cx="4836260" cy="1401478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s-ES" sz="1200" b="1" dirty="0">
                    <a:solidFill>
                      <a:srgbClr val="000000"/>
                    </a:solidFill>
                    <a:latin typeface="Calibri"/>
                  </a:rPr>
                  <a:t>2018</a:t>
                </a:r>
                <a:endParaRPr lang="en-US" sz="1200" b="1" dirty="0">
                  <a:solidFill>
                    <a:schemeClr val="tx1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s-ES" sz="1200" b="1" dirty="0">
                    <a:solidFill>
                      <a:srgbClr val="000000"/>
                    </a:solidFill>
                    <a:latin typeface="Calibri"/>
                  </a:rPr>
                  <a:t>Certificación de protocolos fitosanitarios para exportación </a:t>
                </a:r>
              </a:p>
            </p:txBody>
          </p:sp>
          <p:sp>
            <p:nvSpPr>
              <p:cNvPr id="40" name="Subtitle 2"/>
              <p:cNvSpPr txBox="1">
                <a:spLocks/>
              </p:cNvSpPr>
              <p:nvPr/>
            </p:nvSpPr>
            <p:spPr>
              <a:xfrm>
                <a:off x="15842134" y="3192602"/>
                <a:ext cx="4836260" cy="1401478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>
                  <a:lnSpc>
                    <a:spcPct val="100000"/>
                  </a:lnSpc>
                </a:pPr>
                <a:r>
                  <a:rPr lang="es-ES" sz="1200" b="1" dirty="0">
                    <a:solidFill>
                      <a:srgbClr val="000000"/>
                    </a:solidFill>
                    <a:latin typeface="Calibri"/>
                  </a:rPr>
                  <a:t>2018</a:t>
                </a:r>
              </a:p>
              <a:p>
                <a:pPr fontAlgn="b">
                  <a:lnSpc>
                    <a:spcPct val="100000"/>
                  </a:lnSpc>
                </a:pPr>
                <a:r>
                  <a:rPr lang="es-ES" sz="1200" b="1" dirty="0" smtClean="0">
                    <a:solidFill>
                      <a:srgbClr val="000000"/>
                    </a:solidFill>
                    <a:latin typeface="Calibri"/>
                  </a:rPr>
                  <a:t>Post </a:t>
                </a:r>
                <a:r>
                  <a:rPr lang="es-ES" sz="1200" b="1" dirty="0">
                    <a:solidFill>
                      <a:srgbClr val="000000"/>
                    </a:solidFill>
                    <a:latin typeface="Calibri"/>
                  </a:rPr>
                  <a:t>registro a operadores de exportación</a:t>
                </a:r>
              </a:p>
            </p:txBody>
          </p:sp>
          <p:grpSp>
            <p:nvGrpSpPr>
              <p:cNvPr id="24" name="23 Grupo"/>
              <p:cNvGrpSpPr/>
              <p:nvPr/>
            </p:nvGrpSpPr>
            <p:grpSpPr>
              <a:xfrm>
                <a:off x="1120332" y="4655451"/>
                <a:ext cx="23054140" cy="6162439"/>
                <a:chOff x="1120332" y="5016396"/>
                <a:chExt cx="23054140" cy="6162439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1120332" y="5016396"/>
                  <a:ext cx="22158131" cy="4581871"/>
                  <a:chOff x="1120332" y="5160774"/>
                  <a:chExt cx="22158131" cy="4581871"/>
                </a:xfrm>
              </p:grpSpPr>
              <p:grpSp>
                <p:nvGrpSpPr>
                  <p:cNvPr id="4" name="3 Grupo"/>
                  <p:cNvGrpSpPr/>
                  <p:nvPr/>
                </p:nvGrpSpPr>
                <p:grpSpPr>
                  <a:xfrm>
                    <a:off x="1120332" y="5160774"/>
                    <a:ext cx="18559822" cy="4581871"/>
                    <a:chOff x="2214823" y="4973594"/>
                    <a:chExt cx="19999017" cy="4986547"/>
                  </a:xfrm>
                </p:grpSpPr>
                <p:sp>
                  <p:nvSpPr>
                    <p:cNvPr id="5" name="Diagonal Stripe 4"/>
                    <p:cNvSpPr/>
                    <p:nvPr/>
                  </p:nvSpPr>
                  <p:spPr>
                    <a:xfrm rot="2699999">
                      <a:off x="19046894" y="6229055"/>
                      <a:ext cx="3166946" cy="3166946"/>
                    </a:xfrm>
                    <a:prstGeom prst="diagStripe">
                      <a:avLst>
                        <a:gd name="adj" fmla="val 63445"/>
                      </a:avLst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6" name="Diagonal Stripe 5"/>
                    <p:cNvSpPr/>
                    <p:nvPr/>
                  </p:nvSpPr>
                  <p:spPr>
                    <a:xfrm rot="2699999">
                      <a:off x="2214823" y="6229055"/>
                      <a:ext cx="3166946" cy="3166946"/>
                    </a:xfrm>
                    <a:prstGeom prst="diagStripe">
                      <a:avLst>
                        <a:gd name="adj" fmla="val 63445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" name="Diagonal Stripe 6"/>
                    <p:cNvSpPr/>
                    <p:nvPr/>
                  </p:nvSpPr>
                  <p:spPr>
                    <a:xfrm rot="2699999">
                      <a:off x="10630859" y="6229055"/>
                      <a:ext cx="3166946" cy="3166946"/>
                    </a:xfrm>
                    <a:prstGeom prst="diagStripe">
                      <a:avLst>
                        <a:gd name="adj" fmla="val 63445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8" name="Diagonal Stripe 7"/>
                    <p:cNvSpPr/>
                    <p:nvPr/>
                  </p:nvSpPr>
                  <p:spPr>
                    <a:xfrm rot="13499999">
                      <a:off x="6397335" y="5406463"/>
                      <a:ext cx="3166946" cy="3166946"/>
                    </a:xfrm>
                    <a:prstGeom prst="diagStripe">
                      <a:avLst>
                        <a:gd name="adj" fmla="val 63445"/>
                      </a:avLst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9" name="Diagonal Stripe 8"/>
                    <p:cNvSpPr/>
                    <p:nvPr/>
                  </p:nvSpPr>
                  <p:spPr>
                    <a:xfrm rot="13499999">
                      <a:off x="14813370" y="5406463"/>
                      <a:ext cx="3166946" cy="3166946"/>
                    </a:xfrm>
                    <a:prstGeom prst="diagStripe">
                      <a:avLst>
                        <a:gd name="adj" fmla="val 63445"/>
                      </a:avLst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p:txBody>
                </p: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V="1">
                      <a:off x="12188825" y="4973594"/>
                      <a:ext cx="0" cy="1746115"/>
                    </a:xfrm>
                    <a:prstGeom prst="line">
                      <a:avLst/>
                    </a:prstGeom>
                    <a:ln w="28575">
                      <a:solidFill>
                        <a:schemeClr val="accent3"/>
                      </a:solidFill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20084191" y="7039429"/>
                      <a:ext cx="1092349" cy="7034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178</a:t>
                      </a:r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383277" y="7039429"/>
                      <a:ext cx="860888" cy="7034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41</a:t>
                      </a:r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607254" y="7039429"/>
                      <a:ext cx="860888" cy="7034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51</a:t>
                      </a:r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11784360" y="7039429"/>
                      <a:ext cx="860888" cy="7034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16026512" y="7039429"/>
                      <a:ext cx="860888" cy="7034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</a:p>
                  </p:txBody>
                </p: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 flipH="1">
                      <a:off x="16490851" y="7923539"/>
                      <a:ext cx="1" cy="1694819"/>
                    </a:xfrm>
                    <a:prstGeom prst="line">
                      <a:avLst/>
                    </a:prstGeom>
                    <a:ln w="28575">
                      <a:solidFill>
                        <a:schemeClr val="accent4"/>
                      </a:solidFill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 flipV="1">
                      <a:off x="20629757" y="5099792"/>
                      <a:ext cx="0" cy="1619917"/>
                    </a:xfrm>
                    <a:prstGeom prst="line">
                      <a:avLst/>
                    </a:prstGeom>
                    <a:ln w="28575">
                      <a:solidFill>
                        <a:schemeClr val="accent5"/>
                      </a:solidFill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V="1">
                      <a:off x="3813718" y="4973594"/>
                      <a:ext cx="0" cy="1746115"/>
                    </a:xfrm>
                    <a:prstGeom prst="line">
                      <a:avLst/>
                    </a:prstGeom>
                    <a:ln w="28575"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Subtitle 2"/>
                    <p:cNvSpPr txBox="1">
                      <a:spLocks/>
                    </p:cNvSpPr>
                    <p:nvPr/>
                  </p:nvSpPr>
                  <p:spPr>
                    <a:xfrm>
                      <a:off x="5562678" y="8434883"/>
                      <a:ext cx="4836259" cy="1525258"/>
                    </a:xfrm>
                    <a:prstGeom prst="rect">
                      <a:avLst/>
                    </a:prstGeom>
                  </p:spPr>
                  <p:txBody>
                    <a:bodyPr vert="horz" wrap="square" lIns="108745" tIns="54373" rIns="108745" bIns="54373" rtlCol="0">
                      <a:spAutoFit/>
                    </a:bodyPr>
                    <a:lstStyle>
                      <a:lvl1pPr marL="0" indent="0" algn="ctr" defTabSz="1087636" rtl="0" eaLnBrk="1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Arial"/>
                        <a:buNone/>
                        <a:defRPr sz="2400" kern="1200">
                          <a:solidFill>
                            <a:schemeClr val="tx2"/>
                          </a:solidFill>
                          <a:latin typeface="Open Sans Light"/>
                          <a:ea typeface="+mn-ea"/>
                          <a:cs typeface="Open Sans Light"/>
                        </a:defRPr>
                      </a:lvl1pPr>
                      <a:lvl2pPr marL="1087636" indent="0" algn="ctr" defTabSz="1087636" rtl="0" eaLnBrk="1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buFont typeface="Arial"/>
                        <a:buNone/>
                        <a:defRPr sz="32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Open Sans"/>
                          <a:ea typeface="+mn-ea"/>
                          <a:cs typeface="Open Sans"/>
                        </a:defRPr>
                      </a:lvl2pPr>
                      <a:lvl3pPr marL="2175271" indent="0" algn="ctr" defTabSz="1087636" rtl="0" eaLnBrk="1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buFont typeface="Arial"/>
                        <a:buNone/>
                        <a:defRPr sz="32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Open Sans"/>
                          <a:ea typeface="+mn-ea"/>
                          <a:cs typeface="Open Sans"/>
                        </a:defRPr>
                      </a:lvl3pPr>
                      <a:lvl4pPr marL="3262912" indent="0" algn="ctr" defTabSz="1087636" rtl="0" eaLnBrk="1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buFont typeface="Arial"/>
                        <a:buNone/>
                        <a:defRPr sz="32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Open Sans"/>
                          <a:ea typeface="+mn-ea"/>
                          <a:cs typeface="Open Sans"/>
                        </a:defRPr>
                      </a:lvl4pPr>
                      <a:lvl5pPr marL="4350546" indent="0" algn="ctr" defTabSz="1087636" rtl="0" eaLnBrk="1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buFont typeface="Arial"/>
                        <a:buNone/>
                        <a:defRPr sz="32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Open Sans"/>
                          <a:ea typeface="+mn-ea"/>
                          <a:cs typeface="Open Sans"/>
                        </a:defRPr>
                      </a:lvl5pPr>
                      <a:lvl6pPr marL="5438184" indent="0" algn="ctr" defTabSz="1087636" rtl="0" eaLnBrk="1" latinLnBrk="0" hangingPunct="1">
                        <a:spcBef>
                          <a:spcPct val="20000"/>
                        </a:spcBef>
                        <a:buFont typeface="Arial"/>
                        <a:buNone/>
                        <a:defRPr sz="48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6525820" indent="0" algn="ctr" defTabSz="1087636" rtl="0" eaLnBrk="1" latinLnBrk="0" hangingPunct="1">
                        <a:spcBef>
                          <a:spcPct val="20000"/>
                        </a:spcBef>
                        <a:buFont typeface="Arial"/>
                        <a:buNone/>
                        <a:defRPr sz="48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7613455" indent="0" algn="ctr" defTabSz="1087636" rtl="0" eaLnBrk="1" latinLnBrk="0" hangingPunct="1">
                        <a:spcBef>
                          <a:spcPct val="20000"/>
                        </a:spcBef>
                        <a:buFont typeface="Arial"/>
                        <a:buNone/>
                        <a:defRPr sz="48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8701091" indent="0" algn="ctr" defTabSz="1087636" rtl="0" eaLnBrk="1" latinLnBrk="0" hangingPunct="1">
                        <a:spcBef>
                          <a:spcPct val="20000"/>
                        </a:spcBef>
                        <a:buFont typeface="Arial"/>
                        <a:buNone/>
                        <a:defRPr sz="48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</a:rPr>
                        <a:t>Certificación de protocolos fitosanitarios para exportación </a:t>
                      </a:r>
                    </a:p>
                  </p:txBody>
                </p:sp>
              </p:grpSp>
              <p:sp>
                <p:nvSpPr>
                  <p:cNvPr id="33" name="Diagonal Stripe 8"/>
                  <p:cNvSpPr/>
                  <p:nvPr/>
                </p:nvSpPr>
                <p:spPr>
                  <a:xfrm rot="13499999">
                    <a:off x="20339421" y="5615924"/>
                    <a:ext cx="2939042" cy="2909938"/>
                  </a:xfrm>
                  <a:prstGeom prst="diagStripe">
                    <a:avLst>
                      <a:gd name="adj" fmla="val 63445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p:grpSp>
            <p:cxnSp>
              <p:nvCxnSpPr>
                <p:cNvPr id="38" name="Straight Connector 20"/>
                <p:cNvCxnSpPr/>
                <p:nvPr/>
              </p:nvCxnSpPr>
              <p:spPr>
                <a:xfrm flipH="1">
                  <a:off x="21796205" y="7967573"/>
                  <a:ext cx="1" cy="1557279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12"/>
                <p:cNvSpPr txBox="1"/>
                <p:nvPr/>
              </p:nvSpPr>
              <p:spPr>
                <a:xfrm>
                  <a:off x="21289338" y="6975642"/>
                  <a:ext cx="1013740" cy="64633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:r>
                    <a:rPr lang="en-US" sz="15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198</a:t>
                  </a:r>
                </a:p>
              </p:txBody>
            </p:sp>
            <p:sp>
              <p:nvSpPr>
                <p:cNvPr id="41" name="Subtitle 2"/>
                <p:cNvSpPr txBox="1">
                  <a:spLocks/>
                </p:cNvSpPr>
                <p:nvPr/>
              </p:nvSpPr>
              <p:spPr>
                <a:xfrm>
                  <a:off x="19338212" y="9777357"/>
                  <a:ext cx="4836260" cy="1401478"/>
                </a:xfrm>
                <a:prstGeom prst="rect">
                  <a:avLst/>
                </a:prstGeom>
              </p:spPr>
              <p:txBody>
                <a:bodyPr vert="horz" wrap="square" lIns="108745" tIns="54373" rIns="108745" bIns="54373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>
                    <a:lnSpc>
                      <a:spcPct val="100000"/>
                    </a:lnSpc>
                  </a:pPr>
                  <a:r>
                    <a:rPr lang="es-ES" sz="1200" b="1" dirty="0">
                      <a:solidFill>
                        <a:srgbClr val="000000"/>
                      </a:solidFill>
                      <a:latin typeface="Calibri"/>
                    </a:rPr>
                    <a:t>2019</a:t>
                  </a:r>
                </a:p>
                <a:p>
                  <a:pPr fontAlgn="b">
                    <a:lnSpc>
                      <a:spcPct val="100000"/>
                    </a:lnSpc>
                  </a:pPr>
                  <a:r>
                    <a:rPr lang="es-ES" sz="1200" b="1" dirty="0" smtClean="0">
                      <a:solidFill>
                        <a:srgbClr val="000000"/>
                      </a:solidFill>
                      <a:latin typeface="Calibri"/>
                    </a:rPr>
                    <a:t>Post </a:t>
                  </a:r>
                  <a:r>
                    <a:rPr lang="es-ES" sz="1200" b="1" dirty="0">
                      <a:solidFill>
                        <a:srgbClr val="000000"/>
                      </a:solidFill>
                      <a:latin typeface="Calibri"/>
                    </a:rPr>
                    <a:t>registro a operadores de exportación</a:t>
                  </a:r>
                </a:p>
              </p:txBody>
            </p:sp>
          </p:grpSp>
        </p:grpSp>
      </p:grpSp>
      <p:graphicFrame>
        <p:nvGraphicFramePr>
          <p:cNvPr id="46" name="7 Marcador de posición de image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146596"/>
              </p:ext>
            </p:extLst>
          </p:nvPr>
        </p:nvGraphicFramePr>
        <p:xfrm>
          <a:off x="403681" y="4551592"/>
          <a:ext cx="3999854" cy="15954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03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1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PRODUCTO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CANTIDAD (T)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DESTINOS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QUINUA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BÉLGICA,ESTADOS </a:t>
                      </a:r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UNIDOS, PAISES BAJOS, REINO UNIDO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MANGO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COLOMBIA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ALFALFA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COLOMBIA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VIETNAM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ESPÁRRAGO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ESPAÑA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CAFÉ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CANADÁ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GRANADILLA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DUBAI, HING KONG, SINGAPUR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63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988764"/>
            <a:ext cx="12188825" cy="1869237"/>
          </a:xfrm>
          <a:prstGeom prst="rect">
            <a:avLst/>
          </a:prstGeom>
        </p:spPr>
      </p:pic>
      <p:sp>
        <p:nvSpPr>
          <p:cNvPr id="14" name="5 CuadroTexto"/>
          <p:cNvSpPr txBox="1"/>
          <p:nvPr/>
        </p:nvSpPr>
        <p:spPr>
          <a:xfrm>
            <a:off x="4951010" y="955231"/>
            <a:ext cx="65719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UBICACIÓN:</a:t>
            </a:r>
          </a:p>
          <a:p>
            <a:r>
              <a:rPr lang="es-EC" dirty="0"/>
              <a:t>Provincia:	              Imbabura</a:t>
            </a:r>
          </a:p>
          <a:p>
            <a:r>
              <a:rPr lang="es-EC" dirty="0"/>
              <a:t>Cantón:	              </a:t>
            </a:r>
            <a:r>
              <a:rPr lang="es-EC" dirty="0" err="1"/>
              <a:t>Pimampiro</a:t>
            </a:r>
            <a:endParaRPr lang="es-EC" dirty="0"/>
          </a:p>
          <a:p>
            <a:r>
              <a:rPr lang="es-EC" dirty="0"/>
              <a:t>Parroquia:             </a:t>
            </a:r>
            <a:r>
              <a:rPr lang="es-EC" dirty="0" smtClean="0"/>
              <a:t>   </a:t>
            </a:r>
            <a:r>
              <a:rPr lang="es-EC" dirty="0" err="1" smtClean="0"/>
              <a:t>Chugá</a:t>
            </a:r>
            <a:r>
              <a:rPr lang="es-EC" dirty="0"/>
              <a:t>, La Matriz y San Francisco de </a:t>
            </a:r>
            <a:r>
              <a:rPr lang="es-EC" dirty="0" err="1"/>
              <a:t>Sigsipamba</a:t>
            </a:r>
            <a:endParaRPr lang="es-EC" dirty="0"/>
          </a:p>
          <a:p>
            <a:r>
              <a:rPr lang="es-EC" dirty="0"/>
              <a:t>Sectores :	               </a:t>
            </a:r>
            <a:r>
              <a:rPr lang="es-EC" dirty="0" smtClean="0"/>
              <a:t>S1</a:t>
            </a:r>
            <a:r>
              <a:rPr lang="es-EC" dirty="0"/>
              <a:t>: El Sitio, La Delicia; </a:t>
            </a:r>
            <a:r>
              <a:rPr lang="es-EC" dirty="0" smtClean="0"/>
              <a:t>S2</a:t>
            </a:r>
            <a:r>
              <a:rPr lang="es-EC" dirty="0"/>
              <a:t>: </a:t>
            </a:r>
            <a:r>
              <a:rPr lang="es-EC" dirty="0" err="1"/>
              <a:t>Pinandro</a:t>
            </a:r>
            <a:r>
              <a:rPr lang="es-EC" dirty="0"/>
              <a:t>; </a:t>
            </a:r>
            <a:r>
              <a:rPr lang="es-EC" dirty="0" smtClean="0"/>
              <a:t>S3</a:t>
            </a:r>
            <a:r>
              <a:rPr lang="es-EC" dirty="0"/>
              <a:t>: San José</a:t>
            </a:r>
          </a:p>
        </p:txBody>
      </p:sp>
      <p:sp>
        <p:nvSpPr>
          <p:cNvPr id="15" name="6 CuadroTexto"/>
          <p:cNvSpPr txBox="1"/>
          <p:nvPr/>
        </p:nvSpPr>
        <p:spPr>
          <a:xfrm>
            <a:off x="4951010" y="2570819"/>
            <a:ext cx="6990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C" b="1" dirty="0"/>
              <a:t>Cultivos:	             </a:t>
            </a:r>
            <a:r>
              <a:rPr lang="es-EC" b="1" dirty="0" smtClean="0"/>
              <a:t>     </a:t>
            </a:r>
            <a:r>
              <a:rPr lang="es-EC" dirty="0" smtClean="0"/>
              <a:t>Mandarina </a:t>
            </a:r>
            <a:r>
              <a:rPr lang="es-EC" dirty="0"/>
              <a:t>y durazno</a:t>
            </a:r>
          </a:p>
          <a:p>
            <a:pPr lvl="1"/>
            <a:r>
              <a:rPr lang="es-EC" b="1" dirty="0"/>
              <a:t>Superficie:	</a:t>
            </a:r>
            <a:r>
              <a:rPr lang="es-EC" b="1" dirty="0" smtClean="0"/>
              <a:t>1</a:t>
            </a:r>
            <a:r>
              <a:rPr lang="es-EC" dirty="0" smtClean="0"/>
              <a:t>59 </a:t>
            </a:r>
            <a:r>
              <a:rPr lang="es-EC" dirty="0"/>
              <a:t>hectáreas</a:t>
            </a:r>
          </a:p>
          <a:p>
            <a:pPr lvl="1"/>
            <a:r>
              <a:rPr lang="es-EC" b="1" dirty="0"/>
              <a:t>Nro. productores:       </a:t>
            </a:r>
            <a:r>
              <a:rPr lang="es-EC" dirty="0"/>
              <a:t>127</a:t>
            </a:r>
          </a:p>
          <a:p>
            <a:pPr lvl="1"/>
            <a:endParaRPr lang="es-EC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88" y="1101249"/>
            <a:ext cx="4220997" cy="313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"/>
          <p:cNvSpPr txBox="1"/>
          <p:nvPr/>
        </p:nvSpPr>
        <p:spPr>
          <a:xfrm>
            <a:off x="4182813" y="20353"/>
            <a:ext cx="768191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33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LIBERACIÓN </a:t>
            </a:r>
            <a:r>
              <a:rPr lang="es-ES" sz="33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DEL INSECTO ESTÉRIL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5127223" y="3696168"/>
          <a:ext cx="6681787" cy="10810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2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2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2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47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8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ETAPA 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NRO. LIBERACIONES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PERIODO DE LIBERACIÓN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TOTAL MOSCAS LIBERADAS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1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PRIMERA FASE: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29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S46-2018 A  S47-2019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25 M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1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SEGUNDA FASE: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6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S43-2019 A  S48-2020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solidFill>
                            <a:srgbClr val="000820"/>
                          </a:solidFill>
                          <a:effectLst/>
                        </a:rPr>
                        <a:t>5 M</a:t>
                      </a:r>
                      <a:endParaRPr lang="es-ES" sz="1400" b="1" i="0" u="none" strike="noStrike" dirty="0">
                        <a:solidFill>
                          <a:srgbClr val="00082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259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15" y="1099616"/>
            <a:ext cx="3364271" cy="21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8672"/>
              </p:ext>
            </p:extLst>
          </p:nvPr>
        </p:nvGraphicFramePr>
        <p:xfrm>
          <a:off x="653059" y="659623"/>
          <a:ext cx="5682239" cy="231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7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5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6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0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9998"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UBICACIÓN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CULTIVO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LUGAR DE INSTALACIÓN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1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1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63">
                <a:tc v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JACKSON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MCPHAIL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JACKSON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MCPHAIL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PIMAMPIRO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Mandarina, Durazno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R3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OTAVALO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Uvilla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R7*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URCUQUI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Uvilla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R8*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PIMAMPIRO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Granadilla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R9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/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36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IBARRA ( </a:t>
                      </a: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SAN VICENTE DE PUSIR DE CARCHI)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Mango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SP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57206"/>
              </p:ext>
            </p:extLst>
          </p:nvPr>
        </p:nvGraphicFramePr>
        <p:xfrm>
          <a:off x="218100" y="3137334"/>
          <a:ext cx="6541930" cy="300311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878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5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69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38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6498"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UBICACIÓN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CULTIVO*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LUGAR DE INSTALACIÓN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8" marR="4098" marT="409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5" marR="8195" marT="8195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098" marR="4098" marT="409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5" marR="8195" marT="819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OBSERVACIONES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89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8195" marR="8195" marT="8195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8195" marR="8195" marT="8195" marB="0" anchor="ctr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8195" marR="8195" marT="819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JACKSON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MCPHAIL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JACKSON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T. MCPHAIL</a:t>
                      </a:r>
                      <a:endParaRPr lang="es-ES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95" marR="8195" marT="819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4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COTACACHI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Pitahaya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SP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7 SP certificados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6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URCUQUI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Pimiento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SP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APROBADO EL PLAN DE TRABAJO A EEUU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330"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0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Pimiento</a:t>
                      </a:r>
                      <a:endParaRPr lang="es-ES" sz="10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Zona Tampón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60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ANTONIO ANTE, COTACACHI, OTAVALO, PIMAMPIRO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Tomate de árbol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SP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DESACTIVADO EL MONITOREO EN ALGUNOS SP POR CAMBIO DE CULTIVO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6098"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PIMAMPIRO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Granadilla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SP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_tradnl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tc>
                  <a:txBody>
                    <a:bodyPr/>
                    <a:lstStyle/>
                    <a:p>
                      <a:pPr marL="0" algn="ctr" defTabSz="1828434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000" b="0" u="none" strike="noStrike" kern="1200" dirty="0" smtClean="0">
                          <a:solidFill>
                            <a:srgbClr val="000000"/>
                          </a:solidFill>
                          <a:effectLst/>
                        </a:rPr>
                        <a:t>EN NEGOCIACIÓN EL PLAN DE TRABAJO A EEUU</a:t>
                      </a:r>
                      <a:endParaRPr lang="es-E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7096549" y="228652"/>
            <a:ext cx="4698722" cy="669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33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MOSCA DE LA FRUTA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15" y="3485677"/>
            <a:ext cx="1077885" cy="160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4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411956"/>
              </p:ext>
            </p:extLst>
          </p:nvPr>
        </p:nvGraphicFramePr>
        <p:xfrm>
          <a:off x="647114" y="633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268658"/>
              </p:ext>
            </p:extLst>
          </p:nvPr>
        </p:nvGraphicFramePr>
        <p:xfrm>
          <a:off x="6273019" y="633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220421"/>
              </p:ext>
            </p:extLst>
          </p:nvPr>
        </p:nvGraphicFramePr>
        <p:xfrm>
          <a:off x="3578471" y="33762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5783720" y="11153"/>
            <a:ext cx="599394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3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SANIDAD </a:t>
            </a:r>
            <a:r>
              <a:rPr lang="es-ES" sz="33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VEGETAL CARCHI</a:t>
            </a:r>
            <a:endParaRPr lang="en-US" sz="33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Google Shape;100;p15" descr="Captura de Pantalla 2019-12-12 a la(s) 15.25.3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505" y="4145280"/>
            <a:ext cx="2231609" cy="120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;p15" descr="Captura de Pantalla 2019-12-12 a la(s) 15.25.39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8988" y="4145281"/>
            <a:ext cx="2110335" cy="1205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19C5B6D-C3BC-489B-8D98-6AA02BA99E2C}"/>
              </a:ext>
            </a:extLst>
          </p:cNvPr>
          <p:cNvSpPr txBox="1"/>
          <p:nvPr/>
        </p:nvSpPr>
        <p:spPr>
          <a:xfrm>
            <a:off x="4591277" y="1456542"/>
            <a:ext cx="4949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cap="all" spc="15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EC" sz="1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T Std Light"/>
                <a:ea typeface="+mn-ea"/>
                <a:cs typeface="+mn-cs"/>
              </a:rPr>
              <a:t>Número de monitoreos realizados por rubro de importancia en la provincia DURANTE EL PERIODO ENERO – </a:t>
            </a:r>
            <a:r>
              <a:rPr kumimoji="0" lang="es-EC" sz="1600" b="1" i="0" u="none" strike="noStrike" kern="1200" cap="all" spc="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T Std Light"/>
                <a:ea typeface="+mn-ea"/>
                <a:cs typeface="+mn-cs"/>
              </a:rPr>
              <a:t>DICIEMBRE </a:t>
            </a:r>
            <a:r>
              <a:rPr kumimoji="0" lang="es-EC" sz="1600" b="1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T Std Light"/>
                <a:ea typeface="+mn-ea"/>
                <a:cs typeface="+mn-cs"/>
              </a:rPr>
              <a:t>2019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70FE107-6AFF-4E3C-809D-C875ED7DFD3A}"/>
              </a:ext>
            </a:extLst>
          </p:cNvPr>
          <p:cNvSpPr txBox="1"/>
          <p:nvPr/>
        </p:nvSpPr>
        <p:spPr>
          <a:xfrm>
            <a:off x="451995" y="1331168"/>
            <a:ext cx="253672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 plagas detectadas: </a:t>
            </a: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Pudrición de Cogollo (PC)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Bursaphelenchus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cocophilus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(Anillo rojo)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Rhynchophorus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palmarum</a:t>
            </a: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Alurnus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humeralis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Opsiphanes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cassina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Sagalassa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valida</a:t>
            </a:r>
            <a:r>
              <a:rPr kumimoji="0" lang="es-EC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Aspidiotus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destructor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5BD511B-DF12-4EDE-A9D9-02747ADD972D}"/>
              </a:ext>
            </a:extLst>
          </p:cNvPr>
          <p:cNvSpPr txBox="1"/>
          <p:nvPr/>
        </p:nvSpPr>
        <p:spPr>
          <a:xfrm>
            <a:off x="2300758" y="2838576"/>
            <a:ext cx="2536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 plagas detectadas: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Moniliophthora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roreri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Phytophthora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Moniliophthora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perniciosa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Colletotrichum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Ceratoscystis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fimbriata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Lasiodiplodia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theobromae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Phoradendron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Rhizoctonia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9C629EE-77B3-46C1-B4DA-EA2223B97D2F}"/>
              </a:ext>
            </a:extLst>
          </p:cNvPr>
          <p:cNvSpPr txBox="1"/>
          <p:nvPr/>
        </p:nvSpPr>
        <p:spPr>
          <a:xfrm>
            <a:off x="4701005" y="3835878"/>
            <a:ext cx="25367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 plagas detectadas: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Erwinia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Fusarium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Mychosphaerella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fijiensis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Pantoea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dispersa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Ralstonia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solanacearum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83628D2-362A-474E-9FED-1F32E6D35910}"/>
              </a:ext>
            </a:extLst>
          </p:cNvPr>
          <p:cNvSpPr txBox="1"/>
          <p:nvPr/>
        </p:nvSpPr>
        <p:spPr>
          <a:xfrm>
            <a:off x="7113761" y="4035357"/>
            <a:ext cx="253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 plagas detectadas: 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Alternaria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Collectotrichum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Fusarium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Rhizoctonia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Tetranychus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F018795-62DA-44E1-9D0E-AEA44FBA4366}"/>
              </a:ext>
            </a:extLst>
          </p:cNvPr>
          <p:cNvSpPr txBox="1"/>
          <p:nvPr/>
        </p:nvSpPr>
        <p:spPr>
          <a:xfrm>
            <a:off x="9486895" y="2891594"/>
            <a:ext cx="253672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Principales plagas detectadas: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Aspidiotus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destructor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Cosmopolites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sordidus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Dysmicoccus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brevipes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Erwinia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Fusarium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Metamasius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hemipterus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Micosphaerella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fijiensis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Ralstonia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solanacearum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Verticillium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.-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Radopholus</a:t>
            </a:r>
            <a:r>
              <a:rPr kumimoji="0" lang="es-EC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similis</a:t>
            </a:r>
            <a:endParaRPr kumimoji="0" lang="es-EC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Resultado de imagen para fruto de palma aceitera">
            <a:extLst>
              <a:ext uri="{FF2B5EF4-FFF2-40B4-BE49-F238E27FC236}">
                <a16:creationId xmlns:a16="http://schemas.microsoft.com/office/drawing/2014/main" xmlns="" id="{EEB8A6D9-7536-448A-81E6-E33533225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r="10592" b="3320"/>
          <a:stretch/>
        </p:blipFill>
        <p:spPr bwMode="auto">
          <a:xfrm>
            <a:off x="1172584" y="391398"/>
            <a:ext cx="1128174" cy="9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mazorca de cacao">
            <a:extLst>
              <a:ext uri="{FF2B5EF4-FFF2-40B4-BE49-F238E27FC236}">
                <a16:creationId xmlns:a16="http://schemas.microsoft.com/office/drawing/2014/main" xmlns="" id="{4ABE1189-FDB0-4DFD-A2C9-FBA60BC8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87" y="1621370"/>
            <a:ext cx="1333500" cy="12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racimo de banano">
            <a:extLst>
              <a:ext uri="{FF2B5EF4-FFF2-40B4-BE49-F238E27FC236}">
                <a16:creationId xmlns:a16="http://schemas.microsoft.com/office/drawing/2014/main" xmlns="" id="{10EE4B1D-88C7-4BC7-9A8F-AA7AD5A30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 b="19199"/>
          <a:stretch/>
        </p:blipFill>
        <p:spPr bwMode="auto">
          <a:xfrm>
            <a:off x="5089383" y="2786682"/>
            <a:ext cx="1683128" cy="10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sultado de imagen para Fruto de MaracuyÃ¡">
            <a:extLst>
              <a:ext uri="{FF2B5EF4-FFF2-40B4-BE49-F238E27FC236}">
                <a16:creationId xmlns:a16="http://schemas.microsoft.com/office/drawing/2014/main" xmlns="" id="{8E6D3611-EE2D-4155-8C79-FC52BE05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12" y="2681631"/>
            <a:ext cx="1481892" cy="138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esultado de imagen para racimo de platano harton">
            <a:extLst>
              <a:ext uri="{FF2B5EF4-FFF2-40B4-BE49-F238E27FC236}">
                <a16:creationId xmlns:a16="http://schemas.microsoft.com/office/drawing/2014/main" xmlns="" id="{C5765F41-3FEF-459F-893B-4FAAF8495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25033" r="12794" b="26508"/>
          <a:stretch/>
        </p:blipFill>
        <p:spPr bwMode="auto">
          <a:xfrm>
            <a:off x="9835204" y="1737432"/>
            <a:ext cx="1840104" cy="11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EA72C216-CB88-45A0-ABE5-DC78E3629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243014"/>
              </p:ext>
            </p:extLst>
          </p:nvPr>
        </p:nvGraphicFramePr>
        <p:xfrm>
          <a:off x="-14498" y="2821682"/>
          <a:ext cx="12038115" cy="309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20">
            <a:extLst>
              <a:ext uri="{FF2B5EF4-FFF2-40B4-BE49-F238E27FC236}">
                <a16:creationId xmlns:a16="http://schemas.microsoft.com/office/drawing/2014/main" xmlns="" id="{5679914A-2885-49A6-AEC6-0BF02734CA97}"/>
              </a:ext>
            </a:extLst>
          </p:cNvPr>
          <p:cNvSpPr txBox="1"/>
          <p:nvPr/>
        </p:nvSpPr>
        <p:spPr>
          <a:xfrm>
            <a:off x="618616" y="583289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- VIGILANCIA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FITOSANITARIA ESMERALDAS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663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CuadroTexto">
            <a:extLst>
              <a:ext uri="{FF2B5EF4-FFF2-40B4-BE49-F238E27FC236}">
                <a16:creationId xmlns:a16="http://schemas.microsoft.com/office/drawing/2014/main" xmlns="" id="{0B7C4330-A2FE-4647-AEDC-CD89123FB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942" y="2725862"/>
            <a:ext cx="70652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Las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660,1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hectáreas monitoreadas corresponden a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117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fincas, las cuales en su totalidad suman una superficie de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11200,83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hectáreas.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La incidencia promedio de afectación por PC en las plantaciones monitoreadas durante el periodo comprendido de enero a octubre del 2019 es del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21,91%. 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La incidencia acumulada de las plantaciones monitoreadas durante el mencionado periodo corresponde al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53,76%.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xmlns="" id="{3E9D9E8C-AFD1-4153-9D74-2F4658BEAF25}"/>
              </a:ext>
            </a:extLst>
          </p:cNvPr>
          <p:cNvSpPr txBox="1"/>
          <p:nvPr/>
        </p:nvSpPr>
        <p:spPr>
          <a:xfrm>
            <a:off x="454024" y="453764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- CONTROL FITOSANITARIO -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94831C83-6C71-4C6E-8678-3214D06F3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757071"/>
              </p:ext>
            </p:extLst>
          </p:nvPr>
        </p:nvGraphicFramePr>
        <p:xfrm>
          <a:off x="454025" y="1223954"/>
          <a:ext cx="11354798" cy="478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4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B4226066-39E6-FB4E-8338-8E9A1A82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09" y="817095"/>
            <a:ext cx="1143682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C" sz="1600" dirty="0" smtClean="0"/>
              <a:t>AGROCALIDAD </a:t>
            </a:r>
            <a:r>
              <a:rPr lang="es-EC" sz="1600" dirty="0"/>
              <a:t>es la entidad encargada de mantener y mejorar el estatus </a:t>
            </a:r>
            <a:r>
              <a:rPr lang="es-EC" sz="1600" dirty="0" smtClean="0"/>
              <a:t>sanitario de </a:t>
            </a:r>
            <a:r>
              <a:rPr lang="es-EC" sz="1600" dirty="0"/>
              <a:t>los productos agropecuarios del país con el objetivo de precautelar la inocuidad de la </a:t>
            </a:r>
            <a:r>
              <a:rPr lang="es-EC" sz="1600" dirty="0" smtClean="0"/>
              <a:t>producción primaria</a:t>
            </a:r>
            <a:r>
              <a:rPr lang="es-EC" sz="1600" dirty="0"/>
              <a:t>, contribuir a alcanzar la soberanía alimentaria, mejorar los flujos comerciales y apoyar </a:t>
            </a:r>
            <a:r>
              <a:rPr lang="es-EC" sz="1600" dirty="0" smtClean="0"/>
              <a:t>el cambio </a:t>
            </a:r>
            <a:r>
              <a:rPr lang="es-EC" sz="1600" dirty="0"/>
              <a:t>de </a:t>
            </a:r>
            <a:r>
              <a:rPr lang="es-EC" sz="1600" dirty="0" smtClean="0"/>
              <a:t>la matriz </a:t>
            </a:r>
            <a:r>
              <a:rPr lang="es-EC" sz="1600" dirty="0"/>
              <a:t>productiva del país</a:t>
            </a:r>
            <a:r>
              <a:rPr lang="es-EC" sz="1600" dirty="0" smtClean="0"/>
              <a:t>.</a:t>
            </a:r>
          </a:p>
          <a:p>
            <a:endParaRPr lang="es-EC" sz="1600" dirty="0" smtClean="0"/>
          </a:p>
          <a:p>
            <a:r>
              <a:rPr lang="es-EC" sz="1600" dirty="0"/>
              <a:t>Objetivos Estratégicos Institucionales</a:t>
            </a:r>
          </a:p>
          <a:p>
            <a:pPr marL="342900" indent="-342900">
              <a:buAutoNum type="arabicPeriod"/>
            </a:pPr>
            <a:r>
              <a:rPr lang="es-EC" sz="1600" dirty="0" smtClean="0"/>
              <a:t>Incrementar </a:t>
            </a:r>
            <a:r>
              <a:rPr lang="es-EC" sz="1600" dirty="0"/>
              <a:t>la calidad fitosanitaria, zoosanitaria y la inocuidad de los alimentos en su fase </a:t>
            </a:r>
            <a:r>
              <a:rPr lang="es-EC" sz="1600" dirty="0" smtClean="0"/>
              <a:t>primaria.</a:t>
            </a:r>
          </a:p>
          <a:p>
            <a:pPr marL="342900" indent="-342900">
              <a:buAutoNum type="arabicPeriod"/>
            </a:pPr>
            <a:r>
              <a:rPr lang="es-EC" sz="1600" dirty="0" smtClean="0"/>
              <a:t>Desarrollar el Talento </a:t>
            </a:r>
            <a:r>
              <a:rPr lang="es-EC" sz="1600" dirty="0"/>
              <a:t>H</a:t>
            </a:r>
            <a:r>
              <a:rPr lang="es-EC" sz="1600" dirty="0" smtClean="0"/>
              <a:t>umano.</a:t>
            </a:r>
            <a:endParaRPr lang="es-EC" sz="1600" dirty="0"/>
          </a:p>
          <a:p>
            <a:r>
              <a:rPr lang="es-EC" sz="1600" dirty="0"/>
              <a:t>3. </a:t>
            </a:r>
            <a:r>
              <a:rPr lang="es-EC" sz="1600" dirty="0" smtClean="0"/>
              <a:t>   Incrementar </a:t>
            </a:r>
            <a:r>
              <a:rPr lang="es-EC" sz="1600" dirty="0"/>
              <a:t>la eficiencia </a:t>
            </a:r>
            <a:r>
              <a:rPr lang="es-EC" sz="1600" dirty="0" smtClean="0"/>
              <a:t>operacional.</a:t>
            </a:r>
          </a:p>
          <a:p>
            <a:r>
              <a:rPr lang="es-EC" sz="1600" dirty="0" smtClean="0"/>
              <a:t>4.    Usar eficientemente el presupuesto.</a:t>
            </a:r>
          </a:p>
          <a:p>
            <a:endParaRPr lang="es-EC" sz="1600" dirty="0" smtClean="0"/>
          </a:p>
          <a:p>
            <a:r>
              <a:rPr lang="es-EC" sz="1600" dirty="0"/>
              <a:t>Valores </a:t>
            </a:r>
            <a:r>
              <a:rPr lang="es-EC" sz="1600" dirty="0" smtClean="0"/>
              <a:t>Institucionales</a:t>
            </a:r>
          </a:p>
          <a:p>
            <a:endParaRPr lang="es-EC" sz="1600" dirty="0"/>
          </a:p>
          <a:p>
            <a:pPr marL="342900" indent="-342900" algn="just">
              <a:buAutoNum type="alphaLcParenR"/>
            </a:pPr>
            <a:r>
              <a:rPr lang="es-EC" sz="1600" dirty="0" smtClean="0"/>
              <a:t>Garantía</a:t>
            </a:r>
            <a:r>
              <a:rPr lang="es-EC" sz="1600" dirty="0"/>
              <a:t>, credibilidad y transparencia en todos los procesos que lleva la institución </a:t>
            </a:r>
            <a:r>
              <a:rPr lang="es-EC" sz="1600" dirty="0" smtClean="0"/>
              <a:t>para asegurar </a:t>
            </a:r>
            <a:r>
              <a:rPr lang="es-EC" sz="1600" dirty="0"/>
              <a:t>el estatus </a:t>
            </a:r>
            <a:r>
              <a:rPr lang="es-EC" sz="1600" dirty="0" err="1"/>
              <a:t>fito</a:t>
            </a:r>
            <a:r>
              <a:rPr lang="es-EC" sz="1600" dirty="0"/>
              <a:t> y </a:t>
            </a:r>
            <a:r>
              <a:rPr lang="es-EC" sz="1600" dirty="0" smtClean="0"/>
              <a:t>zoosanitario </a:t>
            </a:r>
            <a:r>
              <a:rPr lang="es-EC" sz="1600" dirty="0"/>
              <a:t>de la producción agropecuaria para </a:t>
            </a:r>
            <a:r>
              <a:rPr lang="es-EC" sz="1600" dirty="0" smtClean="0"/>
              <a:t>consumo interno </a:t>
            </a:r>
            <a:r>
              <a:rPr lang="es-EC" sz="1600" dirty="0"/>
              <a:t>y de </a:t>
            </a:r>
            <a:r>
              <a:rPr lang="es-EC" sz="1600" dirty="0" smtClean="0"/>
              <a:t>exportación.</a:t>
            </a:r>
          </a:p>
          <a:p>
            <a:pPr marL="342900" indent="-342900" algn="just">
              <a:buAutoNum type="alphaLcParenR"/>
            </a:pPr>
            <a:r>
              <a:rPr lang="es-EC" sz="1600" dirty="0" smtClean="0"/>
              <a:t>Ética </a:t>
            </a:r>
            <a:r>
              <a:rPr lang="es-EC" sz="1600" dirty="0"/>
              <a:t>profesional, todos nuestros profesionales deben realizar sus actividades basadas en </a:t>
            </a:r>
            <a:r>
              <a:rPr lang="es-EC" sz="1600" dirty="0" smtClean="0"/>
              <a:t>valores morales </a:t>
            </a:r>
            <a:r>
              <a:rPr lang="es-EC" sz="1600" dirty="0"/>
              <a:t>que permitan demostrar procesos transparentes.</a:t>
            </a:r>
          </a:p>
          <a:p>
            <a:pPr algn="just"/>
            <a:r>
              <a:rPr lang="es-EC" sz="1600" dirty="0"/>
              <a:t>c) </a:t>
            </a:r>
            <a:r>
              <a:rPr lang="es-EC" sz="1600" dirty="0" smtClean="0"/>
              <a:t>  Excelencia </a:t>
            </a:r>
            <a:r>
              <a:rPr lang="es-EC" sz="1600" dirty="0"/>
              <a:t>y calidez en atención a los usuarios internos y </a:t>
            </a:r>
            <a:r>
              <a:rPr lang="es-EC" sz="1600" dirty="0" smtClean="0"/>
              <a:t>externos</a:t>
            </a:r>
            <a:r>
              <a:rPr lang="es-EC" sz="1600" dirty="0"/>
              <a:t>, todos </a:t>
            </a:r>
            <a:r>
              <a:rPr lang="es-EC" sz="1600" dirty="0" smtClean="0"/>
              <a:t>nuestros servidores </a:t>
            </a:r>
            <a:r>
              <a:rPr lang="es-EC" sz="1600" dirty="0"/>
              <a:t>deberán mantener una vocación de servicio para </a:t>
            </a:r>
            <a:r>
              <a:rPr lang="es-EC" sz="1600" dirty="0" smtClean="0"/>
              <a:t>los </a:t>
            </a:r>
            <a:r>
              <a:rPr lang="es-EC" sz="1600" dirty="0"/>
              <a:t>ciudadanos que requieran </a:t>
            </a:r>
            <a:r>
              <a:rPr lang="es-EC" sz="1600" dirty="0" smtClean="0"/>
              <a:t>no solo </a:t>
            </a:r>
            <a:r>
              <a:rPr lang="es-EC" sz="1600" dirty="0"/>
              <a:t>la ejecución de </a:t>
            </a:r>
            <a:r>
              <a:rPr lang="es-EC" sz="1600" dirty="0" smtClean="0"/>
              <a:t>procesos, sino </a:t>
            </a:r>
            <a:r>
              <a:rPr lang="es-EC" sz="1600" dirty="0" smtClean="0"/>
              <a:t>capacitación</a:t>
            </a:r>
            <a:r>
              <a:rPr lang="es-EC" sz="1600" dirty="0"/>
              <a:t>;</a:t>
            </a:r>
            <a:r>
              <a:rPr lang="es-EC" sz="1600" dirty="0" smtClean="0"/>
              <a:t> </a:t>
            </a:r>
            <a:r>
              <a:rPr lang="es-EC" sz="1600" dirty="0"/>
              <a:t>teniendo como objetivo el desarrollo </a:t>
            </a:r>
            <a:r>
              <a:rPr lang="es-EC" sz="1600" dirty="0" smtClean="0"/>
              <a:t>agropecuario del país</a:t>
            </a:r>
            <a:r>
              <a:rPr lang="es-EC" sz="1600" dirty="0"/>
              <a:t>.</a:t>
            </a:r>
          </a:p>
          <a:p>
            <a:pPr algn="just"/>
            <a:r>
              <a:rPr lang="es-EC" sz="1600" dirty="0"/>
              <a:t>d) Firmeza en la toma de </a:t>
            </a:r>
            <a:r>
              <a:rPr lang="es-EC" sz="1600" dirty="0" smtClean="0"/>
              <a:t>decisiones.</a:t>
            </a:r>
          </a:p>
          <a:p>
            <a:pPr algn="just"/>
            <a:r>
              <a:rPr lang="es-EC" sz="1600" dirty="0" smtClean="0"/>
              <a:t>e) Cumplimiento de las </a:t>
            </a:r>
            <a:r>
              <a:rPr lang="es-EC" sz="1600" dirty="0"/>
              <a:t>normas </a:t>
            </a:r>
            <a:r>
              <a:rPr lang="es-EC" sz="1600" dirty="0" err="1"/>
              <a:t>fito</a:t>
            </a:r>
            <a:r>
              <a:rPr lang="es-EC" sz="1600" dirty="0"/>
              <a:t> y </a:t>
            </a:r>
            <a:r>
              <a:rPr lang="es-EC" sz="1600" dirty="0" smtClean="0"/>
              <a:t>zoosanitarias </a:t>
            </a:r>
            <a:r>
              <a:rPr lang="es-EC" sz="1600" dirty="0"/>
              <a:t>establecidas en el ordenamiento </a:t>
            </a:r>
            <a:r>
              <a:rPr lang="es-EC" sz="1600" dirty="0" smtClean="0"/>
              <a:t>jurídico del </a:t>
            </a:r>
            <a:r>
              <a:rPr lang="es-EC" sz="1600" dirty="0"/>
              <a:t>país.</a:t>
            </a:r>
          </a:p>
        </p:txBody>
      </p:sp>
    </p:spTree>
    <p:extLst>
      <p:ext uri="{BB962C8B-B14F-4D97-AF65-F5344CB8AC3E}">
        <p14:creationId xmlns:p14="http://schemas.microsoft.com/office/powerpoint/2010/main" val="11158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5634"/>
            <a:ext cx="2534802" cy="26258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6225"/>
            <a:ext cx="2534802" cy="16873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143" y="2253615"/>
            <a:ext cx="2605454" cy="1643917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2991143" y="1130940"/>
            <a:ext cx="3185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FOC R4T</a:t>
            </a:r>
            <a:endParaRPr lang="es-ES" sz="3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144949"/>
              </p:ext>
            </p:extLst>
          </p:nvPr>
        </p:nvGraphicFramePr>
        <p:xfrm>
          <a:off x="5596598" y="566225"/>
          <a:ext cx="6167510" cy="483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799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xmlns="" id="{5679914A-2885-49A6-AEC6-0BF02734CA97}"/>
              </a:ext>
            </a:extLst>
          </p:cNvPr>
          <p:cNvSpPr txBox="1"/>
          <p:nvPr/>
        </p:nvSpPr>
        <p:spPr>
          <a:xfrm>
            <a:off x="715598" y="624853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INOCUIDAD DE LOS ALIMENTOS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2565" y="5142307"/>
            <a:ext cx="1960793" cy="1470593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853449"/>
              </p:ext>
            </p:extLst>
          </p:nvPr>
        </p:nvGraphicFramePr>
        <p:xfrm>
          <a:off x="363415" y="1508666"/>
          <a:ext cx="4876800" cy="385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656514"/>
              </p:ext>
            </p:extLst>
          </p:nvPr>
        </p:nvGraphicFramePr>
        <p:xfrm>
          <a:off x="6928257" y="1508666"/>
          <a:ext cx="5058591" cy="431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92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659230"/>
              </p:ext>
            </p:extLst>
          </p:nvPr>
        </p:nvGraphicFramePr>
        <p:xfrm>
          <a:off x="349347" y="34219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0">
            <a:extLst>
              <a:ext uri="{FF2B5EF4-FFF2-40B4-BE49-F238E27FC236}">
                <a16:creationId xmlns:a16="http://schemas.microsoft.com/office/drawing/2014/main" xmlns="" id="{5679914A-2885-49A6-AEC6-0BF02734CA97}"/>
              </a:ext>
            </a:extLst>
          </p:cNvPr>
          <p:cNvSpPr txBox="1"/>
          <p:nvPr/>
        </p:nvSpPr>
        <p:spPr>
          <a:xfrm>
            <a:off x="715598" y="624853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INOCUIDAD DE LOS ALIMENTOS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726319"/>
              </p:ext>
            </p:extLst>
          </p:nvPr>
        </p:nvGraphicFramePr>
        <p:xfrm>
          <a:off x="7666412" y="31748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r="50680"/>
          <a:stretch/>
        </p:blipFill>
        <p:spPr>
          <a:xfrm>
            <a:off x="5038580" y="4414493"/>
            <a:ext cx="2516745" cy="1646525"/>
          </a:xfrm>
          <a:prstGeom prst="rect">
            <a:avLst/>
          </a:prstGeom>
        </p:spPr>
      </p:pic>
      <p:pic>
        <p:nvPicPr>
          <p:cNvPr id="2052" name="Picture 4" descr="http://www.agrocalidad.gob.ec/wp-content/uploads/inocuidad-1500x48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4"/>
          <a:stretch/>
        </p:blipFill>
        <p:spPr bwMode="auto">
          <a:xfrm>
            <a:off x="8440614" y="1106826"/>
            <a:ext cx="3007093" cy="19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37396"/>
              </p:ext>
            </p:extLst>
          </p:nvPr>
        </p:nvGraphicFramePr>
        <p:xfrm>
          <a:off x="4007880" y="11480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382665"/>
              </p:ext>
            </p:extLst>
          </p:nvPr>
        </p:nvGraphicFramePr>
        <p:xfrm>
          <a:off x="-212895" y="4316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63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xmlns="" id="{5679914A-2885-49A6-AEC6-0BF02734CA97}"/>
              </a:ext>
            </a:extLst>
          </p:cNvPr>
          <p:cNvSpPr txBox="1"/>
          <p:nvPr/>
        </p:nvSpPr>
        <p:spPr>
          <a:xfrm>
            <a:off x="715598" y="624853"/>
            <a:ext cx="11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REGISTRO DE INSUMOS AGROPECUARIOS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82586"/>
              </p:ext>
            </p:extLst>
          </p:nvPr>
        </p:nvGraphicFramePr>
        <p:xfrm>
          <a:off x="942109" y="1800983"/>
          <a:ext cx="10612582" cy="397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1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378443" y="1891559"/>
            <a:ext cx="6110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61759" y="1969470"/>
            <a:ext cx="10374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4120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9735" y="1947498"/>
            <a:ext cx="1708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2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1288</a:t>
            </a:r>
          </a:p>
        </p:txBody>
      </p:sp>
      <p:sp>
        <p:nvSpPr>
          <p:cNvPr id="28" name="TextBox 44"/>
          <p:cNvSpPr txBox="1"/>
          <p:nvPr/>
        </p:nvSpPr>
        <p:spPr>
          <a:xfrm>
            <a:off x="1742077" y="2590700"/>
            <a:ext cx="84991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MUESTRAS </a:t>
            </a:r>
          </a:p>
          <a:p>
            <a:pPr algn="ctr"/>
            <a:r>
              <a:rPr lang="en-US" sz="8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ANALIZADAS</a:t>
            </a:r>
          </a:p>
        </p:txBody>
      </p:sp>
      <p:sp>
        <p:nvSpPr>
          <p:cNvPr id="32" name="TextBox 44"/>
          <p:cNvSpPr txBox="1"/>
          <p:nvPr/>
        </p:nvSpPr>
        <p:spPr>
          <a:xfrm>
            <a:off x="5671812" y="2593829"/>
            <a:ext cx="84991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MUESTRAS </a:t>
            </a:r>
          </a:p>
          <a:p>
            <a:pPr algn="ctr"/>
            <a:r>
              <a:rPr lang="en-US" sz="8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ANALIZADAS</a:t>
            </a:r>
          </a:p>
        </p:txBody>
      </p:sp>
      <p:sp>
        <p:nvSpPr>
          <p:cNvPr id="34" name="TextBox 44"/>
          <p:cNvSpPr txBox="1"/>
          <p:nvPr/>
        </p:nvSpPr>
        <p:spPr>
          <a:xfrm>
            <a:off x="9254476" y="2490786"/>
            <a:ext cx="84991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MUESTRAS </a:t>
            </a:r>
          </a:p>
          <a:p>
            <a:pPr algn="ctr"/>
            <a:r>
              <a:rPr lang="en-US" sz="8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ANALIZADAS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454BE20-41B3-4497-8C40-A2A007CE2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888031"/>
              </p:ext>
            </p:extLst>
          </p:nvPr>
        </p:nvGraphicFramePr>
        <p:xfrm>
          <a:off x="775855" y="1108363"/>
          <a:ext cx="7539740" cy="512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534C97D8-9E53-44F1-AABE-B009044D2EA1}"/>
              </a:ext>
            </a:extLst>
          </p:cNvPr>
          <p:cNvSpPr/>
          <p:nvPr/>
        </p:nvSpPr>
        <p:spPr>
          <a:xfrm>
            <a:off x="8839102" y="2998197"/>
            <a:ext cx="2484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prstClr val="black"/>
                </a:solidFill>
              </a:rPr>
              <a:t>Promedio de desempeño 2019: Meta 0,95   -   Resultado: 1</a:t>
            </a:r>
          </a:p>
          <a:p>
            <a:pPr>
              <a:defRPr/>
            </a:pPr>
            <a:r>
              <a:rPr lang="es-ES" sz="1600" dirty="0">
                <a:solidFill>
                  <a:prstClr val="black"/>
                </a:solidFill>
              </a:rPr>
              <a:t>Índice de desempeño 2019: Meta 0,90   -   Resultado: 1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00399BA7-4A4E-48F3-99EF-94B5467A4FAA}"/>
              </a:ext>
            </a:extLst>
          </p:cNvPr>
          <p:cNvSpPr/>
          <p:nvPr/>
        </p:nvSpPr>
        <p:spPr>
          <a:xfrm>
            <a:off x="1870967" y="2553237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rgbClr val="FF0000"/>
                </a:solidFill>
              </a:rPr>
              <a:t>4120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0FF86D53-BF5D-41DC-9B62-1F979A5B07F3}"/>
              </a:ext>
            </a:extLst>
          </p:cNvPr>
          <p:cNvSpPr/>
          <p:nvPr/>
        </p:nvSpPr>
        <p:spPr>
          <a:xfrm>
            <a:off x="3652406" y="3989497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rgbClr val="FF0000"/>
                </a:solidFill>
              </a:rPr>
              <a:t>1288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F8B2AC33-9560-4654-953E-4BD886306DDE}"/>
              </a:ext>
            </a:extLst>
          </p:cNvPr>
          <p:cNvSpPr/>
          <p:nvPr/>
        </p:nvSpPr>
        <p:spPr>
          <a:xfrm>
            <a:off x="7886120" y="4499322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FE90C7C3-0610-4831-AE22-F639457B1DCC}"/>
              </a:ext>
            </a:extLst>
          </p:cNvPr>
          <p:cNvSpPr/>
          <p:nvPr/>
        </p:nvSpPr>
        <p:spPr>
          <a:xfrm>
            <a:off x="5558743" y="4281884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A6275BDF-F434-42F3-A011-75B8D74DD58F}"/>
              </a:ext>
            </a:extLst>
          </p:cNvPr>
          <p:cNvSpPr/>
          <p:nvPr/>
        </p:nvSpPr>
        <p:spPr>
          <a:xfrm>
            <a:off x="2765357" y="3335970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rgbClr val="FF0000"/>
                </a:solidFill>
              </a:rPr>
              <a:t>1594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569E896F-3E6A-4809-9EF1-4B132C50E3F6}"/>
              </a:ext>
            </a:extLst>
          </p:cNvPr>
          <p:cNvSpPr/>
          <p:nvPr/>
        </p:nvSpPr>
        <p:spPr>
          <a:xfrm>
            <a:off x="4362348" y="3467228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rgbClr val="FF0000"/>
                </a:solidFill>
              </a:rPr>
              <a:t>1218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0160D0B1-928C-4F10-AC22-AEEC33AE8435}"/>
              </a:ext>
            </a:extLst>
          </p:cNvPr>
          <p:cNvSpPr/>
          <p:nvPr/>
        </p:nvSpPr>
        <p:spPr>
          <a:xfrm>
            <a:off x="6171515" y="3800380"/>
            <a:ext cx="756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rgbClr val="FF0000"/>
                </a:solidFill>
              </a:rPr>
              <a:t>155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248011" y="264544"/>
            <a:ext cx="9783447" cy="652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7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LABORATORIO DE DIAGNÓSTICO RÁPIDO LDR - CARCHI</a:t>
            </a:r>
          </a:p>
        </p:txBody>
      </p:sp>
      <p:pic>
        <p:nvPicPr>
          <p:cNvPr id="18" name="8 Marcador de posición de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5" t="407" r="16187" b="-407"/>
          <a:stretch/>
        </p:blipFill>
        <p:spPr>
          <a:xfrm>
            <a:off x="9208724" y="332185"/>
            <a:ext cx="2981689" cy="2513440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9658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371864" y="1622354"/>
            <a:ext cx="2632861" cy="263354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2781" y="1622354"/>
            <a:ext cx="2632861" cy="26335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3200" dirty="0">
              <a:solidFill>
                <a:srgbClr val="737572"/>
              </a:solidFill>
              <a:latin typeface="Open Sans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1996" y="2531323"/>
            <a:ext cx="27126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100.00%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50848" y="2531323"/>
            <a:ext cx="23567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99.66%</a:t>
            </a:r>
            <a:endParaRPr lang="en-US" sz="5000" b="1" dirty="0">
              <a:solidFill>
                <a:srgbClr val="FFFFFF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12334" y="1170182"/>
            <a:ext cx="235192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PROYECTOS - AFTOSA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0108" y="3222022"/>
            <a:ext cx="137409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CUMPLIMIENTO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2357" y="1146580"/>
            <a:ext cx="2811988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EC" sz="1500" b="1" dirty="0">
                <a:solidFill>
                  <a:srgbClr val="445469"/>
                </a:solidFill>
                <a:latin typeface="Montserrat Bold" charset="0"/>
                <a:ea typeface="Montserrat Bold" charset="0"/>
                <a:cs typeface="Montserrat Bold" charset="0"/>
              </a:rPr>
              <a:t>GASTO CORRIENTE ZONA 1</a:t>
            </a:r>
            <a:endParaRPr lang="en-US" sz="1500" b="1" dirty="0">
              <a:solidFill>
                <a:srgbClr val="445469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9407" y="3222022"/>
            <a:ext cx="137409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CUMPLIMIENTO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38025" y="3222022"/>
            <a:ext cx="137409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Montserrat Bold" charset="0"/>
                <a:ea typeface="Montserrat Bold" charset="0"/>
                <a:cs typeface="Montserrat Bold" charset="0"/>
              </a:rPr>
              <a:t>CUMPLIMIENTO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959809" y="578233"/>
            <a:ext cx="10154212" cy="764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>
                <a:solidFill>
                  <a:schemeClr val="tx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algn="ctr"/>
            <a:r>
              <a:rPr lang="es-CO" sz="30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FINANCIERO ADMINISTRATIVO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030048" y="4663715"/>
            <a:ext cx="10154212" cy="7647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>
                <a:solidFill>
                  <a:schemeClr val="tx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algn="ctr"/>
            <a:r>
              <a:rPr lang="es-CO" sz="3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EJECUCIÓN </a:t>
            </a:r>
            <a:r>
              <a:rPr lang="es-CO" sz="30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PRESUPUESTARIA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6975"/>
          <a:stretch/>
        </p:blipFill>
        <p:spPr>
          <a:xfrm>
            <a:off x="4870503" y="1704144"/>
            <a:ext cx="2476500" cy="24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64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3276625" y="2714664"/>
            <a:ext cx="56835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6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B4226066-39E6-FB4E-8338-8E9A1A82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38" y="959905"/>
            <a:ext cx="102938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sz="1800" dirty="0"/>
              <a:t>La </a:t>
            </a:r>
            <a:r>
              <a:rPr lang="es-EC" sz="1800" dirty="0" smtClean="0"/>
              <a:t>Distrital Tipo A – </a:t>
            </a:r>
            <a:r>
              <a:rPr lang="es-EC" sz="1800" dirty="0" err="1" smtClean="0"/>
              <a:t>Agrocalidad</a:t>
            </a:r>
            <a:r>
              <a:rPr lang="es-EC" sz="1800" dirty="0" smtClean="0"/>
              <a:t> </a:t>
            </a:r>
            <a:r>
              <a:rPr lang="es-EC" sz="1800" dirty="0" smtClean="0"/>
              <a:t>Sucumbíos </a:t>
            </a:r>
            <a:r>
              <a:rPr lang="es-EC" sz="1800" dirty="0" smtClean="0"/>
              <a:t>articula las actividades de toda la zona norte del país, es la entidad responsable del buen desarrollo y ejecución </a:t>
            </a:r>
            <a:r>
              <a:rPr lang="es-EC" sz="1800" dirty="0"/>
              <a:t>t</a:t>
            </a:r>
            <a:r>
              <a:rPr lang="es-EC" sz="1800" dirty="0" smtClean="0"/>
              <a:t>écnico, administrativa y financiera de cada una de las provincias de este sector. </a:t>
            </a:r>
          </a:p>
          <a:p>
            <a:pPr algn="just"/>
            <a:endParaRPr lang="es-EC" sz="1800" dirty="0"/>
          </a:p>
          <a:p>
            <a:pPr algn="just"/>
            <a:r>
              <a:rPr lang="es-ES" sz="1800" dirty="0" smtClean="0"/>
              <a:t>Zonal 1</a:t>
            </a:r>
            <a:endParaRPr lang="es-EC" sz="1800" dirty="0" smtClean="0"/>
          </a:p>
          <a:p>
            <a:pPr algn="just"/>
            <a:r>
              <a:rPr lang="es-ES" sz="1800" dirty="0" smtClean="0"/>
              <a:t>Sucumbíos Distrital Tipo A</a:t>
            </a:r>
          </a:p>
          <a:p>
            <a:pPr algn="just"/>
            <a:r>
              <a:rPr lang="es-ES" sz="1800" dirty="0" smtClean="0"/>
              <a:t>Carchi y Esmeraldas Distrital Tipo B</a:t>
            </a:r>
          </a:p>
          <a:p>
            <a:pPr algn="just"/>
            <a:r>
              <a:rPr lang="es-ES" sz="1800" dirty="0" smtClean="0"/>
              <a:t>Imbabura Jefatura de Servicio Agropecuario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smtClean="0"/>
              <a:t>Garantizamos la calidad y promovemos las Buenas Prácticas </a:t>
            </a:r>
            <a:r>
              <a:rPr lang="es-ES" sz="1800" dirty="0"/>
              <a:t>A</a:t>
            </a:r>
            <a:r>
              <a:rPr lang="es-ES" sz="1800" dirty="0" smtClean="0"/>
              <a:t>gropecuarias, aseguramos la sanidad del sector con políticas claras, lineamientos específicos y normalización de controles en frontera y sitios de producción. Reafirmamos la seguridad de productos </a:t>
            </a:r>
            <a:r>
              <a:rPr lang="es-ES" sz="1800" dirty="0"/>
              <a:t>de </a:t>
            </a:r>
            <a:r>
              <a:rPr lang="es-ES" sz="1800" dirty="0" smtClean="0"/>
              <a:t>importación y exportación a escala nacional e internacional.</a:t>
            </a:r>
          </a:p>
          <a:p>
            <a:pPr algn="just"/>
            <a:endParaRPr lang="es-EC" sz="1800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E43ED1FE-D419-7F4D-9245-230BA7557B5D}"/>
              </a:ext>
            </a:extLst>
          </p:cNvPr>
          <p:cNvSpPr txBox="1"/>
          <p:nvPr/>
        </p:nvSpPr>
        <p:spPr>
          <a:xfrm>
            <a:off x="3682036" y="5046698"/>
            <a:ext cx="4660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RENDICIÓN DE CUENTAS 2019</a:t>
            </a:r>
          </a:p>
        </p:txBody>
      </p:sp>
    </p:spTree>
    <p:extLst>
      <p:ext uri="{BB962C8B-B14F-4D97-AF65-F5344CB8AC3E}">
        <p14:creationId xmlns:p14="http://schemas.microsoft.com/office/powerpoint/2010/main" val="38618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35" y="2238617"/>
            <a:ext cx="2101214" cy="2262846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119217"/>
              </p:ext>
            </p:extLst>
          </p:nvPr>
        </p:nvGraphicFramePr>
        <p:xfrm>
          <a:off x="954258" y="974188"/>
          <a:ext cx="7458221" cy="46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B4226066-39E6-FB4E-8338-8E9A1A82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18" y="398569"/>
            <a:ext cx="1180970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S" sz="1800" b="1" dirty="0" smtClean="0">
                <a:solidFill>
                  <a:prstClr val="black"/>
                </a:solidFill>
              </a:rPr>
              <a:t>SANIDAD ANIMAL: </a:t>
            </a:r>
            <a:r>
              <a:rPr lang="es-EC" sz="1800" dirty="0"/>
              <a:t>Gestionar estratégicamente los procesos de regulación, control y certificación en temas de Sanidad Animal, con la finalidad de incrementar los niveles zoosanitarios para garantizar </a:t>
            </a:r>
            <a:r>
              <a:rPr lang="es-EC" sz="1800" dirty="0" smtClean="0"/>
              <a:t>la </a:t>
            </a:r>
            <a:r>
              <a:rPr lang="es-EC" sz="1800" dirty="0"/>
              <a:t>soberanía alimentaria del país y el mejoramiento de los flujos comerciales pecuarios.</a:t>
            </a:r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r>
              <a:rPr lang="es-ES" sz="1800" b="1" dirty="0" smtClean="0">
                <a:solidFill>
                  <a:prstClr val="black"/>
                </a:solidFill>
              </a:rPr>
              <a:t>SANIDAD VEGETAL: </a:t>
            </a:r>
            <a:r>
              <a:rPr lang="es-EC" sz="1800" dirty="0"/>
              <a:t>Mantener y/o mejorar el estatus fitosanitario del país mediante el conocimiento, la prevención de ingreso y apoyo al manejo de plagas, así como contribuir a la producción de plantas y productos vegetales en condiciones </a:t>
            </a:r>
            <a:r>
              <a:rPr lang="es-EC" sz="1800" dirty="0" smtClean="0"/>
              <a:t>fitosanitarias; </a:t>
            </a:r>
            <a:r>
              <a:rPr lang="es-EC" sz="1800" dirty="0"/>
              <a:t>según las exigencias del comercio nacional e internacional.</a:t>
            </a:r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r>
              <a:rPr lang="es-ES" sz="1800" b="1" dirty="0" smtClean="0">
                <a:solidFill>
                  <a:prstClr val="black"/>
                </a:solidFill>
              </a:rPr>
              <a:t>INOCUIDAD DE LOS ALIMENTOS Y ORGÁNICOS: </a:t>
            </a:r>
            <a:r>
              <a:rPr lang="es-EC" sz="1800" dirty="0"/>
              <a:t>Garantizar la calidad de los alimentos en su fase primaria de producción, a través de la implementación de </a:t>
            </a:r>
            <a:r>
              <a:rPr lang="es-EC" sz="1800" dirty="0" smtClean="0"/>
              <a:t>Buenas </a:t>
            </a:r>
            <a:r>
              <a:rPr lang="es-EC" sz="1800" dirty="0"/>
              <a:t>P</a:t>
            </a:r>
            <a:r>
              <a:rPr lang="es-EC" sz="1800" dirty="0" smtClean="0"/>
              <a:t>rácticas </a:t>
            </a:r>
            <a:r>
              <a:rPr lang="es-EC" sz="1800" dirty="0"/>
              <a:t>de producción y control de contaminantes en productos agropecuarios para asegurar la soberanía alimentaria del </a:t>
            </a:r>
            <a:r>
              <a:rPr lang="es-EC" sz="1800" dirty="0" smtClean="0"/>
              <a:t>país</a:t>
            </a:r>
            <a:r>
              <a:rPr lang="es-EC" sz="1800" dirty="0"/>
              <a:t>.</a:t>
            </a:r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r>
              <a:rPr lang="es-ES" sz="1800" b="1" dirty="0" smtClean="0">
                <a:solidFill>
                  <a:prstClr val="black"/>
                </a:solidFill>
              </a:rPr>
              <a:t>REGISTRO DE INSUMOS AGROPECUARIOS: </a:t>
            </a:r>
            <a:r>
              <a:rPr lang="es-EC" sz="1800" dirty="0"/>
              <a:t>Gestionar estratégicamente los procesos de regulación y control inherentes al registro de insumos agropecuarios para garantizar y </a:t>
            </a:r>
            <a:r>
              <a:rPr lang="es-EC" sz="1800" dirty="0" smtClean="0"/>
              <a:t>controlar su eficiencia; proveyendo </a:t>
            </a:r>
            <a:r>
              <a:rPr lang="es-EC" sz="1800" dirty="0"/>
              <a:t>al sector agropecuario insumos de calidad.</a:t>
            </a:r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r>
              <a:rPr lang="es-ES" sz="1800" b="1" dirty="0" smtClean="0">
                <a:solidFill>
                  <a:prstClr val="black"/>
                </a:solidFill>
              </a:rPr>
              <a:t>LABORATORIOS: </a:t>
            </a:r>
            <a:r>
              <a:rPr lang="es-EC" sz="1800" dirty="0"/>
              <a:t>Los </a:t>
            </a:r>
            <a:r>
              <a:rPr lang="es-EC" sz="1800" dirty="0" smtClean="0"/>
              <a:t>Laboratorios tienen </a:t>
            </a:r>
            <a:r>
              <a:rPr lang="es-EC" sz="1800" dirty="0"/>
              <a:t>como misión gestionar estratégicamente el proceso de análisis y diagnóstico de muestras para la detección oportuna de enfermedades veterinarias, plagas y contaminantes en productos agropecuarios, además de verificar la calidad de sus insumos. Constituyen un sólido respaldo a las actividades institucionales y servicio a todo el sector agropecuario, cuentan con alta tecnología, instalaciones modernas y personal altamente </a:t>
            </a:r>
            <a:r>
              <a:rPr lang="es-EC" sz="1800" dirty="0" smtClean="0"/>
              <a:t>capacitado.</a:t>
            </a:r>
            <a:endParaRPr lang="es-ES" sz="1800" dirty="0" smtClean="0">
              <a:solidFill>
                <a:prstClr val="black"/>
              </a:solidFill>
            </a:endParaRPr>
          </a:p>
          <a:p>
            <a:pPr algn="just"/>
            <a:endParaRPr lang="es-EC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79144"/>
            <a:ext cx="6970956" cy="570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8" y="2559100"/>
            <a:ext cx="2878017" cy="325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98;p15"/>
          <p:cNvSpPr txBox="1"/>
          <p:nvPr/>
        </p:nvSpPr>
        <p:spPr>
          <a:xfrm>
            <a:off x="7570414" y="813252"/>
            <a:ext cx="5479415" cy="68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dirty="0" smtClean="0">
                <a:solidFill>
                  <a:srgbClr val="00B0F0"/>
                </a:solidFill>
                <a:sym typeface="Arial"/>
              </a:rPr>
              <a:t>SANIDAD ANIMAL</a:t>
            </a:r>
            <a:endParaRPr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ráfico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51547"/>
              </p:ext>
            </p:extLst>
          </p:nvPr>
        </p:nvGraphicFramePr>
        <p:xfrm>
          <a:off x="1147796" y="4043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Gráfico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67844"/>
              </p:ext>
            </p:extLst>
          </p:nvPr>
        </p:nvGraphicFramePr>
        <p:xfrm>
          <a:off x="1147796" y="32179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8" name="Gráfico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764502"/>
              </p:ext>
            </p:extLst>
          </p:nvPr>
        </p:nvGraphicFramePr>
        <p:xfrm>
          <a:off x="7123763" y="32179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9" name="Google Shape;92;p14" descr="Captura de Pantalla 2019-12-12 a la(s) 15.24.3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6417" y="333848"/>
            <a:ext cx="4549346" cy="288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3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7" y="4326102"/>
            <a:ext cx="3077307" cy="17230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180940"/>
              </p:ext>
            </p:extLst>
          </p:nvPr>
        </p:nvGraphicFramePr>
        <p:xfrm>
          <a:off x="623455" y="678765"/>
          <a:ext cx="5195454" cy="336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435633"/>
              </p:ext>
            </p:extLst>
          </p:nvPr>
        </p:nvGraphicFramePr>
        <p:xfrm>
          <a:off x="7074877" y="30424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27 Diagrama"/>
          <p:cNvGraphicFramePr/>
          <p:nvPr>
            <p:extLst>
              <p:ext uri="{D42A27DB-BD31-4B8C-83A1-F6EECF244321}">
                <p14:modId xmlns:p14="http://schemas.microsoft.com/office/powerpoint/2010/main" val="1208041107"/>
              </p:ext>
            </p:extLst>
          </p:nvPr>
        </p:nvGraphicFramePr>
        <p:xfrm>
          <a:off x="6996441" y="949569"/>
          <a:ext cx="4650436" cy="185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556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Captura de Pantalla 2019-12-12 a la(s) 15.24.3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562" y="3554827"/>
            <a:ext cx="3813073" cy="213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562" y="934492"/>
            <a:ext cx="3828586" cy="2156122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28098"/>
              </p:ext>
            </p:extLst>
          </p:nvPr>
        </p:nvGraphicFramePr>
        <p:xfrm>
          <a:off x="1084384" y="35548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922965"/>
              </p:ext>
            </p:extLst>
          </p:nvPr>
        </p:nvGraphicFramePr>
        <p:xfrm>
          <a:off x="1084384" y="8116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85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1390</Words>
  <Application>Microsoft Office PowerPoint</Application>
  <PresentationFormat>Panorámica</PresentationFormat>
  <Paragraphs>333</Paragraphs>
  <Slides>26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MS PGothic</vt:lpstr>
      <vt:lpstr>Arial</vt:lpstr>
      <vt:lpstr>Calibri</vt:lpstr>
      <vt:lpstr>Helvetica LT Std Light</vt:lpstr>
      <vt:lpstr>Helvetica Neue</vt:lpstr>
      <vt:lpstr>Montserrat</vt:lpstr>
      <vt:lpstr>Montserrat Bold</vt:lpstr>
      <vt:lpstr>Montserrat Light</vt:lpstr>
      <vt:lpstr>Open Sans Light</vt:lpstr>
      <vt:lpstr>Open Sans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user_agro</cp:lastModifiedBy>
  <cp:revision>55</cp:revision>
  <dcterms:modified xsi:type="dcterms:W3CDTF">2020-02-03T15:32:44Z</dcterms:modified>
</cp:coreProperties>
</file>